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2" r:id="rId4"/>
    <p:sldId id="277" r:id="rId5"/>
    <p:sldId id="276" r:id="rId6"/>
    <p:sldId id="263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17A"/>
    <a:srgbClr val="0075BF"/>
    <a:srgbClr val="5AB65F"/>
    <a:srgbClr val="2A7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7" y="-22440"/>
            <a:ext cx="11341172" cy="63794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1767" y="5585767"/>
            <a:ext cx="3489485" cy="1056723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Sub-text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38878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op Graphic_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10"/>
          </p:nvPr>
        </p:nvSpPr>
        <p:spPr>
          <a:xfrm>
            <a:off x="6182496" y="1324531"/>
            <a:ext cx="5638799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410996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1891" y="684921"/>
            <a:ext cx="11384693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11890" y="1324531"/>
            <a:ext cx="5461688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314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8918" y="260701"/>
            <a:ext cx="11591370" cy="4804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3027" y="6112870"/>
            <a:ext cx="2097261" cy="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6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Side Graphic_Single Text Box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90054" y="0"/>
            <a:ext cx="6483178" cy="5774724"/>
          </a:xfrm>
          <a:prstGeom prst="rect">
            <a:avLst/>
          </a:prstGeom>
          <a:solidFill>
            <a:srgbClr val="007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055" y="0"/>
            <a:ext cx="6495066" cy="6884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592" y="5968856"/>
            <a:ext cx="2554461" cy="77356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93591" y="277446"/>
            <a:ext cx="5408140" cy="6563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93597" y="1087394"/>
            <a:ext cx="5408143" cy="46873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174259" y="1037452"/>
            <a:ext cx="5914768" cy="4787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Single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2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5" y="-16476"/>
            <a:ext cx="11335265" cy="63760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1767" y="5585767"/>
            <a:ext cx="3489485" cy="1056723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Sub-text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5197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ottom Graphi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3591" y="1087407"/>
            <a:ext cx="11785528" cy="47120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4660" y="218845"/>
            <a:ext cx="2554461" cy="7735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597" y="357167"/>
            <a:ext cx="8900983" cy="4969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1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ottom Graphic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1087407"/>
            <a:ext cx="6795931" cy="4802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4660" y="218845"/>
            <a:ext cx="2554461" cy="773569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93591" y="1087407"/>
            <a:ext cx="4776716" cy="4802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593" y="365405"/>
            <a:ext cx="8942171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ottom Graphic_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4660" y="218845"/>
            <a:ext cx="2554461" cy="7735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593" y="365405"/>
            <a:ext cx="8942171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193597" y="1087406"/>
            <a:ext cx="5638799" cy="4712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067175" y="1087406"/>
            <a:ext cx="5638799" cy="4712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330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Graphic_2_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918" cy="6865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4690" y="5943168"/>
            <a:ext cx="2261284" cy="68478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5416" y="365405"/>
            <a:ext cx="11055181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95416" y="1005016"/>
            <a:ext cx="5436980" cy="47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/>
          </p:nvPr>
        </p:nvSpPr>
        <p:spPr>
          <a:xfrm>
            <a:off x="6067175" y="1005016"/>
            <a:ext cx="5638799" cy="47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73721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Graphic_2_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918" cy="6865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4690" y="5943168"/>
            <a:ext cx="2261284" cy="68478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95416" y="365405"/>
            <a:ext cx="11055181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95415" y="1005016"/>
            <a:ext cx="11055181" cy="47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506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op Graphic_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41099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1891" y="684921"/>
            <a:ext cx="11384693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11890" y="1324531"/>
            <a:ext cx="11384694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330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op Graphic_Single Text Box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252519" y="1324531"/>
            <a:ext cx="5647770" cy="5232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410996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1891" y="684921"/>
            <a:ext cx="11384693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TEXT GOES HERE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11890" y="1324531"/>
            <a:ext cx="5634683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3070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3" r:id="rId3"/>
    <p:sldLayoutId id="2147483657" r:id="rId4"/>
    <p:sldLayoutId id="2147483656" r:id="rId5"/>
    <p:sldLayoutId id="2147483666" r:id="rId6"/>
    <p:sldLayoutId id="2147483658" r:id="rId7"/>
    <p:sldLayoutId id="2147483667" r:id="rId8"/>
    <p:sldLayoutId id="2147483668" r:id="rId9"/>
    <p:sldLayoutId id="2147483669" r:id="rId10"/>
    <p:sldLayoutId id="2147483672" r:id="rId11"/>
    <p:sldLayoutId id="2147483655" r:id="rId12"/>
    <p:sldLayoutId id="2147483670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columbus.gov/columbuscount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trusts.org/research-and-analysis/blogs/stateline/2019/01/31/census-prep-vital-to-states-power-why-some-could-miss-out" TargetMode="External"/><Relationship Id="rId2" Type="http://schemas.openxmlformats.org/officeDocument/2006/relationships/hyperlink" Target="https://gwipp.gwu.edu/counting-dollars-2020-role-decennial-census-geographic-distribution-federal-fund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wmurdock@morpc.org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Data &amp; Mapping Update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March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Census 2020</a:t>
            </a:r>
            <a:endParaRPr lang="en-US" dirty="0"/>
          </a:p>
        </p:txBody>
      </p:sp>
      <p:pic>
        <p:nvPicPr>
          <p:cNvPr id="4" name="Cens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3591" y="1087407"/>
            <a:ext cx="6370496" cy="4802647"/>
          </a:xfrm>
        </p:spPr>
        <p:txBody>
          <a:bodyPr/>
          <a:lstStyle/>
          <a:p>
            <a:r>
              <a:rPr lang="en-US" sz="2400" dirty="0"/>
              <a:t>City of Columbus/Franklin County CCC launching March 6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Consists </a:t>
            </a:r>
            <a:r>
              <a:rPr lang="en-US" sz="2400" dirty="0" smtClean="0"/>
              <a:t>of numerous </a:t>
            </a:r>
            <a:r>
              <a:rPr lang="en-US" sz="2400" dirty="0"/>
              <a:t>subcommittees</a:t>
            </a:r>
          </a:p>
          <a:p>
            <a:pPr lvl="1"/>
            <a:r>
              <a:rPr lang="en-US" sz="2000" dirty="0" smtClean="0"/>
              <a:t>Hard-to-Count populations </a:t>
            </a:r>
            <a:r>
              <a:rPr lang="en-US" sz="2000" dirty="0"/>
              <a:t>– </a:t>
            </a:r>
            <a:r>
              <a:rPr lang="en-US" sz="2000" dirty="0" smtClean="0"/>
              <a:t>children under </a:t>
            </a:r>
            <a:r>
              <a:rPr lang="en-US" sz="2000" dirty="0"/>
              <a:t>5, immigrants, persons of color, </a:t>
            </a:r>
            <a:r>
              <a:rPr lang="en-US" sz="2000" dirty="0" smtClean="0"/>
              <a:t>renters</a:t>
            </a:r>
            <a:endParaRPr lang="en-US" sz="2000" dirty="0"/>
          </a:p>
          <a:p>
            <a:pPr lvl="1"/>
            <a:r>
              <a:rPr lang="en-US" sz="2000" dirty="0"/>
              <a:t>Other </a:t>
            </a:r>
            <a:r>
              <a:rPr lang="en-US" sz="2000" dirty="0" smtClean="0"/>
              <a:t>groups </a:t>
            </a:r>
            <a:r>
              <a:rPr lang="en-US" sz="2000" dirty="0"/>
              <a:t>at risk of </a:t>
            </a:r>
            <a:r>
              <a:rPr lang="en-US" sz="2000" dirty="0" smtClean="0"/>
              <a:t>undercounting – seniors, LGBTQ, veterans</a:t>
            </a:r>
            <a:endParaRPr lang="en-US" sz="2000" dirty="0"/>
          </a:p>
          <a:p>
            <a:pPr lvl="1"/>
            <a:r>
              <a:rPr lang="en-US" sz="2000" dirty="0"/>
              <a:t>Key sectors – business, media, </a:t>
            </a:r>
            <a:r>
              <a:rPr lang="en-US" sz="2000" dirty="0" smtClean="0"/>
              <a:t>philanthropy</a:t>
            </a:r>
            <a:endParaRPr lang="en-US" sz="2000" dirty="0"/>
          </a:p>
          <a:p>
            <a:r>
              <a:rPr lang="en-US" sz="2400" dirty="0" smtClean="0"/>
              <a:t>MORPC chairing Government </a:t>
            </a:r>
            <a:r>
              <a:rPr lang="en-US" sz="2400" dirty="0"/>
              <a:t>Subcommittee &amp; </a:t>
            </a:r>
            <a:r>
              <a:rPr lang="en-US" sz="2400" dirty="0" smtClean="0"/>
              <a:t>providing staff for </a:t>
            </a:r>
            <a:r>
              <a:rPr lang="en-US" sz="2400" dirty="0"/>
              <a:t>others</a:t>
            </a:r>
          </a:p>
          <a:p>
            <a:r>
              <a:rPr lang="en-US" sz="2400" dirty="0"/>
              <a:t>Extending </a:t>
            </a:r>
            <a:r>
              <a:rPr lang="en-US" sz="2400" dirty="0" smtClean="0"/>
              <a:t>work </a:t>
            </a:r>
            <a:r>
              <a:rPr lang="en-US" sz="2400" dirty="0"/>
              <a:t>of CCC to other Central Ohio counties</a:t>
            </a:r>
          </a:p>
          <a:p>
            <a:r>
              <a:rPr lang="en-US" dirty="0" smtClean="0">
                <a:hlinkClick r:id="rId2"/>
              </a:rPr>
              <a:t>www.columbus.gov/columbuscounts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Complete Count </a:t>
            </a:r>
            <a:r>
              <a:rPr lang="en-US" dirty="0" smtClean="0"/>
              <a:t>Committee (CCC)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12" y="4123416"/>
            <a:ext cx="2894911" cy="193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783" y="2683350"/>
            <a:ext cx="2771844" cy="184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869" y="1087407"/>
            <a:ext cx="2705995" cy="21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3591" y="1087407"/>
            <a:ext cx="5069823" cy="4802647"/>
          </a:xfrm>
        </p:spPr>
        <p:txBody>
          <a:bodyPr/>
          <a:lstStyle/>
          <a:p>
            <a:r>
              <a:rPr lang="en-US" sz="2400" dirty="0"/>
              <a:t>Ohio Census Advocacy Coalition</a:t>
            </a:r>
          </a:p>
          <a:p>
            <a:pPr lvl="1"/>
            <a:r>
              <a:rPr lang="en-US" sz="2000" dirty="0"/>
              <a:t>www.ohiocensus.org</a:t>
            </a:r>
          </a:p>
          <a:p>
            <a:pPr lvl="1"/>
            <a:r>
              <a:rPr lang="en-US" sz="2000" dirty="0"/>
              <a:t>@</a:t>
            </a:r>
            <a:r>
              <a:rPr lang="en-US" sz="2000" dirty="0" err="1"/>
              <a:t>CensusOhio</a:t>
            </a: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sz="2400" dirty="0" smtClean="0"/>
              <a:t>Key messaging &amp; information</a:t>
            </a:r>
          </a:p>
          <a:p>
            <a:pPr lvl="1"/>
            <a:r>
              <a:rPr lang="en-US" sz="2000" dirty="0"/>
              <a:t>$33B in federal funding </a:t>
            </a:r>
            <a:r>
              <a:rPr lang="en-US" sz="2000" dirty="0" smtClean="0">
                <a:hlinkClick r:id="rId2"/>
              </a:rPr>
              <a:t>(George Washington University Report)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Difference of 0.8% could cost Ohio a Congressional </a:t>
            </a:r>
            <a:r>
              <a:rPr lang="en-US" sz="2000" dirty="0" smtClean="0">
                <a:hlinkClick r:id="rId3"/>
              </a:rPr>
              <a:t>seat</a:t>
            </a: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sz="2400" dirty="0" smtClean="0"/>
              <a:t>Raising awareness &amp; sharing strategies</a:t>
            </a:r>
          </a:p>
          <a:p>
            <a:pPr lvl="1"/>
            <a:r>
              <a:rPr lang="en-US" sz="2000" dirty="0" smtClean="0"/>
              <a:t>Glenn College Leadership Forum</a:t>
            </a:r>
          </a:p>
          <a:p>
            <a:pPr lvl="1"/>
            <a:r>
              <a:rPr lang="en-US" sz="2000" dirty="0" smtClean="0"/>
              <a:t>National Conference of Regions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Advocacy Efforts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50" t="11685" r="1610" b="878"/>
          <a:stretch/>
        </p:blipFill>
        <p:spPr>
          <a:xfrm>
            <a:off x="5263414" y="1087407"/>
            <a:ext cx="3758121" cy="2983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64" y="1860022"/>
            <a:ext cx="2901100" cy="3747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256" y="4190215"/>
            <a:ext cx="3404435" cy="20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41" y="3832657"/>
            <a:ext cx="5881765" cy="1746421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Paving the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Paving the Way System Redesign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3597" y="1087406"/>
            <a:ext cx="7121603" cy="47120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Key features</a:t>
            </a:r>
          </a:p>
          <a:p>
            <a:pPr lvl="1"/>
            <a:r>
              <a:rPr lang="en-US" sz="2000" dirty="0" smtClean="0"/>
              <a:t>Information on entire projects &amp; individual closures</a:t>
            </a:r>
          </a:p>
          <a:p>
            <a:pPr lvl="1"/>
            <a:r>
              <a:rPr lang="en-US" sz="2000" dirty="0" smtClean="0"/>
              <a:t>Ability for local agencies &amp; contractors to manage project information</a:t>
            </a:r>
          </a:p>
          <a:p>
            <a:pPr lvl="1"/>
            <a:r>
              <a:rPr lang="en-US" sz="2000" dirty="0" smtClean="0"/>
              <a:t>Detailed project mapping</a:t>
            </a:r>
          </a:p>
          <a:p>
            <a:pPr lvl="1"/>
            <a:r>
              <a:rPr lang="en-US" sz="2000" dirty="0" smtClean="0"/>
              <a:t>Enhanced notification options</a:t>
            </a:r>
          </a:p>
          <a:p>
            <a:pPr lvl="1"/>
            <a:r>
              <a:rPr lang="en-US" sz="2000" dirty="0" smtClean="0"/>
              <a:t>Expanded geographic coverage</a:t>
            </a:r>
          </a:p>
          <a:p>
            <a:r>
              <a:rPr lang="en-US" sz="2400" dirty="0" smtClean="0"/>
              <a:t>Upcoming milestones</a:t>
            </a:r>
          </a:p>
          <a:p>
            <a:pPr lvl="1"/>
            <a:r>
              <a:rPr lang="en-US" sz="2000" dirty="0" smtClean="0"/>
              <a:t>Paving the Way annual meeting: Tuesday, April 9, 2019</a:t>
            </a:r>
          </a:p>
          <a:p>
            <a:pPr lvl="1"/>
            <a:r>
              <a:rPr lang="en-US" sz="2000" dirty="0" smtClean="0"/>
              <a:t>Beta &amp; user acceptance testing: April 2019</a:t>
            </a:r>
          </a:p>
          <a:p>
            <a:pPr lvl="1"/>
            <a:r>
              <a:rPr lang="en-US" sz="2000" dirty="0" smtClean="0"/>
              <a:t>System launch: Spring 2019</a:t>
            </a:r>
          </a:p>
          <a:p>
            <a:pPr lvl="1"/>
            <a:r>
              <a:rPr lang="en-US" sz="2000" dirty="0" smtClean="0"/>
              <a:t>Training &amp; onboarding throughout 2019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438979"/>
              </p:ext>
            </p:extLst>
          </p:nvPr>
        </p:nvGraphicFramePr>
        <p:xfrm>
          <a:off x="7461766" y="1208298"/>
          <a:ext cx="3785898" cy="45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12192000" imgH="14782660" progId="Acrobat.Document.2015">
                  <p:embed/>
                </p:oleObj>
              </mc:Choice>
              <mc:Fallback>
                <p:oleObj name="Acrobat Document" r:id="rId3" imgW="12192000" imgH="14782660" progId="Acrobat.Document.2015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1766" y="1208298"/>
                        <a:ext cx="3785898" cy="459114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92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667" y="781047"/>
            <a:ext cx="49272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Aaron Schill</a:t>
            </a: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Data &amp; Mapping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Mid-Ohio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Planning Commission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459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459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614.233.4154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aschill@morpc.org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Liberty Street, Suite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OH 43215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09" y="3290774"/>
            <a:ext cx="2097261" cy="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</TotalTime>
  <Words>200</Words>
  <Application>Microsoft Office PowerPoint</Application>
  <PresentationFormat>Widescreen</PresentationFormat>
  <Paragraphs>42</Paragraphs>
  <Slides>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Office Theme</vt:lpstr>
      <vt:lpstr>Acrobat Document</vt:lpstr>
      <vt:lpstr>Data &amp; Mapping Update</vt:lpstr>
      <vt:lpstr> Census 2020</vt:lpstr>
      <vt:lpstr>Complete Count Committee (CCC)</vt:lpstr>
      <vt:lpstr>Advocacy Efforts</vt:lpstr>
      <vt:lpstr> Paving the Way</vt:lpstr>
      <vt:lpstr>Paving the Way System Redesign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Schumick</dc:creator>
  <cp:lastModifiedBy>Christina Tatum</cp:lastModifiedBy>
  <cp:revision>95</cp:revision>
  <dcterms:created xsi:type="dcterms:W3CDTF">2019-01-28T15:35:07Z</dcterms:created>
  <dcterms:modified xsi:type="dcterms:W3CDTF">2019-03-04T21:26:43Z</dcterms:modified>
</cp:coreProperties>
</file>