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9" r:id="rId6"/>
    <p:sldId id="268" r:id="rId7"/>
    <p:sldId id="265" r:id="rId8"/>
    <p:sldId id="261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54E"/>
    <a:srgbClr val="409439"/>
    <a:srgbClr val="00456B"/>
    <a:srgbClr val="7280BE"/>
    <a:srgbClr val="ED2E34"/>
    <a:srgbClr val="11B5E9"/>
    <a:srgbClr val="F8971D"/>
    <a:srgbClr val="E6E6E6"/>
    <a:srgbClr val="459B49"/>
    <a:srgbClr val="99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848" y="-32952"/>
            <a:ext cx="12472086" cy="70155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9258" y="3767351"/>
            <a:ext cx="5307227" cy="1325563"/>
          </a:xfrm>
        </p:spPr>
        <p:txBody>
          <a:bodyPr/>
          <a:lstStyle>
            <a:lvl1pPr>
              <a:defRPr b="1">
                <a:solidFill>
                  <a:srgbClr val="0035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9258" y="5431711"/>
            <a:ext cx="5307227" cy="1054444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 TEXT GOES HERE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988908" y="6178378"/>
            <a:ext cx="60383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459B49"/>
                </a:solidFill>
                <a:latin typeface="Franklin Gothic Book" panose="020B0503020102020204" pitchFamily="34" charset="0"/>
              </a:rPr>
              <a:t>2020-2050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 COLUMBUS AREA METROPOLITAN TRANSPORTATION PLAN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184" y="194051"/>
            <a:ext cx="2669059" cy="96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796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Design_6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4929" y="1825625"/>
            <a:ext cx="11839492" cy="400676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0" y="0"/>
            <a:ext cx="12192000" cy="1032870"/>
          </a:xfrm>
          <a:prstGeom prst="rect">
            <a:avLst/>
          </a:prstGeom>
          <a:solidFill>
            <a:srgbClr val="003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4062" y="0"/>
            <a:ext cx="3727938" cy="103287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>
          <a:xfrm>
            <a:off x="8372326" y="-5534"/>
            <a:ext cx="183471" cy="1038404"/>
          </a:xfrm>
          <a:prstGeom prst="rect">
            <a:avLst/>
          </a:prstGeom>
          <a:solidFill>
            <a:srgbClr val="459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74929" y="1127051"/>
            <a:ext cx="11839492" cy="691116"/>
          </a:xfrm>
        </p:spPr>
        <p:txBody>
          <a:bodyPr/>
          <a:lstStyle>
            <a:lvl1pPr>
              <a:defRPr baseline="0">
                <a:solidFill>
                  <a:srgbClr val="459B49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316380"/>
            <a:ext cx="8511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459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2020-2050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COLUMBUS AREA METROPOLITAN TRANSPORTATION PLAN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130" y="5881114"/>
            <a:ext cx="2337716" cy="8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88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Design_6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12192000" cy="1032870"/>
          </a:xfrm>
          <a:prstGeom prst="rect">
            <a:avLst/>
          </a:prstGeom>
          <a:solidFill>
            <a:srgbClr val="003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4062" y="0"/>
            <a:ext cx="3727938" cy="1032870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8372326" y="-5534"/>
            <a:ext cx="183471" cy="1038404"/>
          </a:xfrm>
          <a:prstGeom prst="rect">
            <a:avLst/>
          </a:prstGeom>
          <a:solidFill>
            <a:srgbClr val="459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74929" y="1127051"/>
            <a:ext cx="11839492" cy="691116"/>
          </a:xfrm>
        </p:spPr>
        <p:txBody>
          <a:bodyPr/>
          <a:lstStyle>
            <a:lvl1pPr>
              <a:defRPr baseline="0">
                <a:solidFill>
                  <a:srgbClr val="459B49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316380"/>
            <a:ext cx="8511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459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2020-2050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COLUMBUS AREA METROPOLITAN TRANSPORTATION PLAN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130" y="5881114"/>
            <a:ext cx="2337716" cy="8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8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Design_7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4929" y="1825625"/>
            <a:ext cx="11839492" cy="39820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12192000" cy="1032870"/>
          </a:xfrm>
          <a:prstGeom prst="rect">
            <a:avLst/>
          </a:prstGeom>
          <a:solidFill>
            <a:srgbClr val="003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98" b="22052"/>
          <a:stretch/>
        </p:blipFill>
        <p:spPr>
          <a:xfrm>
            <a:off x="8485113" y="-5534"/>
            <a:ext cx="3706888" cy="1038404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8372326" y="-5534"/>
            <a:ext cx="183471" cy="1038404"/>
          </a:xfrm>
          <a:prstGeom prst="rect">
            <a:avLst/>
          </a:prstGeom>
          <a:solidFill>
            <a:srgbClr val="459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74929" y="1127051"/>
            <a:ext cx="11839492" cy="691116"/>
          </a:xfrm>
        </p:spPr>
        <p:txBody>
          <a:bodyPr/>
          <a:lstStyle>
            <a:lvl1pPr>
              <a:defRPr baseline="0">
                <a:solidFill>
                  <a:srgbClr val="459B49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316380"/>
            <a:ext cx="8511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459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2020-2050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COLUMBUS AREA METROPOLITAN TRANSPORTATION PLAN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130" y="5881114"/>
            <a:ext cx="2337716" cy="8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293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Design_7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4929" y="1825625"/>
            <a:ext cx="5844871" cy="3965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842221" cy="39655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12192000" cy="1032870"/>
          </a:xfrm>
          <a:prstGeom prst="rect">
            <a:avLst/>
          </a:prstGeom>
          <a:solidFill>
            <a:srgbClr val="003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98" b="22052"/>
          <a:stretch/>
        </p:blipFill>
        <p:spPr>
          <a:xfrm>
            <a:off x="8485113" y="-5534"/>
            <a:ext cx="3706888" cy="1038404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8372326" y="-5534"/>
            <a:ext cx="183471" cy="1038404"/>
          </a:xfrm>
          <a:prstGeom prst="rect">
            <a:avLst/>
          </a:prstGeom>
          <a:solidFill>
            <a:srgbClr val="459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74929" y="1127051"/>
            <a:ext cx="11839492" cy="691116"/>
          </a:xfrm>
        </p:spPr>
        <p:txBody>
          <a:bodyPr/>
          <a:lstStyle>
            <a:lvl1pPr>
              <a:defRPr baseline="0">
                <a:solidFill>
                  <a:srgbClr val="459B49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316380"/>
            <a:ext cx="8511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459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2020-2050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COLUMBUS AREA METROPOLITAN TRANSPORTATION PLAN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130" y="5881114"/>
            <a:ext cx="2337716" cy="8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788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Design_7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2192000" cy="1032870"/>
          </a:xfrm>
          <a:prstGeom prst="rect">
            <a:avLst/>
          </a:prstGeom>
          <a:solidFill>
            <a:srgbClr val="003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98" b="22052"/>
          <a:stretch/>
        </p:blipFill>
        <p:spPr>
          <a:xfrm>
            <a:off x="8485113" y="-5534"/>
            <a:ext cx="3706888" cy="1038404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8372326" y="-5534"/>
            <a:ext cx="183471" cy="1038404"/>
          </a:xfrm>
          <a:prstGeom prst="rect">
            <a:avLst/>
          </a:prstGeom>
          <a:solidFill>
            <a:srgbClr val="459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74929" y="1127051"/>
            <a:ext cx="11839492" cy="691116"/>
          </a:xfrm>
        </p:spPr>
        <p:txBody>
          <a:bodyPr/>
          <a:lstStyle>
            <a:lvl1pPr>
              <a:defRPr baseline="0">
                <a:solidFill>
                  <a:srgbClr val="459B49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316380"/>
            <a:ext cx="8511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459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2020-2050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COLUMBUS AREA METROPOLITAN TRANSPORTATION PLAN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130" y="5881114"/>
            <a:ext cx="2337716" cy="8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676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0"/>
            <a:ext cx="3592285" cy="6578930"/>
          </a:xfrm>
          <a:prstGeom prst="rect">
            <a:avLst/>
          </a:prstGeom>
          <a:solidFill>
            <a:srgbClr val="003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960422" y="3036667"/>
            <a:ext cx="4922321" cy="505596"/>
          </a:xfrm>
        </p:spPr>
        <p:txBody>
          <a:bodyPr>
            <a:normAutofit/>
          </a:bodyPr>
          <a:lstStyle>
            <a:lvl1pPr marL="0" indent="0" algn="l">
              <a:buNone/>
              <a:defRPr sz="40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" y="6578930"/>
            <a:ext cx="7096124" cy="279070"/>
          </a:xfrm>
          <a:prstGeom prst="rect">
            <a:avLst/>
          </a:prstGeom>
          <a:solidFill>
            <a:srgbClr val="9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271158" y="0"/>
            <a:ext cx="7920842" cy="279070"/>
          </a:xfrm>
          <a:prstGeom prst="rect">
            <a:avLst/>
          </a:prstGeom>
          <a:solidFill>
            <a:srgbClr val="9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960422" y="4389713"/>
            <a:ext cx="5575094" cy="134176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111 LIBERTY STREET, SUITE 100</a:t>
            </a:r>
          </a:p>
          <a:p>
            <a:pPr lvl="0"/>
            <a:r>
              <a:rPr lang="en-US" dirty="0"/>
              <a:t>COLUMBUS, OH 43215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www.morpc.org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7305676" y="6536724"/>
            <a:ext cx="4772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459B49"/>
                </a:solidFill>
                <a:latin typeface="Franklin Gothic Book" panose="020B0503020102020204" pitchFamily="34" charset="0"/>
              </a:rPr>
              <a:t>2020-2050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 COLUMBUS AREA METROPOLITAN TRANSPORTATION PLAN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22" y="2592017"/>
            <a:ext cx="2565042" cy="246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600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ontent_Desig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92158" y="-8238"/>
            <a:ext cx="8816318" cy="4959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4756" y="172995"/>
            <a:ext cx="5980671" cy="550648"/>
          </a:xfrm>
        </p:spPr>
        <p:txBody>
          <a:bodyPr anchor="b">
            <a:normAutofit/>
          </a:bodyPr>
          <a:lstStyle>
            <a:lvl1pPr>
              <a:defRPr sz="3600" b="1" baseline="0">
                <a:solidFill>
                  <a:srgbClr val="0035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756" y="904876"/>
            <a:ext cx="6738552" cy="558242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Diamond 7"/>
          <p:cNvSpPr/>
          <p:nvPr userDrawn="1"/>
        </p:nvSpPr>
        <p:spPr>
          <a:xfrm>
            <a:off x="7562336" y="3542270"/>
            <a:ext cx="1112108" cy="1112108"/>
          </a:xfrm>
          <a:prstGeom prst="diamond">
            <a:avLst/>
          </a:prstGeom>
          <a:solidFill>
            <a:srgbClr val="9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amond 8"/>
          <p:cNvSpPr/>
          <p:nvPr userDrawn="1"/>
        </p:nvSpPr>
        <p:spPr>
          <a:xfrm>
            <a:off x="8857965" y="4363996"/>
            <a:ext cx="1272745" cy="1272745"/>
          </a:xfrm>
          <a:prstGeom prst="diamond">
            <a:avLst/>
          </a:prstGeom>
          <a:solidFill>
            <a:srgbClr val="003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amond 9"/>
          <p:cNvSpPr/>
          <p:nvPr userDrawn="1"/>
        </p:nvSpPr>
        <p:spPr>
          <a:xfrm>
            <a:off x="10789738" y="4631724"/>
            <a:ext cx="1112108" cy="1112108"/>
          </a:xfrm>
          <a:prstGeom prst="diamond">
            <a:avLst/>
          </a:prstGeom>
          <a:solidFill>
            <a:srgbClr val="459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6536724"/>
            <a:ext cx="1219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459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2020-2050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COLUMBUS AREA METROPOLITAN TRANSPORTATION PLAN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130" y="5881114"/>
            <a:ext cx="2337716" cy="8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656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Desig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70613" y="238897"/>
            <a:ext cx="5765800" cy="479726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35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170613" y="947738"/>
            <a:ext cx="5765800" cy="544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35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170612" y="6536724"/>
            <a:ext cx="57658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459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2020-2050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COLUMBUS AREA METROPOLITAN TRANSPORTATION PLAN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32" y="5704574"/>
            <a:ext cx="2669059" cy="96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458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Desig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8977" y="365126"/>
            <a:ext cx="6145617" cy="644968"/>
          </a:xfrm>
        </p:spPr>
        <p:txBody>
          <a:bodyPr/>
          <a:lstStyle>
            <a:lvl1pPr>
              <a:defRPr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978" y="1190847"/>
            <a:ext cx="6145617" cy="517805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0" y="6482644"/>
            <a:ext cx="74215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459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2020-2050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COLUMBUS AREA METROPOLITAN TRANSPORTATION PLAN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6600093" y="-5862"/>
            <a:ext cx="169988" cy="6863862"/>
          </a:xfrm>
          <a:prstGeom prst="rect">
            <a:avLst/>
          </a:prstGeom>
          <a:solidFill>
            <a:srgbClr val="459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1" t="17611" r="27291" b="38950"/>
          <a:stretch/>
        </p:blipFill>
        <p:spPr>
          <a:xfrm>
            <a:off x="11165180" y="6313402"/>
            <a:ext cx="823910" cy="4308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1" r="20357"/>
          <a:stretch/>
        </p:blipFill>
        <p:spPr>
          <a:xfrm>
            <a:off x="6770081" y="0"/>
            <a:ext cx="5478011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6770081" y="-5862"/>
            <a:ext cx="5478011" cy="6863862"/>
          </a:xfrm>
          <a:prstGeom prst="rect">
            <a:avLst/>
          </a:prstGeom>
          <a:solidFill>
            <a:srgbClr val="00456B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472" y="164832"/>
            <a:ext cx="2829618" cy="97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142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Design_4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4929" y="1127051"/>
            <a:ext cx="11839492" cy="691116"/>
          </a:xfrm>
        </p:spPr>
        <p:txBody>
          <a:bodyPr/>
          <a:lstStyle>
            <a:lvl1pPr>
              <a:defRPr b="1" baseline="0">
                <a:solidFill>
                  <a:srgbClr val="459B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4929" y="1945756"/>
            <a:ext cx="11839492" cy="382072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032870"/>
          </a:xfrm>
          <a:prstGeom prst="rect">
            <a:avLst/>
          </a:prstGeom>
          <a:solidFill>
            <a:srgbClr val="003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0" y="316380"/>
            <a:ext cx="8511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459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2020-2050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COLUMBUS AREA METROPOLITAN TRANSPORTATION PLAN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9" b="43839"/>
          <a:stretch/>
        </p:blipFill>
        <p:spPr>
          <a:xfrm>
            <a:off x="8705350" y="-5534"/>
            <a:ext cx="3481187" cy="1038404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8516816" y="-5534"/>
            <a:ext cx="183471" cy="1038404"/>
          </a:xfrm>
          <a:prstGeom prst="rect">
            <a:avLst/>
          </a:prstGeom>
          <a:solidFill>
            <a:srgbClr val="459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130" y="5881114"/>
            <a:ext cx="2337716" cy="8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941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Design_4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4929" y="1127051"/>
            <a:ext cx="11839492" cy="691116"/>
          </a:xfrm>
        </p:spPr>
        <p:txBody>
          <a:bodyPr/>
          <a:lstStyle>
            <a:lvl1pPr>
              <a:defRPr baseline="0">
                <a:solidFill>
                  <a:srgbClr val="459B49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032870"/>
          </a:xfrm>
          <a:prstGeom prst="rect">
            <a:avLst/>
          </a:prstGeom>
          <a:solidFill>
            <a:srgbClr val="003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9" b="43839"/>
          <a:stretch/>
        </p:blipFill>
        <p:spPr>
          <a:xfrm>
            <a:off x="8705350" y="-5534"/>
            <a:ext cx="3481187" cy="1038404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74929" y="1825624"/>
            <a:ext cx="5844871" cy="399029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842221" cy="399029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8516816" y="-5534"/>
            <a:ext cx="183471" cy="1038404"/>
          </a:xfrm>
          <a:prstGeom prst="rect">
            <a:avLst/>
          </a:prstGeom>
          <a:solidFill>
            <a:srgbClr val="459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130" y="5881114"/>
            <a:ext cx="2337716" cy="809016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0" y="316380"/>
            <a:ext cx="8511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459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2020-2050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COLUMBUS AREA METROPOLITAN TRANSPORTATION PLAN</a:t>
            </a:r>
          </a:p>
        </p:txBody>
      </p:sp>
    </p:spTree>
    <p:extLst>
      <p:ext uri="{BB962C8B-B14F-4D97-AF65-F5344CB8AC3E}">
        <p14:creationId xmlns:p14="http://schemas.microsoft.com/office/powerpoint/2010/main" val="1662038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Design_5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4929" y="1945758"/>
            <a:ext cx="11839492" cy="386191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032870"/>
          </a:xfrm>
          <a:prstGeom prst="rect">
            <a:avLst/>
          </a:prstGeom>
          <a:solidFill>
            <a:srgbClr val="003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5350" y="-142"/>
            <a:ext cx="3497575" cy="103301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8516816" y="-5534"/>
            <a:ext cx="183471" cy="1038404"/>
          </a:xfrm>
          <a:prstGeom prst="rect">
            <a:avLst/>
          </a:prstGeom>
          <a:solidFill>
            <a:srgbClr val="459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130" y="5881114"/>
            <a:ext cx="2337716" cy="809016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74929" y="1127051"/>
            <a:ext cx="11839492" cy="691116"/>
          </a:xfrm>
        </p:spPr>
        <p:txBody>
          <a:bodyPr/>
          <a:lstStyle>
            <a:lvl1pPr>
              <a:defRPr baseline="0">
                <a:solidFill>
                  <a:srgbClr val="459B49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0" y="316380"/>
            <a:ext cx="8511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459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2020-2050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COLUMBUS AREA METROPOLITAN TRANSPORTATION PLAN</a:t>
            </a:r>
          </a:p>
        </p:txBody>
      </p:sp>
    </p:spTree>
    <p:extLst>
      <p:ext uri="{BB962C8B-B14F-4D97-AF65-F5344CB8AC3E}">
        <p14:creationId xmlns:p14="http://schemas.microsoft.com/office/powerpoint/2010/main" val="3514776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Design_5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032870"/>
          </a:xfrm>
          <a:prstGeom prst="rect">
            <a:avLst/>
          </a:prstGeom>
          <a:solidFill>
            <a:srgbClr val="003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5350" y="-142"/>
            <a:ext cx="3497575" cy="103301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8516816" y="-5534"/>
            <a:ext cx="183471" cy="1038404"/>
          </a:xfrm>
          <a:prstGeom prst="rect">
            <a:avLst/>
          </a:prstGeom>
          <a:solidFill>
            <a:srgbClr val="459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74929" y="1825624"/>
            <a:ext cx="5844871" cy="399852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4"/>
            <a:ext cx="5842221" cy="399852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74929" y="1127051"/>
            <a:ext cx="11839492" cy="691116"/>
          </a:xfrm>
        </p:spPr>
        <p:txBody>
          <a:bodyPr/>
          <a:lstStyle>
            <a:lvl1pPr>
              <a:defRPr baseline="0">
                <a:solidFill>
                  <a:srgbClr val="459B49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0" y="316380"/>
            <a:ext cx="8511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459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2020-2050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COLUMBUS AREA METROPOLITAN TRANSPORTATION PLAN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130" y="5881114"/>
            <a:ext cx="2337716" cy="8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469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Design_6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12192000" cy="1032870"/>
          </a:xfrm>
          <a:prstGeom prst="rect">
            <a:avLst/>
          </a:prstGeom>
          <a:solidFill>
            <a:srgbClr val="003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4062" y="0"/>
            <a:ext cx="3727938" cy="103287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8372326" y="-5534"/>
            <a:ext cx="183471" cy="1038404"/>
          </a:xfrm>
          <a:prstGeom prst="rect">
            <a:avLst/>
          </a:prstGeom>
          <a:solidFill>
            <a:srgbClr val="459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2"/>
          <p:cNvSpPr>
            <a:spLocks noGrp="1"/>
          </p:cNvSpPr>
          <p:nvPr>
            <p:ph sz="half" idx="1"/>
          </p:nvPr>
        </p:nvSpPr>
        <p:spPr>
          <a:xfrm>
            <a:off x="174929" y="1825625"/>
            <a:ext cx="5844871" cy="397381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842221" cy="397381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74929" y="1127051"/>
            <a:ext cx="11839492" cy="691116"/>
          </a:xfrm>
        </p:spPr>
        <p:txBody>
          <a:bodyPr/>
          <a:lstStyle>
            <a:lvl1pPr>
              <a:defRPr baseline="0">
                <a:solidFill>
                  <a:srgbClr val="459B49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316380"/>
            <a:ext cx="8511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459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2020-2050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COLUMBUS AREA METROPOLITAN TRANSPORTATION PLAN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130" y="5881114"/>
            <a:ext cx="2337716" cy="8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238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FF53D-5851-4D49-B510-195DC2DDBD79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03C32-C8A9-4349-8206-5642B3A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3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4" r:id="rId3"/>
    <p:sldLayoutId id="2147483653" r:id="rId4"/>
    <p:sldLayoutId id="2147483667" r:id="rId5"/>
    <p:sldLayoutId id="2147483665" r:id="rId6"/>
    <p:sldLayoutId id="2147483664" r:id="rId7"/>
    <p:sldLayoutId id="2147483666" r:id="rId8"/>
    <p:sldLayoutId id="2147483652" r:id="rId9"/>
    <p:sldLayoutId id="2147483660" r:id="rId10"/>
    <p:sldLayoutId id="2147483649" r:id="rId11"/>
    <p:sldLayoutId id="2147483661" r:id="rId12"/>
    <p:sldLayoutId id="2147483662" r:id="rId13"/>
    <p:sldLayoutId id="2147483655" r:id="rId14"/>
    <p:sldLayoutId id="2147483668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354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54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59B4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MSCHAPER@morpc.org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9258" y="4004413"/>
            <a:ext cx="5307227" cy="1325563"/>
          </a:xfrm>
        </p:spPr>
        <p:txBody>
          <a:bodyPr>
            <a:noAutofit/>
          </a:bodyPr>
          <a:lstStyle/>
          <a:p>
            <a:r>
              <a:rPr lang="en-US" sz="3600" dirty="0"/>
              <a:t>WEBMAP RESULTS &amp; STRATEGY DEVELOPMENT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9258" y="5668773"/>
            <a:ext cx="5307227" cy="1054444"/>
          </a:xfrm>
        </p:spPr>
        <p:txBody>
          <a:bodyPr/>
          <a:lstStyle/>
          <a:p>
            <a:r>
              <a:rPr lang="en-US" dirty="0"/>
              <a:t>SEPTEMBER 2019</a:t>
            </a:r>
          </a:p>
        </p:txBody>
      </p:sp>
    </p:spTree>
    <p:extLst>
      <p:ext uri="{BB962C8B-B14F-4D97-AF65-F5344CB8AC3E}">
        <p14:creationId xmlns:p14="http://schemas.microsoft.com/office/powerpoint/2010/main" val="1792829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70613" y="325157"/>
            <a:ext cx="5765800" cy="47972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ARE WE ASKING OF YOU TODAY?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170613" y="1155940"/>
            <a:ext cx="5765800" cy="532318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Information only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/>
              <a:t>Summary of cost estimating and revenue forecasting processes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993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4756" y="172995"/>
            <a:ext cx="7055553" cy="550648"/>
          </a:xfrm>
        </p:spPr>
        <p:txBody>
          <a:bodyPr>
            <a:normAutofit/>
          </a:bodyPr>
          <a:lstStyle/>
          <a:p>
            <a:r>
              <a:rPr lang="en-US" sz="2800" dirty="0"/>
              <a:t>FISCAL BALANCE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64755" y="904876"/>
            <a:ext cx="7055553" cy="5582420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Key determinant in what projects can be included in MTP</a:t>
            </a:r>
          </a:p>
          <a:p>
            <a:pPr marL="800100" lvl="1" indent="-3429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Project cost estimates &amp; forecast of available funding resources</a:t>
            </a:r>
          </a:p>
          <a:p>
            <a:pPr marL="800100" lvl="1" indent="-3429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Maintain the existing system and expand the system</a:t>
            </a:r>
          </a:p>
          <a:p>
            <a:pPr marL="342900" indent="-3429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Primary sources of project funding</a:t>
            </a:r>
          </a:p>
          <a:p>
            <a:pPr marL="800100" lvl="1" indent="-3429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Federal – generally controlled by ODOT or MORPC</a:t>
            </a:r>
          </a:p>
          <a:p>
            <a:pPr marL="800100" lvl="1" indent="-3429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State – controlled by ODOT or through programs like OPWC or CEAO</a:t>
            </a:r>
          </a:p>
          <a:p>
            <a:pPr marL="800100" lvl="1" indent="-3429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Local government or private</a:t>
            </a:r>
          </a:p>
          <a:p>
            <a:pPr marL="342900" indent="-3429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Forecasts of funding available via various programs through 2050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252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8977" y="365126"/>
            <a:ext cx="6145617" cy="644968"/>
          </a:xfrm>
        </p:spPr>
        <p:txBody>
          <a:bodyPr>
            <a:noAutofit/>
          </a:bodyPr>
          <a:lstStyle/>
          <a:p>
            <a:r>
              <a:rPr lang="en-US" sz="2800" dirty="0"/>
              <a:t>COST ESTIMATES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2"/>
          </p:nvPr>
        </p:nvSpPr>
        <p:spPr>
          <a:xfrm>
            <a:off x="318978" y="1190847"/>
            <a:ext cx="6145617" cy="5178051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1800"/>
              </a:spcBef>
              <a:spcAft>
                <a:spcPts val="600"/>
              </a:spcAft>
            </a:pPr>
            <a:r>
              <a:rPr lang="en-US" sz="2000" dirty="0"/>
              <a:t>Current estimates when possible </a:t>
            </a:r>
            <a:br>
              <a:rPr lang="en-US" sz="2000" dirty="0"/>
            </a:br>
            <a:r>
              <a:rPr lang="en-US" sz="2000" dirty="0"/>
              <a:t>(TIP, CIP, Plans, etc.) </a:t>
            </a:r>
          </a:p>
          <a:p>
            <a:pPr marL="342900" indent="-342900">
              <a:spcBef>
                <a:spcPts val="1800"/>
              </a:spcBef>
              <a:spcAft>
                <a:spcPts val="600"/>
              </a:spcAft>
            </a:pPr>
            <a:r>
              <a:rPr lang="en-US" sz="2000" dirty="0"/>
              <a:t>Develop unit costs per mile, bridge based on</a:t>
            </a:r>
            <a:br>
              <a:rPr lang="en-US" sz="2000" dirty="0"/>
            </a:br>
            <a:r>
              <a:rPr lang="en-US" sz="2000" dirty="0"/>
              <a:t>similar projects already constructed</a:t>
            </a:r>
          </a:p>
          <a:p>
            <a:pPr marL="342900" indent="-342900">
              <a:spcBef>
                <a:spcPts val="1800"/>
              </a:spcBef>
              <a:spcAft>
                <a:spcPts val="600"/>
              </a:spcAft>
            </a:pPr>
            <a:r>
              <a:rPr lang="en-US" sz="2000" dirty="0"/>
              <a:t>Year of expenditure dollars (annual inflation factors)</a:t>
            </a:r>
          </a:p>
        </p:txBody>
      </p:sp>
    </p:spTree>
    <p:extLst>
      <p:ext uri="{BB962C8B-B14F-4D97-AF65-F5344CB8AC3E}">
        <p14:creationId xmlns:p14="http://schemas.microsoft.com/office/powerpoint/2010/main" val="389367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70613" y="325157"/>
            <a:ext cx="5765800" cy="47972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REVENUES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170613" y="1155940"/>
            <a:ext cx="5765800" cy="5323183"/>
          </a:xfrm>
        </p:spPr>
        <p:txBody>
          <a:bodyPr/>
          <a:lstStyle/>
          <a:p>
            <a:r>
              <a:rPr lang="en-US" sz="2400" dirty="0"/>
              <a:t>Short-term: Assume similar funding levels as previous years</a:t>
            </a:r>
          </a:p>
          <a:p>
            <a:r>
              <a:rPr lang="en-US" sz="2400" dirty="0"/>
              <a:t>Long-term:  Assume more substantial legislation is passed at federal level, modest growth from state, local and private sector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632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A7CC9-A379-4888-8795-D111F868B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29" y="1108392"/>
            <a:ext cx="11839492" cy="631745"/>
          </a:xfrm>
        </p:spPr>
        <p:txBody>
          <a:bodyPr>
            <a:normAutofit/>
          </a:bodyPr>
          <a:lstStyle/>
          <a:p>
            <a:r>
              <a:rPr lang="en-US" sz="3200" dirty="0"/>
              <a:t>PLAN COMPONENTS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318978" y="1837821"/>
            <a:ext cx="6145617" cy="51780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5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59B4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dirty="0"/>
              <a:t>Goals, Objectives &amp; Targets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dirty="0"/>
              <a:t>Future Growth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dirty="0"/>
              <a:t>Strategies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System Development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Projects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System Management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Operations &amp; Maintenance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Safety/Security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Demand Management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Freight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dirty="0"/>
              <a:t> Financial Forecast</a:t>
            </a:r>
          </a:p>
        </p:txBody>
      </p:sp>
      <p:pic>
        <p:nvPicPr>
          <p:cNvPr id="3" name="Picture 2" descr="edtech | ETMOOC Blog Hub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651" y="1733906"/>
            <a:ext cx="518313" cy="465826"/>
          </a:xfrm>
          <a:prstGeom prst="rect">
            <a:avLst/>
          </a:prstGeom>
        </p:spPr>
      </p:pic>
      <p:pic>
        <p:nvPicPr>
          <p:cNvPr id="26" name="Picture 25" descr="edtech | ETMOOC Blog Hub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889" y="2199732"/>
            <a:ext cx="518313" cy="46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128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70613" y="238897"/>
            <a:ext cx="5765800" cy="479726"/>
          </a:xfrm>
        </p:spPr>
        <p:txBody>
          <a:bodyPr>
            <a:normAutofit fontScale="90000"/>
          </a:bodyPr>
          <a:lstStyle/>
          <a:p>
            <a:r>
              <a:rPr lang="en-US" dirty="0"/>
              <a:t>WHAT’S NEXT?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4294967295"/>
          </p:nvPr>
        </p:nvSpPr>
        <p:spPr>
          <a:xfrm>
            <a:off x="6170612" y="904875"/>
            <a:ext cx="5362905" cy="558165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Evaluate candidate projects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Develop cost estimates and </a:t>
            </a:r>
            <a:r>
              <a:rPr lang="en-US"/>
              <a:t>revenue forecast</a:t>
            </a:r>
            <a:endParaRPr lang="en-US" dirty="0"/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Draft list of strategies and projects--Fall 2019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MTP adoption--May 2020</a:t>
            </a:r>
            <a:br>
              <a:rPr lang="en-US" dirty="0"/>
            </a:b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49179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928" y="1151922"/>
            <a:ext cx="11839492" cy="410747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2020-2050 MTP TIMELINE 2019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7"/>
          <a:stretch/>
        </p:blipFill>
        <p:spPr>
          <a:xfrm>
            <a:off x="0" y="1613139"/>
            <a:ext cx="12192000" cy="523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164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87140" y="3075792"/>
            <a:ext cx="5452135" cy="1974721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456B"/>
                </a:solidFill>
              </a:rPr>
              <a:t>Maria Schaper, AICP</a:t>
            </a:r>
          </a:p>
          <a:p>
            <a:r>
              <a:rPr lang="en-US" sz="2000" i="1" dirty="0"/>
              <a:t>TRANSPORTATION PLANNING MANAGER</a:t>
            </a:r>
          </a:p>
          <a:p>
            <a:r>
              <a:rPr lang="en-US" sz="1600" dirty="0">
                <a:hlinkClick r:id="rId2"/>
              </a:rPr>
              <a:t>MSCHAPER@morpc.org</a:t>
            </a:r>
            <a:endParaRPr lang="en-US" sz="1600" dirty="0"/>
          </a:p>
          <a:p>
            <a:r>
              <a:rPr lang="en-US" sz="1600" dirty="0"/>
              <a:t>P. 614.233.4153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87140" y="5051267"/>
            <a:ext cx="4868883" cy="145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111 Liberty Street,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Suite 100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Columbus, OH 43215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www.morpc.org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9350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1352</TotalTime>
  <Words>216</Words>
  <Application>Microsoft Office PowerPoint</Application>
  <PresentationFormat>Widescreen</PresentationFormat>
  <Paragraphs>48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Franklin Gothic Book</vt:lpstr>
      <vt:lpstr>Office Theme</vt:lpstr>
      <vt:lpstr>WEBMAP RESULTS &amp; STRATEGY DEVELOPMENT</vt:lpstr>
      <vt:lpstr>WHAT ARE WE ASKING OF YOU TODAY?</vt:lpstr>
      <vt:lpstr>FISCAL BALANCE</vt:lpstr>
      <vt:lpstr>COST ESTIMATES</vt:lpstr>
      <vt:lpstr>REVENUES</vt:lpstr>
      <vt:lpstr>PLAN COMPONENTS</vt:lpstr>
      <vt:lpstr>WHAT’S NEXT?</vt:lpstr>
      <vt:lpstr>2020-2050 MTP TIMELINE 2019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Schumick</dc:creator>
  <cp:lastModifiedBy>Marta Crispin-Rondon</cp:lastModifiedBy>
  <cp:revision>114</cp:revision>
  <dcterms:created xsi:type="dcterms:W3CDTF">2018-07-10T17:14:30Z</dcterms:created>
  <dcterms:modified xsi:type="dcterms:W3CDTF">2019-10-02T11:10:15Z</dcterms:modified>
</cp:coreProperties>
</file>