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0" r:id="rId6"/>
    <p:sldId id="274" r:id="rId7"/>
    <p:sldId id="278" r:id="rId8"/>
    <p:sldId id="279" r:id="rId9"/>
    <p:sldId id="280" r:id="rId10"/>
    <p:sldId id="281" r:id="rId11"/>
    <p:sldId id="277" r:id="rId12"/>
    <p:sldId id="271" r:id="rId13"/>
    <p:sldId id="27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5E9"/>
    <a:srgbClr val="00354E"/>
    <a:srgbClr val="409439"/>
    <a:srgbClr val="00456B"/>
    <a:srgbClr val="7280BE"/>
    <a:srgbClr val="ED2E34"/>
    <a:srgbClr val="F8971D"/>
    <a:srgbClr val="E6E6E6"/>
    <a:srgbClr val="459B49"/>
    <a:srgbClr val="99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692639723352113"/>
          <c:y val="0.11980026463634194"/>
          <c:w val="0.59246644524884629"/>
          <c:h val="0.826515173206654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2A-4D10-8DB0-A1EFE0F67C7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2A-4D10-8DB0-A1EFE0F67C76}"/>
              </c:ext>
            </c:extLst>
          </c:dPt>
          <c:dPt>
            <c:idx val="2"/>
            <c:bubble3D val="0"/>
            <c:spPr>
              <a:solidFill>
                <a:srgbClr val="459B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2A-4D10-8DB0-A1EFE0F67C76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2A-4D10-8DB0-A1EFE0F67C76}"/>
              </c:ext>
            </c:extLst>
          </c:dPt>
          <c:dPt>
            <c:idx val="4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2A-4D10-8DB0-A1EFE0F67C76}"/>
              </c:ext>
            </c:extLst>
          </c:dPt>
          <c:dPt>
            <c:idx val="5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2A-4D10-8DB0-A1EFE0F67C76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E2A-4D10-8DB0-A1EFE0F67C76}"/>
              </c:ext>
            </c:extLst>
          </c:dPt>
          <c:dPt>
            <c:idx val="7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E2A-4D10-8DB0-A1EFE0F67C76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E2A-4D10-8DB0-A1EFE0F67C76}"/>
              </c:ext>
            </c:extLst>
          </c:dPt>
          <c:dLbls>
            <c:dLbl>
              <c:idx val="0"/>
              <c:layout>
                <c:manualLayout>
                  <c:x val="-0.22591117164856769"/>
                  <c:y val="0.18180022125333503"/>
                </c:manualLayout>
              </c:layout>
              <c:tx>
                <c:rich>
                  <a:bodyPr/>
                  <a:lstStyle/>
                  <a:p>
                    <a:fld id="{93D9AE26-206E-4A00-BFF4-2BCBC068E424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F4BD283-EF5D-449E-81EC-75B4C909098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E41C995E-EB97-4291-9ECB-E0D33E18C2A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9443577743109"/>
                      <c:h val="0.140451745379876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2A-4D10-8DB0-A1EFE0F67C76}"/>
                </c:ext>
              </c:extLst>
            </c:dLbl>
            <c:dLbl>
              <c:idx val="1"/>
              <c:layout>
                <c:manualLayout>
                  <c:x val="4.7177793534102078E-2"/>
                  <c:y val="-9.7047612850046636E-2"/>
                </c:manualLayout>
              </c:layout>
              <c:tx>
                <c:rich>
                  <a:bodyPr/>
                  <a:lstStyle/>
                  <a:p>
                    <a:fld id="{9516661C-8766-4EAE-97D1-9821341D0FF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F4BE8D69-EABF-426E-8BA3-AEA7C1CE5A59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09075D23-2EF3-43DE-831A-15D7E4AB323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2A-4D10-8DB0-A1EFE0F67C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519D7F7-E6B4-41AA-AD9D-5BFDB97012B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8B87192D-27AE-47D6-96D8-44F9F7510899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CE5B7532-128A-4954-B835-7CFF47C5670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2A-4D10-8DB0-A1EFE0F67C76}"/>
                </c:ext>
              </c:extLst>
            </c:dLbl>
            <c:dLbl>
              <c:idx val="3"/>
              <c:layout>
                <c:manualLayout>
                  <c:x val="2.7932728788048412E-2"/>
                  <c:y val="-0.2699511073512505"/>
                </c:manualLayout>
              </c:layout>
              <c:tx>
                <c:rich>
                  <a:bodyPr/>
                  <a:lstStyle/>
                  <a:p>
                    <a:fld id="{FACBDACC-ECED-491E-B723-6E6BB792918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24D5EAB6-9A64-46E7-94B6-E30FD5E389D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2404BD6F-B10E-410F-B4EF-1121238A24F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E2A-4D10-8DB0-A1EFE0F67C76}"/>
                </c:ext>
              </c:extLst>
            </c:dLbl>
            <c:dLbl>
              <c:idx val="4"/>
              <c:layout>
                <c:manualLayout>
                  <c:x val="0.1933909268450448"/>
                  <c:y val="7.1652762412962839E-2"/>
                </c:manualLayout>
              </c:layout>
              <c:tx>
                <c:rich>
                  <a:bodyPr/>
                  <a:lstStyle/>
                  <a:p>
                    <a:fld id="{61DCAC1A-3E15-44B1-9190-D4C844EB7F9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30C1D08-9561-46D7-83BF-E9288AE73FB3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9C3F64B-4B9E-4698-AE2E-A4639187186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E2A-4D10-8DB0-A1EFE0F67C76}"/>
                </c:ext>
              </c:extLst>
            </c:dLbl>
            <c:dLbl>
              <c:idx val="5"/>
              <c:layout>
                <c:manualLayout>
                  <c:x val="-8.4030799467602099E-2"/>
                  <c:y val="5.46185115290340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768351F-F012-4DDA-B6DB-A4BB99EEF9E5}" type="CATEGORYNAME">
                      <a:rPr lang="en-US" sz="1050">
                        <a:solidFill>
                          <a:schemeClr val="tx1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50" baseline="0">
                        <a:solidFill>
                          <a:schemeClr val="tx1"/>
                        </a:solidFill>
                      </a:rPr>
                      <a:t> </a:t>
                    </a:r>
                    <a:br>
                      <a:rPr lang="en-US" sz="1050" baseline="0">
                        <a:solidFill>
                          <a:schemeClr val="tx1"/>
                        </a:solidFill>
                      </a:rPr>
                    </a:br>
                    <a:fld id="{A390E37E-0C18-4095-AF66-6C9900F8030F}" type="VALUE">
                      <a:rPr lang="en-US" sz="1050" baseline="0">
                        <a:solidFill>
                          <a:schemeClr val="tx1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50" baseline="0">
                        <a:solidFill>
                          <a:schemeClr val="tx1"/>
                        </a:solidFill>
                      </a:rPr>
                      <a:t> </a:t>
                    </a:r>
                    <a:br>
                      <a:rPr lang="en-US" sz="1050" baseline="0">
                        <a:solidFill>
                          <a:schemeClr val="tx1"/>
                        </a:solidFill>
                      </a:rPr>
                    </a:br>
                    <a:fld id="{8ECB5BDF-C4D8-452D-A070-8CD7F17613A5}" type="PERCENTAGE">
                      <a:rPr lang="en-US" sz="1050" baseline="0">
                        <a:solidFill>
                          <a:schemeClr val="tx1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sz="1050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E2A-4D10-8DB0-A1EFE0F67C76}"/>
                </c:ext>
              </c:extLst>
            </c:dLbl>
            <c:dLbl>
              <c:idx val="6"/>
              <c:layout>
                <c:manualLayout>
                  <c:x val="-2.299548456916822E-2"/>
                  <c:y val="-2.5781826858419558E-2"/>
                </c:manualLayout>
              </c:layout>
              <c:tx>
                <c:rich>
                  <a:bodyPr/>
                  <a:lstStyle/>
                  <a:p>
                    <a:fld id="{3AFC4249-DA6D-4B89-B6C9-5CAE4C1B1B4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1C3A64C5-FA3E-45C8-9180-2DC55E411A5C}" type="VALUE">
                      <a:rPr lang="en-US" baseline="0"/>
                      <a:pPr/>
                      <a:t>[VALUE]</a:t>
                    </a:fld>
                    <a:br>
                      <a:rPr lang="en-US" baseline="0"/>
                    </a:br>
                    <a:fld id="{8D2AE703-B3E5-4D85-B81B-686189695CC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E2A-4D10-8DB0-A1EFE0F67C76}"/>
                </c:ext>
              </c:extLst>
            </c:dLbl>
            <c:dLbl>
              <c:idx val="7"/>
              <c:layout>
                <c:manualLayout>
                  <c:x val="0.11244529860307746"/>
                  <c:y val="-1.9622654606190754E-2"/>
                </c:manualLayout>
              </c:layout>
              <c:tx>
                <c:rich>
                  <a:bodyPr/>
                  <a:lstStyle/>
                  <a:p>
                    <a:fld id="{14D1F63E-2C7A-41A0-843C-9AD99888454C}" type="CATEGORYNAME">
                      <a:rPr lang="en-US"/>
                      <a:pPr/>
                      <a:t>[CATEGORY NAME]</a:t>
                    </a:fld>
                    <a:br>
                      <a:rPr lang="en-US" baseline="0"/>
                    </a:br>
                    <a:fld id="{752FBE10-ACBB-43A8-BD56-CE15F6B4F2D5}" type="VALUE">
                      <a:rPr lang="en-US" baseline="0"/>
                      <a:pPr/>
                      <a:t>[VALUE]</a:t>
                    </a:fld>
                    <a:br>
                      <a:rPr lang="en-US" baseline="0"/>
                    </a:br>
                    <a:fld id="{A8B9E32D-76F8-480E-B35A-C17233146AC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E2A-4D10-8DB0-A1EFE0F67C76}"/>
                </c:ext>
              </c:extLst>
            </c:dLbl>
            <c:dLbl>
              <c:idx val="8"/>
              <c:layout>
                <c:manualLayout>
                  <c:x val="0.33466022315930888"/>
                  <c:y val="2.9973666514826143E-2"/>
                </c:manualLayout>
              </c:layout>
              <c:tx>
                <c:rich>
                  <a:bodyPr/>
                  <a:lstStyle/>
                  <a:p>
                    <a:fld id="{A2578BB1-CB83-4DCD-902C-5060A3C15BF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br>
                      <a:rPr lang="en-US" baseline="0"/>
                    </a:br>
                    <a:fld id="{6371F289-B535-4183-B74B-647857EA0DAF}" type="VALUE">
                      <a:rPr lang="en-US" baseline="0"/>
                      <a:pPr/>
                      <a:t>[VALUE]</a:t>
                    </a:fld>
                    <a:br>
                      <a:rPr lang="en-US" baseline="0"/>
                    </a:br>
                    <a:fld id="{2FFB4CF9-C477-4ACA-BA80-4F95779520D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E2A-4D10-8DB0-A1EFE0F67C7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Sheet1!$B$24:$B$32</c:f>
              <c:strCache>
                <c:ptCount val="9"/>
                <c:pt idx="0">
                  <c:v>Management &amp; Operations*</c:v>
                </c:pt>
                <c:pt idx="1">
                  <c:v>Intersection</c:v>
                </c:pt>
                <c:pt idx="2">
                  <c:v>Stand-alone Bike &amp; Pedestrian</c:v>
                </c:pt>
                <c:pt idx="3">
                  <c:v>Transit*</c:v>
                </c:pt>
                <c:pt idx="4">
                  <c:v>Freeway System</c:v>
                </c:pt>
                <c:pt idx="5">
                  <c:v>Major Widening of Surface Street</c:v>
                </c:pt>
                <c:pt idx="6">
                  <c:v>Minor Widening of Surface Street</c:v>
                </c:pt>
                <c:pt idx="7">
                  <c:v>New Roadway or Bridge</c:v>
                </c:pt>
                <c:pt idx="8">
                  <c:v>Studies/Other</c:v>
                </c:pt>
              </c:strCache>
            </c:strRef>
          </c:cat>
          <c:val>
            <c:numRef>
              <c:f>Sheet1!$C$24:$C$32</c:f>
              <c:numCache>
                <c:formatCode>"$"#,##0;\("$"#,##0\)</c:formatCode>
                <c:ptCount val="9"/>
                <c:pt idx="0">
                  <c:v>7800</c:v>
                </c:pt>
                <c:pt idx="1">
                  <c:v>300</c:v>
                </c:pt>
                <c:pt idx="2">
                  <c:v>830</c:v>
                </c:pt>
                <c:pt idx="3">
                  <c:v>12960</c:v>
                </c:pt>
                <c:pt idx="4">
                  <c:v>3600</c:v>
                </c:pt>
                <c:pt idx="5">
                  <c:v>1380</c:v>
                </c:pt>
                <c:pt idx="6">
                  <c:v>1430</c:v>
                </c:pt>
                <c:pt idx="7">
                  <c:v>1200</c:v>
                </c:pt>
                <c:pt idx="8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E2A-4D10-8DB0-A1EFE0F67C7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E2A-4D10-8DB0-A1EFE0F67C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CE2A-4D10-8DB0-A1EFE0F67C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CE2A-4D10-8DB0-A1EFE0F67C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CE2A-4D10-8DB0-A1EFE0F67C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CE2A-4D10-8DB0-A1EFE0F67C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CE2A-4D10-8DB0-A1EFE0F67C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CE2A-4D10-8DB0-A1EFE0F67C7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CE2A-4D10-8DB0-A1EFE0F67C7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CE2A-4D10-8DB0-A1EFE0F67C76}"/>
              </c:ext>
            </c:extLst>
          </c:dPt>
          <c:cat>
            <c:strRef>
              <c:f>Sheet1!$B$24:$B$32</c:f>
              <c:strCache>
                <c:ptCount val="9"/>
                <c:pt idx="0">
                  <c:v>Management &amp; Operations*</c:v>
                </c:pt>
                <c:pt idx="1">
                  <c:v>Intersection</c:v>
                </c:pt>
                <c:pt idx="2">
                  <c:v>Stand-alone Bike &amp; Pedestrian</c:v>
                </c:pt>
                <c:pt idx="3">
                  <c:v>Transit*</c:v>
                </c:pt>
                <c:pt idx="4">
                  <c:v>Freeway System</c:v>
                </c:pt>
                <c:pt idx="5">
                  <c:v>Major Widening of Surface Street</c:v>
                </c:pt>
                <c:pt idx="6">
                  <c:v>Minor Widening of Surface Street</c:v>
                </c:pt>
                <c:pt idx="7">
                  <c:v>New Roadway or Bridge</c:v>
                </c:pt>
                <c:pt idx="8">
                  <c:v>Studies/Other</c:v>
                </c:pt>
              </c:strCache>
            </c:strRef>
          </c:cat>
          <c:val>
            <c:numRef>
              <c:f>Sheet1!$D$24:$D$32</c:f>
              <c:numCache>
                <c:formatCode>#,##0</c:formatCode>
                <c:ptCount val="9"/>
                <c:pt idx="0">
                  <c:v>6</c:v>
                </c:pt>
                <c:pt idx="1">
                  <c:v>152</c:v>
                </c:pt>
                <c:pt idx="2">
                  <c:v>218</c:v>
                </c:pt>
                <c:pt idx="3">
                  <c:v>5</c:v>
                </c:pt>
                <c:pt idx="4">
                  <c:v>51</c:v>
                </c:pt>
                <c:pt idx="5">
                  <c:v>63</c:v>
                </c:pt>
                <c:pt idx="6">
                  <c:v>79</c:v>
                </c:pt>
                <c:pt idx="7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CE2A-4D10-8DB0-A1EFE0F67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B83C-93FF-4DE8-8690-7C3616733E4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5264B-C91B-4782-AD25-F61FEAFDC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Today I’m here to talk about</a:t>
            </a:r>
            <a:r>
              <a:rPr lang="en-US" baseline="0" dirty="0"/>
              <a:t> the 2020-2050 Metropolitan Transportation Plan, or MTP for short, which sets the framework for regional transportation investments looking out 20 to 30 years.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plan is fiscally constrained, meaning, the projects identified in the Plan must be cost feasible based on forecasted revenues and cost estimates.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This plan is completed every 4 years and submitted to ODOT and USDOT.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are out making this presentation to as many communities and groups that will allow us until February.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A complete draft document  will be available in February.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And there will be a public open house at MORPC on February 26.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We’ll take the plan to our Board for adoption in May.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are out making this presentation to as many communities and groups that will allow us until February.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A complete draft document  will be available in February.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And there will be a public open house at MORPC on February 26.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We’ll take the plan to our Board for adoption in May.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6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The draft</a:t>
            </a:r>
            <a:r>
              <a:rPr lang="en-US" baseline="0" dirty="0"/>
              <a:t> list of strategies is now available for public comment and review.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Identified 65 individual strategies or action items to advance the regional goals and objectives.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System Management strategies address the existing transportation system and managing the existing assets efficiently and safely.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System Development strategies pertain to developing and expanding modal networks and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9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1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7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Keeping</a:t>
            </a:r>
            <a:r>
              <a:rPr lang="en-US" baseline="0" dirty="0"/>
              <a:t> the growth and changing demographics and transportation demands in mind,  a set of goals were established to </a:t>
            </a:r>
            <a:r>
              <a:rPr lang="en-US" baseline="0" dirty="0" err="1"/>
              <a:t>guidethe</a:t>
            </a:r>
            <a:r>
              <a:rPr lang="en-US" baseline="0" dirty="0"/>
              <a:t> development of the plan. 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aseline="0" dirty="0"/>
              <a:t>The are broad vision statements covering six topic areas including: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Energy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Natural Resources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Economic Opportunity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Sustainable neighborhoods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Regional collaboration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Health, Safety, and Welfare of people.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E963-F26D-4F3C-89C6-A34987F9F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48" y="-32952"/>
            <a:ext cx="12472086" cy="7015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258" y="3767351"/>
            <a:ext cx="5307227" cy="1325563"/>
          </a:xfrm>
        </p:spPr>
        <p:txBody>
          <a:bodyPr/>
          <a:lstStyle>
            <a:lvl1pPr>
              <a:defRPr b="1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258" y="5431711"/>
            <a:ext cx="5307227" cy="10544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TEXT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88908" y="6178378"/>
            <a:ext cx="603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59B49"/>
                </a:solidFill>
                <a:latin typeface="Franklin Gothic Book" panose="020B0503020102020204" pitchFamily="34" charset="0"/>
              </a:rPr>
              <a:t>2020-2050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194051"/>
            <a:ext cx="2669059" cy="9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11839492" cy="4006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11839492" cy="3982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9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5844871" cy="3965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655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8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8" b="22052"/>
          <a:stretch/>
        </p:blipFill>
        <p:spPr>
          <a:xfrm>
            <a:off x="8485113" y="-5534"/>
            <a:ext cx="3706888" cy="103840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3592285" cy="657893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22" y="3036667"/>
            <a:ext cx="4922321" cy="505596"/>
          </a:xfrm>
        </p:spPr>
        <p:txBody>
          <a:bodyPr>
            <a:normAutofit/>
          </a:bodyPr>
          <a:lstStyle>
            <a:lvl1pPr marL="0" indent="0" algn="l">
              <a:buNone/>
              <a:defRPr sz="40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578930"/>
            <a:ext cx="7096124" cy="279070"/>
          </a:xfrm>
          <a:prstGeom prst="rect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71158" y="0"/>
            <a:ext cx="7920842" cy="279070"/>
          </a:xfrm>
          <a:prstGeom prst="rect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22" y="4389713"/>
            <a:ext cx="5575094" cy="13417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111 LIBERTY STREET, SUITE 100</a:t>
            </a:r>
          </a:p>
          <a:p>
            <a:pPr lvl="0"/>
            <a:r>
              <a:rPr lang="en-US" dirty="0"/>
              <a:t>COLUMBUS, OH 43215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www.morpc.org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305676" y="6536724"/>
            <a:ext cx="4772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Franklin Gothic Book" panose="020B05030201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COLUMBUS AREA METROPOLITAN TRANSPORTATION PLAN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2" y="2592017"/>
            <a:ext cx="2565042" cy="24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_Desig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2158" y="-8238"/>
            <a:ext cx="8816318" cy="4959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756" y="172995"/>
            <a:ext cx="5980671" cy="550648"/>
          </a:xfrm>
        </p:spPr>
        <p:txBody>
          <a:bodyPr anchor="b">
            <a:normAutofit/>
          </a:bodyPr>
          <a:lstStyle>
            <a:lvl1pPr>
              <a:defRPr sz="3600" b="1" baseline="0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756" y="904876"/>
            <a:ext cx="6738552" cy="55824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iamond 7"/>
          <p:cNvSpPr/>
          <p:nvPr userDrawn="1"/>
        </p:nvSpPr>
        <p:spPr>
          <a:xfrm>
            <a:off x="7562336" y="3542270"/>
            <a:ext cx="1112108" cy="1112108"/>
          </a:xfrm>
          <a:prstGeom prst="diamond">
            <a:avLst/>
          </a:prstGeom>
          <a:solidFill>
            <a:srgbClr val="9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 userDrawn="1"/>
        </p:nvSpPr>
        <p:spPr>
          <a:xfrm>
            <a:off x="8857965" y="4363996"/>
            <a:ext cx="1272745" cy="1272745"/>
          </a:xfrm>
          <a:prstGeom prst="diamond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789738" y="4631724"/>
            <a:ext cx="1112108" cy="1112108"/>
          </a:xfrm>
          <a:prstGeom prst="diamond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36724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0613" y="238897"/>
            <a:ext cx="5765800" cy="47972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70613" y="947738"/>
            <a:ext cx="5765800" cy="544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70612" y="6536724"/>
            <a:ext cx="5765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2" y="5704574"/>
            <a:ext cx="2669059" cy="9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977" y="365126"/>
            <a:ext cx="6145617" cy="644968"/>
          </a:xfrm>
        </p:spPr>
        <p:txBody>
          <a:bodyPr/>
          <a:lstStyle>
            <a:lvl1pPr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978" y="1190847"/>
            <a:ext cx="6145617" cy="517805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482644"/>
            <a:ext cx="742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600093" y="-5862"/>
            <a:ext cx="169988" cy="6863862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17611" r="27291" b="38950"/>
          <a:stretch/>
        </p:blipFill>
        <p:spPr>
          <a:xfrm>
            <a:off x="11165180" y="6313402"/>
            <a:ext cx="823910" cy="430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r="20357"/>
          <a:stretch/>
        </p:blipFill>
        <p:spPr>
          <a:xfrm>
            <a:off x="6770081" y="0"/>
            <a:ext cx="5478011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770081" y="-5862"/>
            <a:ext cx="5478011" cy="6863862"/>
          </a:xfrm>
          <a:prstGeom prst="rect">
            <a:avLst/>
          </a:prstGeom>
          <a:solidFill>
            <a:srgbClr val="00456B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72" y="164832"/>
            <a:ext cx="2829618" cy="9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="1" baseline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945756"/>
            <a:ext cx="11839492" cy="382072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43839"/>
          <a:stretch/>
        </p:blipFill>
        <p:spPr>
          <a:xfrm>
            <a:off x="8705350" y="-5534"/>
            <a:ext cx="3481187" cy="10384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4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43839"/>
          <a:stretch/>
        </p:blipFill>
        <p:spPr>
          <a:xfrm>
            <a:off x="8705350" y="-5534"/>
            <a:ext cx="3481187" cy="103840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4"/>
            <a:ext cx="5844871" cy="39902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9029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16620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945758"/>
            <a:ext cx="11839492" cy="38619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0" y="-142"/>
            <a:ext cx="3497575" cy="103301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</p:spTree>
    <p:extLst>
      <p:ext uri="{BB962C8B-B14F-4D97-AF65-F5344CB8AC3E}">
        <p14:creationId xmlns:p14="http://schemas.microsoft.com/office/powerpoint/2010/main" val="351477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5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0" y="-142"/>
            <a:ext cx="3497575" cy="10330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1681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4"/>
            <a:ext cx="5844871" cy="39985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42221" cy="399852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Design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1032870"/>
          </a:xfrm>
          <a:prstGeom prst="rect">
            <a:avLst/>
          </a:prstGeom>
          <a:solidFill>
            <a:srgbClr val="00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062" y="0"/>
            <a:ext cx="3727938" cy="103287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372326" y="-5534"/>
            <a:ext cx="183471" cy="1038404"/>
          </a:xfrm>
          <a:prstGeom prst="rect">
            <a:avLst/>
          </a:prstGeom>
          <a:solidFill>
            <a:srgbClr val="459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825625"/>
            <a:ext cx="5844871" cy="39738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21" cy="39738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74929" y="1127051"/>
            <a:ext cx="11839492" cy="691116"/>
          </a:xfrm>
        </p:spPr>
        <p:txBody>
          <a:bodyPr/>
          <a:lstStyle>
            <a:lvl1pPr>
              <a:defRPr baseline="0">
                <a:solidFill>
                  <a:srgbClr val="459B49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316380"/>
            <a:ext cx="85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459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2020-2050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COLUMBUS AREA METROPOLITAN TRANSPORTATION PLAN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5881114"/>
            <a:ext cx="2337716" cy="8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F53D-5851-4D49-B510-195DC2DDBD7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3C32-C8A9-4349-8206-5642B3A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  <p:sldLayoutId id="2147483667" r:id="rId5"/>
    <p:sldLayoutId id="2147483665" r:id="rId6"/>
    <p:sldLayoutId id="2147483664" r:id="rId7"/>
    <p:sldLayoutId id="2147483666" r:id="rId8"/>
    <p:sldLayoutId id="2147483652" r:id="rId9"/>
    <p:sldLayoutId id="2147483660" r:id="rId10"/>
    <p:sldLayoutId id="2147483649" r:id="rId11"/>
    <p:sldLayoutId id="2147483661" r:id="rId12"/>
    <p:sldLayoutId id="2147483662" r:id="rId13"/>
    <p:sldLayoutId id="2147483655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5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5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9B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SCHAPER@morpc.or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scnheck@morpc.org" TargetMode="External"/><Relationship Id="rId2" Type="http://schemas.openxmlformats.org/officeDocument/2006/relationships/hyperlink" Target="mailto:mtp@morpc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orpc.org/mt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9258" y="4004413"/>
            <a:ext cx="5307227" cy="1325563"/>
          </a:xfrm>
        </p:spPr>
        <p:txBody>
          <a:bodyPr>
            <a:noAutofit/>
          </a:bodyPr>
          <a:lstStyle/>
          <a:p>
            <a:r>
              <a:rPr lang="en-US" sz="3600" dirty="0"/>
              <a:t>DRAFT STRATEGIES &amp; PROJECTS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9258" y="5668773"/>
            <a:ext cx="5307227" cy="1054444"/>
          </a:xfrm>
        </p:spPr>
        <p:txBody>
          <a:bodyPr/>
          <a:lstStyle/>
          <a:p>
            <a:r>
              <a:rPr lang="en-US" dirty="0"/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179282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6" y="0"/>
            <a:ext cx="12129274" cy="68567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MINOR WIDENING &amp; </a:t>
            </a:r>
            <a:br>
              <a:rPr lang="en-US" sz="3200" dirty="0"/>
            </a:br>
            <a:r>
              <a:rPr lang="en-US" sz="3200" dirty="0"/>
              <a:t>INTERSECTION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77" y="1842679"/>
            <a:ext cx="2115225" cy="20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12" y="6547452"/>
            <a:ext cx="404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cost includes activities in addition to specific projects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498" y="3944721"/>
            <a:ext cx="404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Total: $29.6 billion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4929" y="1178807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FISCAL </a:t>
            </a:r>
            <a:br>
              <a:rPr lang="en-US" sz="3200" dirty="0"/>
            </a:br>
            <a:r>
              <a:rPr lang="en-US" sz="3200" dirty="0"/>
              <a:t>ANALYSIS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538614"/>
              </p:ext>
            </p:extLst>
          </p:nvPr>
        </p:nvGraphicFramePr>
        <p:xfrm>
          <a:off x="3068488" y="1178807"/>
          <a:ext cx="803910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88384" y="5370356"/>
            <a:ext cx="246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 high capacity transit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Expand COTA &amp; DCT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Replacement vehicles and other </a:t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capital expenses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7885" y="3513834"/>
            <a:ext cx="2460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 Access Management &amp; </a:t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One-way Conversion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Maintenance &amp; Preservation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ITS and other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9526" y="3997829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51 Projects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3840" y="2715963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63 Projects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1557" y="1840608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79 Projects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89871" y="4221735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152 Projects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32010" y="5289188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218 Projects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3822" y="1632950"/>
            <a:ext cx="1117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111 Projects</a:t>
            </a:r>
          </a:p>
        </p:txBody>
      </p:sp>
    </p:spTree>
    <p:extLst>
      <p:ext uri="{BB962C8B-B14F-4D97-AF65-F5344CB8AC3E}">
        <p14:creationId xmlns:p14="http://schemas.microsoft.com/office/powerpoint/2010/main" val="410832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MTP WEBMAP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Draft projects viewable on interactive </a:t>
            </a:r>
            <a:r>
              <a:rPr lang="en-US" dirty="0" err="1"/>
              <a:t>webmap</a:t>
            </a:r>
            <a:endParaRPr lang="en-US" dirty="0"/>
          </a:p>
          <a:p>
            <a:pPr lvl="1"/>
            <a:r>
              <a:rPr lang="en-US" dirty="0"/>
              <a:t>Zoom</a:t>
            </a:r>
          </a:p>
          <a:p>
            <a:pPr lvl="1"/>
            <a:r>
              <a:rPr lang="en-US" dirty="0"/>
              <a:t>Pan</a:t>
            </a:r>
          </a:p>
          <a:p>
            <a:pPr lvl="1"/>
            <a:r>
              <a:rPr lang="en-US" dirty="0"/>
              <a:t>Click for project info </a:t>
            </a:r>
          </a:p>
          <a:p>
            <a:r>
              <a:rPr lang="en-US" dirty="0"/>
              <a:t>www.morpc.org/mtp2050</a:t>
            </a:r>
          </a:p>
        </p:txBody>
      </p:sp>
    </p:spTree>
    <p:extLst>
      <p:ext uri="{BB962C8B-B14F-4D97-AF65-F5344CB8AC3E}">
        <p14:creationId xmlns:p14="http://schemas.microsoft.com/office/powerpoint/2010/main" val="424371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December 2019 – March 2020</a:t>
            </a: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</a:pPr>
            <a:r>
              <a:rPr lang="en-US" dirty="0"/>
              <a:t>Community presentations</a:t>
            </a: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</a:pPr>
            <a:r>
              <a:rPr lang="en-US" dirty="0"/>
              <a:t>Draft document available in February</a:t>
            </a: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</a:pPr>
            <a:r>
              <a:rPr lang="en-US" sz="1800" dirty="0"/>
              <a:t>Public Open House at MORPC</a:t>
            </a:r>
          </a:p>
          <a:p>
            <a:pPr marL="1257300" lvl="3" indent="-342900">
              <a:lnSpc>
                <a:spcPct val="150000"/>
              </a:lnSpc>
              <a:spcBef>
                <a:spcPts val="1000"/>
              </a:spcBef>
            </a:pPr>
            <a:r>
              <a:rPr lang="en-US" sz="1600" dirty="0"/>
              <a:t>February 26, 2020 </a:t>
            </a:r>
          </a:p>
          <a:p>
            <a:pPr marL="1257300" lvl="3" indent="-342900">
              <a:lnSpc>
                <a:spcPct val="150000"/>
              </a:lnSpc>
              <a:spcBef>
                <a:spcPts val="1000"/>
              </a:spcBef>
            </a:pPr>
            <a:r>
              <a:rPr lang="en-US" sz="1600" dirty="0"/>
              <a:t>4:00-7:00 PM</a:t>
            </a:r>
          </a:p>
          <a:p>
            <a:pPr marL="1257300" lvl="3" indent="-342900">
              <a:lnSpc>
                <a:spcPct val="150000"/>
              </a:lnSpc>
              <a:spcBef>
                <a:spcPts val="1000"/>
              </a:spcBef>
            </a:pPr>
            <a:r>
              <a:rPr lang="en-US" sz="1600" dirty="0"/>
              <a:t>Formal presentation at 6:00 PM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April 3, 2020 – Public comment period closes</a:t>
            </a:r>
          </a:p>
          <a:p>
            <a:pPr marL="342900" lvl="1" indent="-342900"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May 2020 – Plan Adoption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87140" y="3075792"/>
            <a:ext cx="5452135" cy="19747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456B"/>
                </a:solidFill>
              </a:rPr>
              <a:t>Maria Schaper, AICP</a:t>
            </a:r>
          </a:p>
          <a:p>
            <a:r>
              <a:rPr lang="en-US" sz="2000" i="1" dirty="0"/>
              <a:t>TRANSPORTATION PLANNING MANAGER</a:t>
            </a:r>
          </a:p>
          <a:p>
            <a:r>
              <a:rPr lang="en-US" sz="1600" dirty="0">
                <a:hlinkClick r:id="rId2"/>
              </a:rPr>
              <a:t>MSCHAPER@morpc.org</a:t>
            </a:r>
            <a:endParaRPr lang="en-US" sz="1600" dirty="0"/>
          </a:p>
          <a:p>
            <a:r>
              <a:rPr lang="en-US" sz="1600" dirty="0"/>
              <a:t>P. 614.233.4153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7140" y="5051267"/>
            <a:ext cx="4868883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111 Liberty Street,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Suite 100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Columbus, OH 43215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www.morpc.org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935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70613" y="325157"/>
            <a:ext cx="5765800" cy="4797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WE ASKING OF YOU?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0613" y="1155940"/>
            <a:ext cx="5765800" cy="53231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only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dirty="0"/>
              <a:t>Review &amp; Comment</a:t>
            </a:r>
          </a:p>
          <a:p>
            <a:pPr marL="800100" lvl="1" indent="-342900"/>
            <a:r>
              <a:rPr lang="en-US" dirty="0"/>
              <a:t>Draft plan</a:t>
            </a:r>
          </a:p>
          <a:p>
            <a:pPr marL="800100" lvl="1" indent="-342900"/>
            <a:r>
              <a:rPr lang="en-US" dirty="0"/>
              <a:t>Comment period ends April 3, 2020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en-US" dirty="0"/>
              <a:t>Contact</a:t>
            </a:r>
          </a:p>
          <a:p>
            <a:pPr marL="800100" lvl="1" indent="-342900"/>
            <a:r>
              <a:rPr lang="en-US" dirty="0">
                <a:hlinkClick r:id="rId2"/>
              </a:rPr>
              <a:t>mtp@morpc.org</a:t>
            </a:r>
            <a:endParaRPr lang="en-US" dirty="0"/>
          </a:p>
          <a:p>
            <a:pPr marL="800100" lvl="1" indent="-342900"/>
            <a:r>
              <a:rPr lang="en-US" dirty="0"/>
              <a:t>For hard copies or translated materials:</a:t>
            </a:r>
            <a:r>
              <a:rPr lang="en-US" dirty="0">
                <a:hlinkClick r:id="rId3"/>
              </a:rPr>
              <a:t> </a:t>
            </a:r>
          </a:p>
          <a:p>
            <a:pPr marL="1257300" lvl="2" indent="-342900"/>
            <a:r>
              <a:rPr lang="en-US" dirty="0">
                <a:hlinkClick r:id="rId3"/>
              </a:rPr>
              <a:t>bschneck@morpc.org</a:t>
            </a:r>
            <a:r>
              <a:rPr lang="en-US" dirty="0"/>
              <a:t> </a:t>
            </a:r>
          </a:p>
          <a:p>
            <a:pPr marL="1257300" lvl="2" indent="-342900"/>
            <a:r>
              <a:rPr lang="en-US" dirty="0"/>
              <a:t>614-233-4130</a:t>
            </a:r>
            <a:br>
              <a:rPr lang="en-US" dirty="0"/>
            </a:br>
            <a:endParaRPr lang="en-US" dirty="0"/>
          </a:p>
          <a:p>
            <a:pPr marL="342900" indent="-342900"/>
            <a:r>
              <a:rPr lang="en-US" dirty="0"/>
              <a:t>Information</a:t>
            </a:r>
          </a:p>
          <a:p>
            <a:pPr marL="800100" lvl="1" indent="-342900"/>
            <a:r>
              <a:rPr lang="en-US" dirty="0">
                <a:hlinkClick r:id="rId4"/>
              </a:rPr>
              <a:t>www.morpc.org/mtp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Provide comments by April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" y="328263"/>
            <a:ext cx="5980671" cy="550648"/>
          </a:xfrm>
        </p:spPr>
        <p:txBody>
          <a:bodyPr>
            <a:noAutofit/>
          </a:bodyPr>
          <a:lstStyle/>
          <a:p>
            <a:r>
              <a:rPr lang="en-US" sz="2800" dirty="0"/>
              <a:t>WHAT IS THE METROPOLITAN TRANSPORTATION PLAN (MTP)?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4756" y="947738"/>
            <a:ext cx="6738552" cy="55395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Identifies priority regional transportation strategies and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Long-range (20+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Fiscally constrained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Formal document submitted to ODOT and USDOT every 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09439"/>
                </a:solidFill>
              </a:rPr>
              <a:t>Transportation projects must be on MTP to be eligible for federal funding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26200" y="947738"/>
            <a:ext cx="5765800" cy="544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5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REGIONAL GOALS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9254" y="1982290"/>
            <a:ext cx="11402051" cy="3794452"/>
            <a:chOff x="86138" y="1963556"/>
            <a:chExt cx="11978697" cy="3986352"/>
          </a:xfrm>
        </p:grpSpPr>
        <p:sp>
          <p:nvSpPr>
            <p:cNvPr id="17" name="Rectangle 16"/>
            <p:cNvSpPr/>
            <p:nvPr/>
          </p:nvSpPr>
          <p:spPr>
            <a:xfrm>
              <a:off x="10887423" y="4121229"/>
              <a:ext cx="1013657" cy="18286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2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6138" y="1963556"/>
              <a:ext cx="3871607" cy="1883855"/>
              <a:chOff x="86139" y="1963556"/>
              <a:chExt cx="3871607" cy="188385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6139" y="1963558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897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7642" y="2360038"/>
                <a:ext cx="2708836" cy="1487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REDUCE PER CAPITA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CONSUMPTION AND PROMOTE ALTERNATIVE FUEL RESOURCES TO INCREASE AFFORDABILITY AND RESILIENCE OF REGIONAL ENERGY SUPPLIES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6139" y="1963556"/>
                <a:ext cx="3871607" cy="373463"/>
              </a:xfrm>
              <a:prstGeom prst="rect">
                <a:avLst/>
              </a:prstGeom>
              <a:solidFill>
                <a:srgbClr val="F8971D"/>
              </a:solidFill>
              <a:ln>
                <a:solidFill>
                  <a:srgbClr val="F897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780335" y="1963556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F897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92" t="13871" r="28600" b="14795"/>
              <a:stretch/>
            </p:blipFill>
            <p:spPr>
              <a:xfrm>
                <a:off x="2933717" y="2298384"/>
                <a:ext cx="706892" cy="1159021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139684" y="1963556"/>
              <a:ext cx="3871607" cy="1828679"/>
              <a:chOff x="4139684" y="1963556"/>
              <a:chExt cx="3871607" cy="182867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139684" y="1963558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4094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54363" y="2404363"/>
                <a:ext cx="2678290" cy="1325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PROTECT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NATURAL RESOURCES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MITIGATE INFRASTRUCTURE VULNERABILITIES TO MAINTAIN A HEALTHY ECOSYSTEM AND COMMUNITY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139684" y="1963556"/>
                <a:ext cx="3871607" cy="373463"/>
              </a:xfrm>
              <a:prstGeom prst="rect">
                <a:avLst/>
              </a:prstGeom>
              <a:solidFill>
                <a:srgbClr val="409439"/>
              </a:solidFill>
              <a:ln>
                <a:solidFill>
                  <a:srgbClr val="4094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833880" y="1963556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4094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5573" y="2259312"/>
                <a:ext cx="850270" cy="1237164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8193227" y="1963556"/>
              <a:ext cx="3871608" cy="1828679"/>
              <a:chOff x="8193227" y="1963556"/>
              <a:chExt cx="3871608" cy="182867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8193228" y="1963558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45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193227" y="2404363"/>
                <a:ext cx="2645397" cy="1099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 CENTRAL OHIO TO ATTRACT AND RETAIN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ECONOMIC OPPORTUNITY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PROSPER AS A REGION AND COMPETE GLOBALLY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193228" y="1963556"/>
                <a:ext cx="3871607" cy="373463"/>
              </a:xfrm>
              <a:prstGeom prst="rect">
                <a:avLst/>
              </a:prstGeom>
              <a:solidFill>
                <a:srgbClr val="00456B"/>
              </a:solidFill>
              <a:ln>
                <a:solidFill>
                  <a:srgbClr val="0045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0887424" y="1963556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45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4090" y="2497444"/>
                <a:ext cx="880324" cy="76090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86138" y="4121229"/>
              <a:ext cx="3871607" cy="1828679"/>
              <a:chOff x="86138" y="4121229"/>
              <a:chExt cx="3871607" cy="182867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6138" y="4121231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11B5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641" y="4562036"/>
                <a:ext cx="2623893" cy="937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CREATE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SUSTAINABLE NEIGHBORHOODS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IMPROVE RESIDENTS' QUALITY OF LIFE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6138" y="4121229"/>
                <a:ext cx="3871607" cy="373463"/>
              </a:xfrm>
              <a:prstGeom prst="rect">
                <a:avLst/>
              </a:prstGeom>
              <a:solidFill>
                <a:srgbClr val="11B5E9"/>
              </a:solidFill>
              <a:ln>
                <a:solidFill>
                  <a:srgbClr val="11B5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80334" y="4121229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11B5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6477" y="4456057"/>
                <a:ext cx="941370" cy="1107407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4139683" y="4121229"/>
              <a:ext cx="3871607" cy="1828679"/>
              <a:chOff x="4139683" y="4121229"/>
              <a:chExt cx="3871607" cy="182867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139683" y="4121231"/>
                <a:ext cx="3871607" cy="18286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ED2E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54364" y="4562036"/>
                <a:ext cx="2670948" cy="1325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</a:t>
                </a:r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REGIONAL COLLABORATION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EMPLOY INNOVATIVE TRANSPORTATION SOLUTIONS TO MAXIMIZE THE RETURN ON PUBLIC EXPENDITURES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139683" y="4121229"/>
                <a:ext cx="3871607" cy="373463"/>
              </a:xfrm>
              <a:prstGeom prst="rect">
                <a:avLst/>
              </a:prstGeom>
              <a:solidFill>
                <a:srgbClr val="ED2E34"/>
              </a:solidFill>
              <a:ln>
                <a:solidFill>
                  <a:srgbClr val="ED2E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833879" y="4121229"/>
                <a:ext cx="1013657" cy="18286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ED2E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112" y="4775954"/>
                <a:ext cx="933190" cy="519226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8193227" y="4121231"/>
              <a:ext cx="3871607" cy="18286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72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42026" y="4562036"/>
              <a:ext cx="2596597" cy="970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PUBLIC INVESTMENTS TO BENEFIT THE </a:t>
              </a: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HEALTH, SAFETY, AND WELFARE </a:t>
              </a:r>
              <a:r>
                <a:rPr lang="en-US" sz="1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PEOPLE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193227" y="4121229"/>
              <a:ext cx="3871607" cy="373463"/>
            </a:xfrm>
            <a:prstGeom prst="rect">
              <a:avLst/>
            </a:prstGeom>
            <a:solidFill>
              <a:srgbClr val="7280BE"/>
            </a:solidFill>
            <a:ln>
              <a:solidFill>
                <a:srgbClr val="72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87423" y="4118354"/>
              <a:ext cx="1013657" cy="18286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2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672" y="4523344"/>
              <a:ext cx="941158" cy="1024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36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REGIONAL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Management</a:t>
            </a:r>
          </a:p>
          <a:p>
            <a:pPr lvl="1"/>
            <a:r>
              <a:rPr lang="en-US" dirty="0"/>
              <a:t>Physical Preservation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Safety &amp; Security</a:t>
            </a:r>
          </a:p>
          <a:p>
            <a:pPr lvl="1"/>
            <a:r>
              <a:rPr lang="en-US" dirty="0"/>
              <a:t>Demand Management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System Development</a:t>
            </a:r>
          </a:p>
          <a:p>
            <a:pPr lvl="1"/>
            <a:r>
              <a:rPr lang="en-US" dirty="0"/>
              <a:t>Bike &amp; Pedestrian Infrastructure</a:t>
            </a:r>
          </a:p>
          <a:p>
            <a:pPr lvl="1"/>
            <a:r>
              <a:rPr lang="en-US" dirty="0"/>
              <a:t>Transit Infrastructure</a:t>
            </a:r>
          </a:p>
          <a:p>
            <a:pPr lvl="1"/>
            <a:r>
              <a:rPr lang="en-US" dirty="0"/>
              <a:t>Freight Rail Infrastructure</a:t>
            </a:r>
          </a:p>
          <a:p>
            <a:pPr lvl="1"/>
            <a:r>
              <a:rPr lang="en-US" dirty="0"/>
              <a:t>Multimodal Infrastructure Connections</a:t>
            </a:r>
          </a:p>
          <a:p>
            <a:pPr lvl="1"/>
            <a:r>
              <a:rPr lang="en-US" dirty="0"/>
              <a:t>Roadway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3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84" y="0"/>
            <a:ext cx="12131506" cy="685799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5" y="0"/>
            <a:ext cx="12129277" cy="68567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STAND-ALONE </a:t>
            </a:r>
            <a:br>
              <a:rPr lang="en-US" sz="3200" dirty="0"/>
            </a:br>
            <a:r>
              <a:rPr lang="en-US" sz="3200" dirty="0"/>
              <a:t>BIKE &amp; PEDESTRIAN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828800"/>
            <a:ext cx="2374050" cy="5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7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65" y="630"/>
            <a:ext cx="12134428" cy="685965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HIGH CAPACITY </a:t>
            </a:r>
            <a:br>
              <a:rPr lang="en-US" sz="3200" dirty="0"/>
            </a:br>
            <a:r>
              <a:rPr lang="en-US" sz="3200" dirty="0"/>
              <a:t>TRANSIT PROJECTS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28800"/>
            <a:ext cx="3221925" cy="30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5" y="0"/>
            <a:ext cx="12129276" cy="68567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FREEWAY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42679"/>
            <a:ext cx="1856400" cy="206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15" y="0"/>
            <a:ext cx="12129276" cy="68567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54" y="267104"/>
            <a:ext cx="11839492" cy="691116"/>
          </a:xfrm>
        </p:spPr>
        <p:txBody>
          <a:bodyPr>
            <a:noAutofit/>
          </a:bodyPr>
          <a:lstStyle/>
          <a:p>
            <a:r>
              <a:rPr lang="en-US" sz="3200" dirty="0"/>
              <a:t>DRAFT MAJOR WIDENING &amp; </a:t>
            </a:r>
            <a:br>
              <a:rPr lang="en-US" sz="3200" dirty="0"/>
            </a:br>
            <a:r>
              <a:rPr lang="en-US" sz="3200" dirty="0"/>
              <a:t>NEW ROADWAY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62" y="1842679"/>
            <a:ext cx="2150925" cy="7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5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967</Words>
  <Application>Microsoft Office PowerPoint</Application>
  <PresentationFormat>Widescreen</PresentationFormat>
  <Paragraphs>177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Franklin Gothic Book</vt:lpstr>
      <vt:lpstr>Office Theme</vt:lpstr>
      <vt:lpstr>DRAFT STRATEGIES &amp; PROJECTS</vt:lpstr>
      <vt:lpstr>WHAT ARE WE ASKING OF YOU?</vt:lpstr>
      <vt:lpstr>WHAT IS THE METROPOLITAN TRANSPORTATION PLAN (MTP)?</vt:lpstr>
      <vt:lpstr>REGIONAL GOALS</vt:lpstr>
      <vt:lpstr>REGIONAL STRATEGIES</vt:lpstr>
      <vt:lpstr>DRAFT STAND-ALONE  BIKE &amp; PEDESTRIAN PROJECTS</vt:lpstr>
      <vt:lpstr>DRAFT HIGH CAPACITY  TRANSIT PROJECTS</vt:lpstr>
      <vt:lpstr>DRAFT FREEWAY PROJECTS</vt:lpstr>
      <vt:lpstr>DRAFT MAJOR WIDENING &amp;  NEW ROADWAY PROJECTS</vt:lpstr>
      <vt:lpstr>DRAFT MINOR WIDENING &amp;  INTERSECTION PROJECTS</vt:lpstr>
      <vt:lpstr>DRAFT FISCAL  ANALYSIS</vt:lpstr>
      <vt:lpstr>MTP WEBMAP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Schumick</dc:creator>
  <cp:lastModifiedBy>Marta Crispin-Rondon</cp:lastModifiedBy>
  <cp:revision>179</cp:revision>
  <dcterms:created xsi:type="dcterms:W3CDTF">2018-07-10T17:14:30Z</dcterms:created>
  <dcterms:modified xsi:type="dcterms:W3CDTF">2020-02-03T22:12:20Z</dcterms:modified>
</cp:coreProperties>
</file>