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21"/>
  </p:notesMasterIdLst>
  <p:sldIdLst>
    <p:sldId id="321" r:id="rId3"/>
    <p:sldId id="1142" r:id="rId4"/>
    <p:sldId id="1143" r:id="rId5"/>
    <p:sldId id="1144" r:id="rId6"/>
    <p:sldId id="1140" r:id="rId7"/>
    <p:sldId id="1135" r:id="rId8"/>
    <p:sldId id="1141" r:id="rId9"/>
    <p:sldId id="1131" r:id="rId10"/>
    <p:sldId id="1137" r:id="rId11"/>
    <p:sldId id="1138" r:id="rId12"/>
    <p:sldId id="1133" r:id="rId13"/>
    <p:sldId id="1149" r:id="rId14"/>
    <p:sldId id="1150" r:id="rId15"/>
    <p:sldId id="1151" r:id="rId16"/>
    <p:sldId id="1146" r:id="rId17"/>
    <p:sldId id="1147" r:id="rId18"/>
    <p:sldId id="1152" r:id="rId19"/>
    <p:sldId id="113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272D"/>
    <a:srgbClr val="777777"/>
    <a:srgbClr val="FFFFFF"/>
    <a:srgbClr val="EFFCFF"/>
    <a:srgbClr val="C1F3FF"/>
    <a:srgbClr val="3FCDFF"/>
    <a:srgbClr val="0099CC"/>
    <a:srgbClr val="BBDBE5"/>
    <a:srgbClr val="E7B6B7"/>
    <a:srgbClr val="D5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97" autoAdjust="0"/>
    <p:restoredTop sz="96387" autoAdjust="0"/>
  </p:normalViewPr>
  <p:slideViewPr>
    <p:cSldViewPr snapToGrid="0">
      <p:cViewPr varScale="1">
        <p:scale>
          <a:sx n="109" d="100"/>
          <a:sy n="109" d="100"/>
        </p:scale>
        <p:origin x="120" y="1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arpKS\Downloads\Total%20Ridership%20-%2011-2-202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Weekday</a:t>
            </a:r>
          </a:p>
          <a:p>
            <a:pPr>
              <a:defRPr/>
            </a:pPr>
            <a:endParaRPr lang="en-US"/>
          </a:p>
        </c:rich>
      </c:tx>
      <c:layout>
        <c:manualLayout>
          <c:xMode val="edge"/>
          <c:yMode val="edge"/>
          <c:x val="0.43171522309711285"/>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33421247101395"/>
          <c:y val="0.10066777963272119"/>
          <c:w val="0.88083299356997846"/>
          <c:h val="0.77113693426051289"/>
        </c:manualLayout>
      </c:layout>
      <c:lineChart>
        <c:grouping val="standard"/>
        <c:varyColors val="0"/>
        <c:ser>
          <c:idx val="0"/>
          <c:order val="0"/>
          <c:tx>
            <c:strRef>
              <c:f>Weekday!$C$1</c:f>
              <c:strCache>
                <c:ptCount val="1"/>
                <c:pt idx="0">
                  <c:v>FBX 2019</c:v>
                </c:pt>
              </c:strCache>
            </c:strRef>
          </c:tx>
          <c:spPr>
            <a:ln w="28575" cap="rnd">
              <a:solidFill>
                <a:srgbClr val="0070C0"/>
              </a:solidFill>
              <a:round/>
            </a:ln>
            <a:effectLst/>
          </c:spPr>
          <c:marker>
            <c:symbol val="none"/>
          </c:marker>
          <c:cat>
            <c:numRef>
              <c:f>Weekday!$B$2:$B$218</c:f>
              <c:numCache>
                <c:formatCode>mm/dd/yy;@</c:formatCode>
                <c:ptCount val="217"/>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numCache>
            </c:numRef>
          </c:cat>
          <c:val>
            <c:numRef>
              <c:f>Weekday!$C$2:$C$218</c:f>
              <c:numCache>
                <c:formatCode>_(* #,##0_);_(* \(#,##0\);_(* "-"??_);_(@_)</c:formatCode>
                <c:ptCount val="217"/>
                <c:pt idx="0">
                  <c:v>50928</c:v>
                </c:pt>
                <c:pt idx="1">
                  <c:v>54674</c:v>
                </c:pt>
                <c:pt idx="2">
                  <c:v>56243</c:v>
                </c:pt>
                <c:pt idx="3">
                  <c:v>59664</c:v>
                </c:pt>
                <c:pt idx="4">
                  <c:v>61501</c:v>
                </c:pt>
                <c:pt idx="5">
                  <c:v>56586</c:v>
                </c:pt>
                <c:pt idx="6">
                  <c:v>56514</c:v>
                </c:pt>
                <c:pt idx="7">
                  <c:v>60815</c:v>
                </c:pt>
                <c:pt idx="8">
                  <c:v>57959</c:v>
                </c:pt>
                <c:pt idx="9">
                  <c:v>57561</c:v>
                </c:pt>
                <c:pt idx="10">
                  <c:v>58409</c:v>
                </c:pt>
                <c:pt idx="11">
                  <c:v>58510</c:v>
                </c:pt>
                <c:pt idx="12">
                  <c:v>61471</c:v>
                </c:pt>
                <c:pt idx="13">
                  <c:v>32250</c:v>
                </c:pt>
                <c:pt idx="14">
                  <c:v>54404</c:v>
                </c:pt>
                <c:pt idx="15">
                  <c:v>59454</c:v>
                </c:pt>
                <c:pt idx="16">
                  <c:v>58227</c:v>
                </c:pt>
                <c:pt idx="17">
                  <c:v>55688</c:v>
                </c:pt>
                <c:pt idx="18">
                  <c:v>58116</c:v>
                </c:pt>
                <c:pt idx="19">
                  <c:v>53270</c:v>
                </c:pt>
                <c:pt idx="20">
                  <c:v>27218</c:v>
                </c:pt>
                <c:pt idx="21">
                  <c:v>40124</c:v>
                </c:pt>
                <c:pt idx="22">
                  <c:v>51502</c:v>
                </c:pt>
                <c:pt idx="23">
                  <c:v>61260</c:v>
                </c:pt>
                <c:pt idx="24">
                  <c:v>60132</c:v>
                </c:pt>
                <c:pt idx="25">
                  <c:v>58420</c:v>
                </c:pt>
                <c:pt idx="26">
                  <c:v>58609</c:v>
                </c:pt>
                <c:pt idx="27">
                  <c:v>57204</c:v>
                </c:pt>
                <c:pt idx="28">
                  <c:v>58158</c:v>
                </c:pt>
                <c:pt idx="29">
                  <c:v>59430</c:v>
                </c:pt>
                <c:pt idx="30">
                  <c:v>59664</c:v>
                </c:pt>
                <c:pt idx="31">
                  <c:v>63985</c:v>
                </c:pt>
                <c:pt idx="32">
                  <c:v>60690</c:v>
                </c:pt>
                <c:pt idx="33">
                  <c:v>47309</c:v>
                </c:pt>
                <c:pt idx="34">
                  <c:v>61645</c:v>
                </c:pt>
                <c:pt idx="35">
                  <c:v>49819</c:v>
                </c:pt>
                <c:pt idx="36">
                  <c:v>63230</c:v>
                </c:pt>
                <c:pt idx="37">
                  <c:v>62202</c:v>
                </c:pt>
                <c:pt idx="38">
                  <c:v>59810</c:v>
                </c:pt>
                <c:pt idx="39">
                  <c:v>61395</c:v>
                </c:pt>
                <c:pt idx="40">
                  <c:v>61253</c:v>
                </c:pt>
                <c:pt idx="41">
                  <c:v>60644</c:v>
                </c:pt>
                <c:pt idx="42">
                  <c:v>65131</c:v>
                </c:pt>
                <c:pt idx="43">
                  <c:v>57176</c:v>
                </c:pt>
                <c:pt idx="44">
                  <c:v>53864</c:v>
                </c:pt>
                <c:pt idx="45">
                  <c:v>56790</c:v>
                </c:pt>
                <c:pt idx="46">
                  <c:v>59843</c:v>
                </c:pt>
                <c:pt idx="47">
                  <c:v>56463</c:v>
                </c:pt>
                <c:pt idx="48">
                  <c:v>55317</c:v>
                </c:pt>
                <c:pt idx="49">
                  <c:v>56588</c:v>
                </c:pt>
                <c:pt idx="50">
                  <c:v>55604</c:v>
                </c:pt>
                <c:pt idx="51">
                  <c:v>53060</c:v>
                </c:pt>
                <c:pt idx="52">
                  <c:v>54431</c:v>
                </c:pt>
                <c:pt idx="53">
                  <c:v>58182</c:v>
                </c:pt>
                <c:pt idx="54">
                  <c:v>59661</c:v>
                </c:pt>
                <c:pt idx="55">
                  <c:v>60979</c:v>
                </c:pt>
                <c:pt idx="56">
                  <c:v>59396</c:v>
                </c:pt>
                <c:pt idx="57">
                  <c:v>61418</c:v>
                </c:pt>
                <c:pt idx="58">
                  <c:v>53460</c:v>
                </c:pt>
                <c:pt idx="59">
                  <c:v>60934</c:v>
                </c:pt>
                <c:pt idx="60">
                  <c:v>61923</c:v>
                </c:pt>
                <c:pt idx="61">
                  <c:v>60873</c:v>
                </c:pt>
                <c:pt idx="62">
                  <c:v>59511</c:v>
                </c:pt>
                <c:pt idx="63">
                  <c:v>62067</c:v>
                </c:pt>
                <c:pt idx="64">
                  <c:v>61690</c:v>
                </c:pt>
                <c:pt idx="65">
                  <c:v>66444</c:v>
                </c:pt>
                <c:pt idx="66">
                  <c:v>62490</c:v>
                </c:pt>
                <c:pt idx="67">
                  <c:v>62103</c:v>
                </c:pt>
                <c:pt idx="68">
                  <c:v>61682</c:v>
                </c:pt>
                <c:pt idx="69">
                  <c:v>63331</c:v>
                </c:pt>
                <c:pt idx="70">
                  <c:v>63362</c:v>
                </c:pt>
                <c:pt idx="71">
                  <c:v>63765</c:v>
                </c:pt>
                <c:pt idx="72">
                  <c:v>59709</c:v>
                </c:pt>
                <c:pt idx="73">
                  <c:v>60127</c:v>
                </c:pt>
                <c:pt idx="74">
                  <c:v>63071</c:v>
                </c:pt>
                <c:pt idx="75">
                  <c:v>62638</c:v>
                </c:pt>
                <c:pt idx="76" formatCode="General">
                  <c:v>62014</c:v>
                </c:pt>
                <c:pt idx="77" formatCode="General">
                  <c:v>52276</c:v>
                </c:pt>
                <c:pt idx="78" formatCode="General">
                  <c:v>59656</c:v>
                </c:pt>
                <c:pt idx="79" formatCode="General">
                  <c:v>58559</c:v>
                </c:pt>
                <c:pt idx="80" formatCode="General">
                  <c:v>60207</c:v>
                </c:pt>
                <c:pt idx="81" formatCode="General">
                  <c:v>56940</c:v>
                </c:pt>
                <c:pt idx="82" formatCode="General">
                  <c:v>56209</c:v>
                </c:pt>
                <c:pt idx="83" formatCode="General">
                  <c:v>58729</c:v>
                </c:pt>
                <c:pt idx="84" formatCode="General">
                  <c:v>59606</c:v>
                </c:pt>
                <c:pt idx="85" formatCode="General">
                  <c:v>63025</c:v>
                </c:pt>
                <c:pt idx="86" formatCode="General">
                  <c:v>60238</c:v>
                </c:pt>
                <c:pt idx="87" formatCode="General">
                  <c:v>57428</c:v>
                </c:pt>
                <c:pt idx="88" formatCode="General">
                  <c:v>61276</c:v>
                </c:pt>
                <c:pt idx="89" formatCode="General">
                  <c:v>60120</c:v>
                </c:pt>
                <c:pt idx="90" formatCode="General">
                  <c:v>60732</c:v>
                </c:pt>
                <c:pt idx="91" formatCode="General">
                  <c:v>56392</c:v>
                </c:pt>
                <c:pt idx="92" formatCode="General">
                  <c:v>57696</c:v>
                </c:pt>
                <c:pt idx="93" formatCode="General">
                  <c:v>53701</c:v>
                </c:pt>
                <c:pt idx="94" formatCode="General">
                  <c:v>59207</c:v>
                </c:pt>
                <c:pt idx="95" formatCode="General">
                  <c:v>58948</c:v>
                </c:pt>
                <c:pt idx="96" formatCode="General">
                  <c:v>58932</c:v>
                </c:pt>
                <c:pt idx="97" formatCode="General">
                  <c:v>55334</c:v>
                </c:pt>
                <c:pt idx="98" formatCode="General">
                  <c:v>57538</c:v>
                </c:pt>
                <c:pt idx="99" formatCode="General">
                  <c:v>56705</c:v>
                </c:pt>
                <c:pt idx="100" formatCode="General">
                  <c:v>57925</c:v>
                </c:pt>
                <c:pt idx="101" formatCode="General">
                  <c:v>56085</c:v>
                </c:pt>
                <c:pt idx="102" formatCode="General">
                  <c:v>56651</c:v>
                </c:pt>
                <c:pt idx="103" formatCode="General">
                  <c:v>25437</c:v>
                </c:pt>
                <c:pt idx="104" formatCode="General">
                  <c:v>56935</c:v>
                </c:pt>
                <c:pt idx="105" formatCode="General">
                  <c:v>56946</c:v>
                </c:pt>
                <c:pt idx="106" formatCode="General">
                  <c:v>54938</c:v>
                </c:pt>
                <c:pt idx="107" formatCode="General">
                  <c:v>58458</c:v>
                </c:pt>
                <c:pt idx="108" formatCode="General">
                  <c:v>61990</c:v>
                </c:pt>
                <c:pt idx="109" formatCode="General">
                  <c:v>59515</c:v>
                </c:pt>
                <c:pt idx="110" formatCode="General">
                  <c:v>56891</c:v>
                </c:pt>
                <c:pt idx="111" formatCode="General">
                  <c:v>60084</c:v>
                </c:pt>
                <c:pt idx="112" formatCode="General">
                  <c:v>59332</c:v>
                </c:pt>
                <c:pt idx="113" formatCode="General">
                  <c:v>55424</c:v>
                </c:pt>
                <c:pt idx="114" formatCode="General">
                  <c:v>59191</c:v>
                </c:pt>
                <c:pt idx="115" formatCode="General">
                  <c:v>57729</c:v>
                </c:pt>
                <c:pt idx="116" formatCode="General">
                  <c:v>54342</c:v>
                </c:pt>
                <c:pt idx="117" formatCode="General">
                  <c:v>61994</c:v>
                </c:pt>
                <c:pt idx="118" formatCode="General">
                  <c:v>55084</c:v>
                </c:pt>
                <c:pt idx="119" formatCode="General">
                  <c:v>56748</c:v>
                </c:pt>
                <c:pt idx="120" formatCode="General">
                  <c:v>56402</c:v>
                </c:pt>
                <c:pt idx="121" formatCode="General">
                  <c:v>55902</c:v>
                </c:pt>
                <c:pt idx="122" formatCode="General">
                  <c:v>60370</c:v>
                </c:pt>
                <c:pt idx="123" formatCode="General">
                  <c:v>54309</c:v>
                </c:pt>
                <c:pt idx="124" formatCode="General">
                  <c:v>59653</c:v>
                </c:pt>
                <c:pt idx="125" formatCode="General">
                  <c:v>59508</c:v>
                </c:pt>
                <c:pt idx="126" formatCode="General">
                  <c:v>58281</c:v>
                </c:pt>
                <c:pt idx="127" formatCode="General">
                  <c:v>60880</c:v>
                </c:pt>
                <c:pt idx="128" formatCode="General">
                  <c:v>60976</c:v>
                </c:pt>
                <c:pt idx="129" formatCode="General">
                  <c:v>59175</c:v>
                </c:pt>
                <c:pt idx="130" formatCode="General">
                  <c:v>61275</c:v>
                </c:pt>
                <c:pt idx="131" formatCode="General">
                  <c:v>28043</c:v>
                </c:pt>
                <c:pt idx="132" formatCode="General">
                  <c:v>53670</c:v>
                </c:pt>
                <c:pt idx="133" formatCode="General">
                  <c:v>58995</c:v>
                </c:pt>
                <c:pt idx="134" formatCode="General">
                  <c:v>60094</c:v>
                </c:pt>
                <c:pt idx="135" formatCode="General">
                  <c:v>59969</c:v>
                </c:pt>
                <c:pt idx="136" formatCode="General">
                  <c:v>58675</c:v>
                </c:pt>
                <c:pt idx="137" formatCode="General">
                  <c:v>59844</c:v>
                </c:pt>
                <c:pt idx="138" formatCode="General">
                  <c:v>58762</c:v>
                </c:pt>
                <c:pt idx="139" formatCode="General">
                  <c:v>58005</c:v>
                </c:pt>
                <c:pt idx="140" formatCode="General">
                  <c:v>55330</c:v>
                </c:pt>
                <c:pt idx="141" formatCode="General">
                  <c:v>58485</c:v>
                </c:pt>
                <c:pt idx="142" formatCode="General">
                  <c:v>59065</c:v>
                </c:pt>
                <c:pt idx="143" formatCode="General">
                  <c:v>56207</c:v>
                </c:pt>
                <c:pt idx="144" formatCode="General">
                  <c:v>61113</c:v>
                </c:pt>
                <c:pt idx="145" formatCode="General">
                  <c:v>60574</c:v>
                </c:pt>
                <c:pt idx="146" formatCode="General">
                  <c:v>60276</c:v>
                </c:pt>
                <c:pt idx="147" formatCode="General">
                  <c:v>59657</c:v>
                </c:pt>
                <c:pt idx="148" formatCode="General">
                  <c:v>57505</c:v>
                </c:pt>
                <c:pt idx="149" formatCode="General">
                  <c:v>56799</c:v>
                </c:pt>
                <c:pt idx="150" formatCode="General">
                  <c:v>58835</c:v>
                </c:pt>
                <c:pt idx="151" formatCode="General">
                  <c:v>63830</c:v>
                </c:pt>
                <c:pt idx="152" formatCode="General">
                  <c:v>63461</c:v>
                </c:pt>
                <c:pt idx="153" formatCode="General">
                  <c:v>59309</c:v>
                </c:pt>
                <c:pt idx="154" formatCode="General">
                  <c:v>58011</c:v>
                </c:pt>
                <c:pt idx="155" formatCode="General">
                  <c:v>59901</c:v>
                </c:pt>
                <c:pt idx="156" formatCode="General">
                  <c:v>59007</c:v>
                </c:pt>
                <c:pt idx="157" formatCode="General">
                  <c:v>61248</c:v>
                </c:pt>
                <c:pt idx="158" formatCode="General">
                  <c:v>58179</c:v>
                </c:pt>
                <c:pt idx="159" formatCode="General">
                  <c:v>56531</c:v>
                </c:pt>
                <c:pt idx="160" formatCode="General">
                  <c:v>60501</c:v>
                </c:pt>
                <c:pt idx="161" formatCode="General">
                  <c:v>60868</c:v>
                </c:pt>
                <c:pt idx="162" formatCode="General">
                  <c:v>61294</c:v>
                </c:pt>
                <c:pt idx="163" formatCode="General">
                  <c:v>62294</c:v>
                </c:pt>
                <c:pt idx="164" formatCode="General">
                  <c:v>63158</c:v>
                </c:pt>
                <c:pt idx="165" formatCode="General">
                  <c:v>64088</c:v>
                </c:pt>
                <c:pt idx="166" formatCode="General">
                  <c:v>62326</c:v>
                </c:pt>
                <c:pt idx="167" formatCode="General">
                  <c:v>67745</c:v>
                </c:pt>
                <c:pt idx="168" formatCode="General">
                  <c:v>59976</c:v>
                </c:pt>
                <c:pt idx="169" formatCode="General">
                  <c:v>62670</c:v>
                </c:pt>
                <c:pt idx="170" formatCode="General">
                  <c:v>67532</c:v>
                </c:pt>
                <c:pt idx="171" formatCode="General">
                  <c:v>65436</c:v>
                </c:pt>
                <c:pt idx="172" formatCode="General">
                  <c:v>69274</c:v>
                </c:pt>
                <c:pt idx="173" formatCode="General">
                  <c:v>29081</c:v>
                </c:pt>
                <c:pt idx="174" formatCode="General">
                  <c:v>70093</c:v>
                </c:pt>
                <c:pt idx="175" formatCode="General">
                  <c:v>67362</c:v>
                </c:pt>
                <c:pt idx="176" formatCode="General">
                  <c:v>68125</c:v>
                </c:pt>
                <c:pt idx="177" formatCode="General">
                  <c:v>66807</c:v>
                </c:pt>
                <c:pt idx="178" formatCode="General">
                  <c:v>65625</c:v>
                </c:pt>
                <c:pt idx="179" formatCode="General">
                  <c:v>67261</c:v>
                </c:pt>
                <c:pt idx="180" formatCode="General">
                  <c:v>67587</c:v>
                </c:pt>
                <c:pt idx="181" formatCode="General">
                  <c:v>66437</c:v>
                </c:pt>
                <c:pt idx="182" formatCode="General">
                  <c:v>66330</c:v>
                </c:pt>
                <c:pt idx="183" formatCode="General">
                  <c:v>65239</c:v>
                </c:pt>
                <c:pt idx="184" formatCode="General">
                  <c:v>65942</c:v>
                </c:pt>
                <c:pt idx="185" formatCode="General">
                  <c:v>66614</c:v>
                </c:pt>
                <c:pt idx="186" formatCode="General">
                  <c:v>66462</c:v>
                </c:pt>
                <c:pt idx="187" formatCode="General">
                  <c:v>66518</c:v>
                </c:pt>
                <c:pt idx="188" formatCode="General">
                  <c:v>64706</c:v>
                </c:pt>
                <c:pt idx="189" formatCode="General">
                  <c:v>65362</c:v>
                </c:pt>
                <c:pt idx="190" formatCode="General">
                  <c:v>67326</c:v>
                </c:pt>
                <c:pt idx="191" formatCode="General">
                  <c:v>67064</c:v>
                </c:pt>
                <c:pt idx="192" formatCode="General">
                  <c:v>66162</c:v>
                </c:pt>
                <c:pt idx="193" formatCode="General">
                  <c:v>62225</c:v>
                </c:pt>
                <c:pt idx="194" formatCode="General">
                  <c:v>64939</c:v>
                </c:pt>
                <c:pt idx="195" formatCode="General">
                  <c:v>66496</c:v>
                </c:pt>
                <c:pt idx="196" formatCode="General">
                  <c:v>70028</c:v>
                </c:pt>
                <c:pt idx="197" formatCode="General">
                  <c:v>69787</c:v>
                </c:pt>
                <c:pt idx="198" formatCode="General">
                  <c:v>64974</c:v>
                </c:pt>
                <c:pt idx="199" formatCode="General">
                  <c:v>66268</c:v>
                </c:pt>
                <c:pt idx="200" formatCode="General">
                  <c:v>66263</c:v>
                </c:pt>
                <c:pt idx="201" formatCode="General">
                  <c:v>64924</c:v>
                </c:pt>
                <c:pt idx="202" formatCode="General">
                  <c:v>61820</c:v>
                </c:pt>
                <c:pt idx="203" formatCode="General">
                  <c:v>59030</c:v>
                </c:pt>
                <c:pt idx="204" formatCode="General">
                  <c:v>65945</c:v>
                </c:pt>
                <c:pt idx="205" formatCode="General">
                  <c:v>62128</c:v>
                </c:pt>
                <c:pt idx="206" formatCode="#,##0">
                  <c:v>64254</c:v>
                </c:pt>
                <c:pt idx="207" formatCode="General">
                  <c:v>65821</c:v>
                </c:pt>
                <c:pt idx="208" formatCode="General">
                  <c:v>62946</c:v>
                </c:pt>
                <c:pt idx="209" formatCode="General">
                  <c:v>66076</c:v>
                </c:pt>
                <c:pt idx="210" formatCode="General">
                  <c:v>66014</c:v>
                </c:pt>
                <c:pt idx="211" formatCode="General">
                  <c:v>65646</c:v>
                </c:pt>
                <c:pt idx="212" formatCode="General">
                  <c:v>65465</c:v>
                </c:pt>
                <c:pt idx="213" formatCode="General">
                  <c:v>64842</c:v>
                </c:pt>
                <c:pt idx="214" formatCode="General">
                  <c:v>64690</c:v>
                </c:pt>
                <c:pt idx="215" formatCode="General">
                  <c:v>62139</c:v>
                </c:pt>
                <c:pt idx="216" formatCode="General">
                  <c:v>56757</c:v>
                </c:pt>
              </c:numCache>
            </c:numRef>
          </c:val>
          <c:smooth val="0"/>
          <c:extLst>
            <c:ext xmlns:c16="http://schemas.microsoft.com/office/drawing/2014/chart" uri="{C3380CC4-5D6E-409C-BE32-E72D297353CC}">
              <c16:uniqueId val="{00000000-D93A-427D-8824-AC2250B11176}"/>
            </c:ext>
          </c:extLst>
        </c:ser>
        <c:ser>
          <c:idx val="1"/>
          <c:order val="1"/>
          <c:tx>
            <c:strRef>
              <c:f>Weekday!$D$1</c:f>
              <c:strCache>
                <c:ptCount val="1"/>
                <c:pt idx="0">
                  <c:v>FBX 2020</c:v>
                </c:pt>
              </c:strCache>
            </c:strRef>
          </c:tx>
          <c:spPr>
            <a:ln w="28575" cap="rnd">
              <a:solidFill>
                <a:srgbClr val="00B050"/>
              </a:solidFill>
              <a:round/>
            </a:ln>
            <a:effectLst/>
          </c:spPr>
          <c:marker>
            <c:symbol val="none"/>
          </c:marker>
          <c:trendline>
            <c:spPr>
              <a:ln w="19050" cap="rnd">
                <a:solidFill>
                  <a:srgbClr val="FF0000"/>
                </a:solidFill>
                <a:prstDash val="solid"/>
              </a:ln>
              <a:effectLst/>
            </c:spPr>
            <c:trendlineType val="poly"/>
            <c:order val="2"/>
            <c:dispRSqr val="0"/>
            <c:dispEq val="0"/>
          </c:trendline>
          <c:cat>
            <c:numRef>
              <c:f>Weekday!$B$2:$B$218</c:f>
              <c:numCache>
                <c:formatCode>mm/dd/yy;@</c:formatCode>
                <c:ptCount val="217"/>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numCache>
            </c:numRef>
          </c:cat>
          <c:val>
            <c:numRef>
              <c:f>Weekday!$D$2:$D$218</c:f>
              <c:numCache>
                <c:formatCode>#,##0</c:formatCode>
                <c:ptCount val="217"/>
                <c:pt idx="0">
                  <c:v>20643</c:v>
                </c:pt>
                <c:pt idx="1">
                  <c:v>50170</c:v>
                </c:pt>
                <c:pt idx="2">
                  <c:v>52700</c:v>
                </c:pt>
                <c:pt idx="3">
                  <c:v>60678</c:v>
                </c:pt>
                <c:pt idx="4">
                  <c:v>60454</c:v>
                </c:pt>
                <c:pt idx="5">
                  <c:v>58938</c:v>
                </c:pt>
                <c:pt idx="6">
                  <c:v>59582</c:v>
                </c:pt>
                <c:pt idx="7">
                  <c:v>58338</c:v>
                </c:pt>
                <c:pt idx="8">
                  <c:v>61368</c:v>
                </c:pt>
                <c:pt idx="9">
                  <c:v>61812</c:v>
                </c:pt>
                <c:pt idx="10">
                  <c:v>60663</c:v>
                </c:pt>
                <c:pt idx="11">
                  <c:v>60428</c:v>
                </c:pt>
                <c:pt idx="12">
                  <c:v>59237</c:v>
                </c:pt>
                <c:pt idx="13">
                  <c:v>36327</c:v>
                </c:pt>
                <c:pt idx="14">
                  <c:v>59367</c:v>
                </c:pt>
                <c:pt idx="15">
                  <c:v>60955</c:v>
                </c:pt>
                <c:pt idx="16">
                  <c:v>60758</c:v>
                </c:pt>
                <c:pt idx="17">
                  <c:v>56380</c:v>
                </c:pt>
                <c:pt idx="18">
                  <c:v>59730</c:v>
                </c:pt>
                <c:pt idx="19">
                  <c:v>59778</c:v>
                </c:pt>
                <c:pt idx="20">
                  <c:v>60394</c:v>
                </c:pt>
                <c:pt idx="21">
                  <c:v>60305</c:v>
                </c:pt>
                <c:pt idx="22">
                  <c:v>61829</c:v>
                </c:pt>
                <c:pt idx="23">
                  <c:v>64228</c:v>
                </c:pt>
                <c:pt idx="24">
                  <c:v>60661</c:v>
                </c:pt>
                <c:pt idx="25">
                  <c:v>61334</c:v>
                </c:pt>
                <c:pt idx="26">
                  <c:v>59540</c:v>
                </c:pt>
                <c:pt idx="27">
                  <c:v>57283</c:v>
                </c:pt>
                <c:pt idx="28">
                  <c:v>60011</c:v>
                </c:pt>
                <c:pt idx="29">
                  <c:v>61720</c:v>
                </c:pt>
                <c:pt idx="30">
                  <c:v>60284</c:v>
                </c:pt>
                <c:pt idx="31">
                  <c:v>58305</c:v>
                </c:pt>
                <c:pt idx="32">
                  <c:v>57249</c:v>
                </c:pt>
                <c:pt idx="33">
                  <c:v>48977</c:v>
                </c:pt>
                <c:pt idx="34">
                  <c:v>60657</c:v>
                </c:pt>
                <c:pt idx="35">
                  <c:v>62290</c:v>
                </c:pt>
                <c:pt idx="36">
                  <c:v>60350</c:v>
                </c:pt>
                <c:pt idx="37">
                  <c:v>59949</c:v>
                </c:pt>
                <c:pt idx="38">
                  <c:v>59150</c:v>
                </c:pt>
                <c:pt idx="39">
                  <c:v>59355</c:v>
                </c:pt>
                <c:pt idx="40">
                  <c:v>58612</c:v>
                </c:pt>
                <c:pt idx="41">
                  <c:v>54123</c:v>
                </c:pt>
                <c:pt idx="42">
                  <c:v>59452</c:v>
                </c:pt>
                <c:pt idx="43">
                  <c:v>56881</c:v>
                </c:pt>
                <c:pt idx="44">
                  <c:v>61567</c:v>
                </c:pt>
                <c:pt idx="45">
                  <c:v>61682</c:v>
                </c:pt>
                <c:pt idx="46">
                  <c:v>61815</c:v>
                </c:pt>
                <c:pt idx="47">
                  <c:v>54470</c:v>
                </c:pt>
                <c:pt idx="48">
                  <c:v>54472</c:v>
                </c:pt>
                <c:pt idx="49">
                  <c:v>50992</c:v>
                </c:pt>
                <c:pt idx="50">
                  <c:v>53612</c:v>
                </c:pt>
                <c:pt idx="51">
                  <c:v>51505</c:v>
                </c:pt>
                <c:pt idx="52">
                  <c:v>49643</c:v>
                </c:pt>
                <c:pt idx="53">
                  <c:v>38205</c:v>
                </c:pt>
                <c:pt idx="54">
                  <c:v>33825</c:v>
                </c:pt>
                <c:pt idx="55">
                  <c:v>30660</c:v>
                </c:pt>
                <c:pt idx="56">
                  <c:v>29070</c:v>
                </c:pt>
                <c:pt idx="57">
                  <c:v>29072</c:v>
                </c:pt>
                <c:pt idx="58">
                  <c:v>28731</c:v>
                </c:pt>
                <c:pt idx="59">
                  <c:v>25555</c:v>
                </c:pt>
                <c:pt idx="60">
                  <c:v>28816</c:v>
                </c:pt>
                <c:pt idx="61">
                  <c:v>27902</c:v>
                </c:pt>
                <c:pt idx="62">
                  <c:v>27168</c:v>
                </c:pt>
                <c:pt idx="63">
                  <c:v>26415</c:v>
                </c:pt>
                <c:pt idx="64">
                  <c:v>25925</c:v>
                </c:pt>
                <c:pt idx="65">
                  <c:v>28222</c:v>
                </c:pt>
                <c:pt idx="66">
                  <c:v>27545</c:v>
                </c:pt>
                <c:pt idx="67">
                  <c:v>29642</c:v>
                </c:pt>
                <c:pt idx="68">
                  <c:v>26323</c:v>
                </c:pt>
                <c:pt idx="69">
                  <c:v>23722</c:v>
                </c:pt>
                <c:pt idx="70">
                  <c:v>26238</c:v>
                </c:pt>
                <c:pt idx="71">
                  <c:v>25033</c:v>
                </c:pt>
                <c:pt idx="72">
                  <c:v>25052</c:v>
                </c:pt>
                <c:pt idx="73">
                  <c:v>21937</c:v>
                </c:pt>
                <c:pt idx="74">
                  <c:v>23080</c:v>
                </c:pt>
                <c:pt idx="75">
                  <c:v>21531</c:v>
                </c:pt>
                <c:pt idx="76">
                  <c:v>21745</c:v>
                </c:pt>
                <c:pt idx="77">
                  <c:v>20835</c:v>
                </c:pt>
                <c:pt idx="78">
                  <c:v>23513</c:v>
                </c:pt>
                <c:pt idx="79">
                  <c:v>22233</c:v>
                </c:pt>
                <c:pt idx="80">
                  <c:v>22218</c:v>
                </c:pt>
                <c:pt idx="81">
                  <c:v>20633</c:v>
                </c:pt>
                <c:pt idx="82">
                  <c:v>24211</c:v>
                </c:pt>
                <c:pt idx="83">
                  <c:v>18440</c:v>
                </c:pt>
                <c:pt idx="84">
                  <c:v>17037</c:v>
                </c:pt>
                <c:pt idx="85">
                  <c:v>15714</c:v>
                </c:pt>
                <c:pt idx="86">
                  <c:v>16597</c:v>
                </c:pt>
                <c:pt idx="87">
                  <c:v>19412</c:v>
                </c:pt>
                <c:pt idx="88">
                  <c:v>19422</c:v>
                </c:pt>
                <c:pt idx="89">
                  <c:v>17046</c:v>
                </c:pt>
                <c:pt idx="90">
                  <c:v>18335</c:v>
                </c:pt>
                <c:pt idx="91">
                  <c:v>19229</c:v>
                </c:pt>
                <c:pt idx="92">
                  <c:v>17310</c:v>
                </c:pt>
                <c:pt idx="93">
                  <c:v>17254</c:v>
                </c:pt>
                <c:pt idx="94">
                  <c:v>19173</c:v>
                </c:pt>
                <c:pt idx="95">
                  <c:v>20068</c:v>
                </c:pt>
                <c:pt idx="96">
                  <c:v>18171</c:v>
                </c:pt>
                <c:pt idx="97">
                  <c:v>18826</c:v>
                </c:pt>
                <c:pt idx="98">
                  <c:v>17539</c:v>
                </c:pt>
                <c:pt idx="99">
                  <c:v>16335</c:v>
                </c:pt>
                <c:pt idx="100">
                  <c:v>19319</c:v>
                </c:pt>
                <c:pt idx="101">
                  <c:v>18302</c:v>
                </c:pt>
                <c:pt idx="102">
                  <c:v>20910</c:v>
                </c:pt>
                <c:pt idx="103">
                  <c:v>14893</c:v>
                </c:pt>
                <c:pt idx="104">
                  <c:v>21795</c:v>
                </c:pt>
                <c:pt idx="105">
                  <c:v>20903</c:v>
                </c:pt>
                <c:pt idx="106">
                  <c:v>20630</c:v>
                </c:pt>
                <c:pt idx="107">
                  <c:v>19829</c:v>
                </c:pt>
                <c:pt idx="108">
                  <c:v>17811</c:v>
                </c:pt>
                <c:pt idx="109">
                  <c:v>17341</c:v>
                </c:pt>
                <c:pt idx="110">
                  <c:v>17089</c:v>
                </c:pt>
                <c:pt idx="111">
                  <c:v>14555</c:v>
                </c:pt>
                <c:pt idx="112">
                  <c:v>17102</c:v>
                </c:pt>
                <c:pt idx="113">
                  <c:v>18583</c:v>
                </c:pt>
                <c:pt idx="114">
                  <c:v>20054</c:v>
                </c:pt>
                <c:pt idx="115">
                  <c:v>19732</c:v>
                </c:pt>
                <c:pt idx="116">
                  <c:v>22053</c:v>
                </c:pt>
                <c:pt idx="117">
                  <c:v>21827</c:v>
                </c:pt>
                <c:pt idx="118">
                  <c:v>21751</c:v>
                </c:pt>
                <c:pt idx="119">
                  <c:v>22582</c:v>
                </c:pt>
                <c:pt idx="120">
                  <c:v>21559</c:v>
                </c:pt>
                <c:pt idx="121">
                  <c:v>20911</c:v>
                </c:pt>
                <c:pt idx="122">
                  <c:v>22078</c:v>
                </c:pt>
                <c:pt idx="123">
                  <c:v>20942</c:v>
                </c:pt>
                <c:pt idx="124">
                  <c:v>21099</c:v>
                </c:pt>
                <c:pt idx="125">
                  <c:v>22382</c:v>
                </c:pt>
                <c:pt idx="126">
                  <c:v>21879</c:v>
                </c:pt>
                <c:pt idx="127">
                  <c:v>22426</c:v>
                </c:pt>
                <c:pt idx="128">
                  <c:v>22898</c:v>
                </c:pt>
                <c:pt idx="129">
                  <c:v>23322</c:v>
                </c:pt>
                <c:pt idx="130">
                  <c:v>24154</c:v>
                </c:pt>
                <c:pt idx="131">
                  <c:v>22467</c:v>
                </c:pt>
                <c:pt idx="132">
                  <c:v>20108</c:v>
                </c:pt>
                <c:pt idx="133">
                  <c:v>22780</c:v>
                </c:pt>
                <c:pt idx="134">
                  <c:v>22075</c:v>
                </c:pt>
                <c:pt idx="135">
                  <c:v>23343</c:v>
                </c:pt>
                <c:pt idx="136">
                  <c:v>21583</c:v>
                </c:pt>
                <c:pt idx="137">
                  <c:v>21262</c:v>
                </c:pt>
                <c:pt idx="138">
                  <c:v>23409</c:v>
                </c:pt>
                <c:pt idx="139">
                  <c:v>22992</c:v>
                </c:pt>
                <c:pt idx="140">
                  <c:v>23535</c:v>
                </c:pt>
                <c:pt idx="141">
                  <c:v>22208</c:v>
                </c:pt>
                <c:pt idx="142">
                  <c:v>23396</c:v>
                </c:pt>
                <c:pt idx="143">
                  <c:v>22792</c:v>
                </c:pt>
                <c:pt idx="144">
                  <c:v>22201</c:v>
                </c:pt>
                <c:pt idx="145">
                  <c:v>22824</c:v>
                </c:pt>
                <c:pt idx="146">
                  <c:v>21991</c:v>
                </c:pt>
                <c:pt idx="147">
                  <c:v>23493</c:v>
                </c:pt>
                <c:pt idx="148">
                  <c:v>22263</c:v>
                </c:pt>
                <c:pt idx="149">
                  <c:v>23977</c:v>
                </c:pt>
                <c:pt idx="150">
                  <c:v>24636</c:v>
                </c:pt>
                <c:pt idx="151">
                  <c:v>23536</c:v>
                </c:pt>
                <c:pt idx="152">
                  <c:v>25827</c:v>
                </c:pt>
                <c:pt idx="153">
                  <c:v>23911</c:v>
                </c:pt>
                <c:pt idx="154">
                  <c:v>23192</c:v>
                </c:pt>
                <c:pt idx="155">
                  <c:v>24583</c:v>
                </c:pt>
                <c:pt idx="156">
                  <c:v>24033</c:v>
                </c:pt>
                <c:pt idx="157">
                  <c:v>24636</c:v>
                </c:pt>
                <c:pt idx="158">
                  <c:v>24555</c:v>
                </c:pt>
                <c:pt idx="159">
                  <c:v>23747</c:v>
                </c:pt>
                <c:pt idx="160">
                  <c:v>24363</c:v>
                </c:pt>
                <c:pt idx="161">
                  <c:v>23687</c:v>
                </c:pt>
                <c:pt idx="162">
                  <c:v>23668</c:v>
                </c:pt>
                <c:pt idx="163">
                  <c:v>24550</c:v>
                </c:pt>
                <c:pt idx="164">
                  <c:v>24398</c:v>
                </c:pt>
                <c:pt idx="165">
                  <c:v>24817</c:v>
                </c:pt>
                <c:pt idx="166">
                  <c:v>24520</c:v>
                </c:pt>
                <c:pt idx="167">
                  <c:v>24666</c:v>
                </c:pt>
                <c:pt idx="168">
                  <c:v>24598</c:v>
                </c:pt>
                <c:pt idx="169">
                  <c:v>24534</c:v>
                </c:pt>
                <c:pt idx="170">
                  <c:v>25846</c:v>
                </c:pt>
                <c:pt idx="171">
                  <c:v>24332</c:v>
                </c:pt>
                <c:pt idx="172">
                  <c:v>24254</c:v>
                </c:pt>
                <c:pt idx="173">
                  <c:v>25112</c:v>
                </c:pt>
                <c:pt idx="174">
                  <c:v>26632</c:v>
                </c:pt>
                <c:pt idx="175">
                  <c:v>23745</c:v>
                </c:pt>
                <c:pt idx="176">
                  <c:v>26388</c:v>
                </c:pt>
                <c:pt idx="177">
                  <c:v>26393</c:v>
                </c:pt>
                <c:pt idx="178">
                  <c:v>17232</c:v>
                </c:pt>
                <c:pt idx="179">
                  <c:v>25440</c:v>
                </c:pt>
                <c:pt idx="180">
                  <c:v>26668</c:v>
                </c:pt>
                <c:pt idx="181">
                  <c:v>25502</c:v>
                </c:pt>
                <c:pt idx="182">
                  <c:v>26425</c:v>
                </c:pt>
                <c:pt idx="183">
                  <c:v>25170</c:v>
                </c:pt>
                <c:pt idx="184">
                  <c:v>24956</c:v>
                </c:pt>
                <c:pt idx="185">
                  <c:v>25714</c:v>
                </c:pt>
                <c:pt idx="186">
                  <c:v>25491</c:v>
                </c:pt>
                <c:pt idx="187">
                  <c:v>26426</c:v>
                </c:pt>
                <c:pt idx="188">
                  <c:v>25004</c:v>
                </c:pt>
                <c:pt idx="189">
                  <c:v>27785</c:v>
                </c:pt>
                <c:pt idx="190">
                  <c:v>28435</c:v>
                </c:pt>
                <c:pt idx="191">
                  <c:v>27910</c:v>
                </c:pt>
                <c:pt idx="192">
                  <c:v>28724</c:v>
                </c:pt>
                <c:pt idx="193">
                  <c:v>25278</c:v>
                </c:pt>
                <c:pt idx="194">
                  <c:v>29259</c:v>
                </c:pt>
                <c:pt idx="195">
                  <c:v>27305</c:v>
                </c:pt>
                <c:pt idx="196">
                  <c:v>30036</c:v>
                </c:pt>
                <c:pt idx="197">
                  <c:v>29502</c:v>
                </c:pt>
                <c:pt idx="198">
                  <c:v>29333</c:v>
                </c:pt>
                <c:pt idx="199">
                  <c:v>29889</c:v>
                </c:pt>
                <c:pt idx="200">
                  <c:v>29510</c:v>
                </c:pt>
                <c:pt idx="201">
                  <c:v>28423</c:v>
                </c:pt>
                <c:pt idx="202">
                  <c:v>29114</c:v>
                </c:pt>
                <c:pt idx="203">
                  <c:v>28212</c:v>
                </c:pt>
                <c:pt idx="204">
                  <c:v>30543</c:v>
                </c:pt>
                <c:pt idx="205">
                  <c:v>27707</c:v>
                </c:pt>
                <c:pt idx="206">
                  <c:v>24234</c:v>
                </c:pt>
                <c:pt idx="207" formatCode="General">
                  <c:v>30299</c:v>
                </c:pt>
                <c:pt idx="208" formatCode="General">
                  <c:v>25027</c:v>
                </c:pt>
                <c:pt idx="209" formatCode="General">
                  <c:v>27502</c:v>
                </c:pt>
                <c:pt idx="210" formatCode="General">
                  <c:v>30297</c:v>
                </c:pt>
                <c:pt idx="211" formatCode="General">
                  <c:v>28407</c:v>
                </c:pt>
                <c:pt idx="212" formatCode="General">
                  <c:v>3254</c:v>
                </c:pt>
                <c:pt idx="213" formatCode="General">
                  <c:v>29755</c:v>
                </c:pt>
                <c:pt idx="214" formatCode="General">
                  <c:v>27867</c:v>
                </c:pt>
                <c:pt idx="215" formatCode="General">
                  <c:v>27140</c:v>
                </c:pt>
                <c:pt idx="216" formatCode="General">
                  <c:v>23170</c:v>
                </c:pt>
              </c:numCache>
            </c:numRef>
          </c:val>
          <c:smooth val="0"/>
          <c:extLst>
            <c:ext xmlns:c16="http://schemas.microsoft.com/office/drawing/2014/chart" uri="{C3380CC4-5D6E-409C-BE32-E72D297353CC}">
              <c16:uniqueId val="{00000001-D93A-427D-8824-AC2250B11176}"/>
            </c:ext>
          </c:extLst>
        </c:ser>
        <c:ser>
          <c:idx val="2"/>
          <c:order val="2"/>
          <c:tx>
            <c:strRef>
              <c:f>Weekday!$E$1</c:f>
              <c:strCache>
                <c:ptCount val="1"/>
                <c:pt idx="0">
                  <c:v>Mobility</c:v>
                </c:pt>
              </c:strCache>
            </c:strRef>
          </c:tx>
          <c:spPr>
            <a:ln w="28575" cap="rnd">
              <a:solidFill>
                <a:schemeClr val="accent2">
                  <a:lumMod val="75000"/>
                </a:schemeClr>
              </a:solidFill>
              <a:round/>
            </a:ln>
            <a:effectLst/>
          </c:spPr>
          <c:marker>
            <c:symbol val="none"/>
          </c:marker>
          <c:cat>
            <c:numRef>
              <c:f>Weekday!$B$2:$B$218</c:f>
              <c:numCache>
                <c:formatCode>mm/dd/yy;@</c:formatCode>
                <c:ptCount val="217"/>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numCache>
            </c:numRef>
          </c:cat>
          <c:val>
            <c:numRef>
              <c:f>Weekday!$E$2:$E$218</c:f>
              <c:numCache>
                <c:formatCode>#,##0</c:formatCode>
                <c:ptCount val="217"/>
                <c:pt idx="59">
                  <c:v>114</c:v>
                </c:pt>
                <c:pt idx="60">
                  <c:v>437</c:v>
                </c:pt>
                <c:pt idx="61">
                  <c:v>548</c:v>
                </c:pt>
                <c:pt idx="62">
                  <c:v>600</c:v>
                </c:pt>
                <c:pt idx="63">
                  <c:v>679</c:v>
                </c:pt>
                <c:pt idx="64">
                  <c:v>735</c:v>
                </c:pt>
                <c:pt idx="65">
                  <c:v>801</c:v>
                </c:pt>
                <c:pt idx="66">
                  <c:v>827</c:v>
                </c:pt>
                <c:pt idx="67">
                  <c:v>896</c:v>
                </c:pt>
                <c:pt idx="68">
                  <c:v>261</c:v>
                </c:pt>
                <c:pt idx="69">
                  <c:v>635</c:v>
                </c:pt>
                <c:pt idx="70">
                  <c:v>795</c:v>
                </c:pt>
                <c:pt idx="71">
                  <c:v>908</c:v>
                </c:pt>
                <c:pt idx="72">
                  <c:v>891</c:v>
                </c:pt>
                <c:pt idx="73">
                  <c:v>854</c:v>
                </c:pt>
                <c:pt idx="74">
                  <c:v>858</c:v>
                </c:pt>
                <c:pt idx="75">
                  <c:v>849</c:v>
                </c:pt>
                <c:pt idx="76">
                  <c:v>1040</c:v>
                </c:pt>
                <c:pt idx="77">
                  <c:v>867</c:v>
                </c:pt>
                <c:pt idx="78">
                  <c:v>792</c:v>
                </c:pt>
                <c:pt idx="79">
                  <c:v>751</c:v>
                </c:pt>
                <c:pt idx="80">
                  <c:v>904</c:v>
                </c:pt>
                <c:pt idx="81">
                  <c:v>782</c:v>
                </c:pt>
                <c:pt idx="82">
                  <c:v>859</c:v>
                </c:pt>
                <c:pt idx="83">
                  <c:v>1017</c:v>
                </c:pt>
                <c:pt idx="84">
                  <c:v>939</c:v>
                </c:pt>
                <c:pt idx="85">
                  <c:v>951</c:v>
                </c:pt>
                <c:pt idx="86">
                  <c:v>960</c:v>
                </c:pt>
                <c:pt idx="87">
                  <c:v>1217</c:v>
                </c:pt>
                <c:pt idx="88">
                  <c:v>1020</c:v>
                </c:pt>
                <c:pt idx="89">
                  <c:v>993</c:v>
                </c:pt>
                <c:pt idx="90">
                  <c:v>1004</c:v>
                </c:pt>
                <c:pt idx="91">
                  <c:v>1024</c:v>
                </c:pt>
                <c:pt idx="92">
                  <c:v>992</c:v>
                </c:pt>
                <c:pt idx="93">
                  <c:v>905</c:v>
                </c:pt>
                <c:pt idx="94">
                  <c:v>1005</c:v>
                </c:pt>
                <c:pt idx="95">
                  <c:v>1119</c:v>
                </c:pt>
                <c:pt idx="96">
                  <c:v>854</c:v>
                </c:pt>
                <c:pt idx="97">
                  <c:v>1043</c:v>
                </c:pt>
                <c:pt idx="98">
                  <c:v>1042</c:v>
                </c:pt>
                <c:pt idx="99">
                  <c:v>999</c:v>
                </c:pt>
                <c:pt idx="100">
                  <c:v>1040</c:v>
                </c:pt>
                <c:pt idx="101">
                  <c:v>988</c:v>
                </c:pt>
                <c:pt idx="102">
                  <c:v>1051</c:v>
                </c:pt>
                <c:pt idx="103">
                  <c:v>502</c:v>
                </c:pt>
                <c:pt idx="104">
                  <c:v>778</c:v>
                </c:pt>
                <c:pt idx="105">
                  <c:v>935</c:v>
                </c:pt>
                <c:pt idx="106">
                  <c:v>952</c:v>
                </c:pt>
                <c:pt idx="107">
                  <c:v>906</c:v>
                </c:pt>
                <c:pt idx="108">
                  <c:v>723</c:v>
                </c:pt>
                <c:pt idx="109">
                  <c:v>724</c:v>
                </c:pt>
                <c:pt idx="110">
                  <c:v>829</c:v>
                </c:pt>
                <c:pt idx="111">
                  <c:v>739</c:v>
                </c:pt>
                <c:pt idx="112">
                  <c:v>759</c:v>
                </c:pt>
                <c:pt idx="113">
                  <c:v>678</c:v>
                </c:pt>
                <c:pt idx="114">
                  <c:v>823</c:v>
                </c:pt>
                <c:pt idx="115">
                  <c:v>783</c:v>
                </c:pt>
                <c:pt idx="116">
                  <c:v>915</c:v>
                </c:pt>
                <c:pt idx="117">
                  <c:v>782</c:v>
                </c:pt>
                <c:pt idx="118">
                  <c:v>634</c:v>
                </c:pt>
                <c:pt idx="119">
                  <c:v>714</c:v>
                </c:pt>
                <c:pt idx="120">
                  <c:v>715</c:v>
                </c:pt>
                <c:pt idx="121">
                  <c:v>765</c:v>
                </c:pt>
                <c:pt idx="122">
                  <c:v>735</c:v>
                </c:pt>
                <c:pt idx="123">
                  <c:v>478</c:v>
                </c:pt>
                <c:pt idx="124">
                  <c:v>643</c:v>
                </c:pt>
                <c:pt idx="125">
                  <c:v>769</c:v>
                </c:pt>
                <c:pt idx="126">
                  <c:v>756</c:v>
                </c:pt>
                <c:pt idx="127">
                  <c:v>739</c:v>
                </c:pt>
                <c:pt idx="128">
                  <c:v>672</c:v>
                </c:pt>
                <c:pt idx="129">
                  <c:v>719</c:v>
                </c:pt>
                <c:pt idx="130">
                  <c:v>781</c:v>
                </c:pt>
                <c:pt idx="131">
                  <c:v>652</c:v>
                </c:pt>
                <c:pt idx="132">
                  <c:v>573</c:v>
                </c:pt>
                <c:pt idx="133">
                  <c:v>713</c:v>
                </c:pt>
                <c:pt idx="134">
                  <c:v>663</c:v>
                </c:pt>
                <c:pt idx="135">
                  <c:v>769</c:v>
                </c:pt>
                <c:pt idx="136">
                  <c:v>709</c:v>
                </c:pt>
                <c:pt idx="137">
                  <c:v>534</c:v>
                </c:pt>
                <c:pt idx="138">
                  <c:v>634</c:v>
                </c:pt>
                <c:pt idx="139">
                  <c:v>652</c:v>
                </c:pt>
                <c:pt idx="140">
                  <c:v>681</c:v>
                </c:pt>
                <c:pt idx="141">
                  <c:v>781</c:v>
                </c:pt>
                <c:pt idx="142">
                  <c:v>574</c:v>
                </c:pt>
                <c:pt idx="143">
                  <c:v>631</c:v>
                </c:pt>
                <c:pt idx="144">
                  <c:v>651</c:v>
                </c:pt>
                <c:pt idx="145">
                  <c:v>733</c:v>
                </c:pt>
                <c:pt idx="146">
                  <c:v>778</c:v>
                </c:pt>
                <c:pt idx="147">
                  <c:v>542</c:v>
                </c:pt>
                <c:pt idx="148">
                  <c:v>520</c:v>
                </c:pt>
                <c:pt idx="149">
                  <c:v>583</c:v>
                </c:pt>
                <c:pt idx="150">
                  <c:v>698</c:v>
                </c:pt>
                <c:pt idx="151">
                  <c:v>671</c:v>
                </c:pt>
                <c:pt idx="152">
                  <c:v>268</c:v>
                </c:pt>
                <c:pt idx="153">
                  <c:v>208</c:v>
                </c:pt>
                <c:pt idx="154">
                  <c:v>248</c:v>
                </c:pt>
                <c:pt idx="155">
                  <c:v>626</c:v>
                </c:pt>
                <c:pt idx="156">
                  <c:v>534</c:v>
                </c:pt>
                <c:pt idx="157">
                  <c:v>468</c:v>
                </c:pt>
                <c:pt idx="158">
                  <c:v>531</c:v>
                </c:pt>
                <c:pt idx="159">
                  <c:v>433</c:v>
                </c:pt>
                <c:pt idx="160">
                  <c:v>642</c:v>
                </c:pt>
                <c:pt idx="161">
                  <c:v>593</c:v>
                </c:pt>
                <c:pt idx="162">
                  <c:v>518</c:v>
                </c:pt>
                <c:pt idx="163">
                  <c:v>351</c:v>
                </c:pt>
                <c:pt idx="164">
                  <c:v>324</c:v>
                </c:pt>
                <c:pt idx="165">
                  <c:v>474</c:v>
                </c:pt>
                <c:pt idx="166">
                  <c:v>689</c:v>
                </c:pt>
                <c:pt idx="167">
                  <c:v>516</c:v>
                </c:pt>
                <c:pt idx="168">
                  <c:v>502</c:v>
                </c:pt>
                <c:pt idx="169">
                  <c:v>588</c:v>
                </c:pt>
                <c:pt idx="170">
                  <c:v>653</c:v>
                </c:pt>
                <c:pt idx="171">
                  <c:v>634</c:v>
                </c:pt>
                <c:pt idx="172">
                  <c:v>520</c:v>
                </c:pt>
                <c:pt idx="173">
                  <c:v>635</c:v>
                </c:pt>
                <c:pt idx="174">
                  <c:v>486</c:v>
                </c:pt>
                <c:pt idx="175">
                  <c:v>596</c:v>
                </c:pt>
                <c:pt idx="176">
                  <c:v>494</c:v>
                </c:pt>
                <c:pt idx="177">
                  <c:v>299</c:v>
                </c:pt>
                <c:pt idx="178">
                  <c:v>242</c:v>
                </c:pt>
                <c:pt idx="179">
                  <c:v>441</c:v>
                </c:pt>
                <c:pt idx="180">
                  <c:v>465</c:v>
                </c:pt>
                <c:pt idx="181">
                  <c:v>645</c:v>
                </c:pt>
                <c:pt idx="182">
                  <c:v>389</c:v>
                </c:pt>
                <c:pt idx="183">
                  <c:v>521</c:v>
                </c:pt>
                <c:pt idx="184">
                  <c:v>314</c:v>
                </c:pt>
                <c:pt idx="185">
                  <c:v>556</c:v>
                </c:pt>
                <c:pt idx="186">
                  <c:v>362</c:v>
                </c:pt>
                <c:pt idx="187">
                  <c:v>382</c:v>
                </c:pt>
              </c:numCache>
            </c:numRef>
          </c:val>
          <c:smooth val="0"/>
          <c:extLst>
            <c:ext xmlns:c16="http://schemas.microsoft.com/office/drawing/2014/chart" uri="{C3380CC4-5D6E-409C-BE32-E72D297353CC}">
              <c16:uniqueId val="{00000002-D93A-427D-8824-AC2250B11176}"/>
            </c:ext>
          </c:extLst>
        </c:ser>
        <c:ser>
          <c:idx val="3"/>
          <c:order val="3"/>
          <c:tx>
            <c:strRef>
              <c:f>Weekday!$F$1</c:f>
              <c:strCache>
                <c:ptCount val="1"/>
                <c:pt idx="0">
                  <c:v>On Demand</c:v>
                </c:pt>
              </c:strCache>
            </c:strRef>
          </c:tx>
          <c:spPr>
            <a:ln w="28575" cap="rnd">
              <a:solidFill>
                <a:srgbClr val="7030A0"/>
              </a:solidFill>
              <a:round/>
            </a:ln>
            <a:effectLst/>
          </c:spPr>
          <c:marker>
            <c:symbol val="none"/>
          </c:marker>
          <c:cat>
            <c:numRef>
              <c:f>Weekday!$B$2:$B$218</c:f>
              <c:numCache>
                <c:formatCode>mm/dd/yy;@</c:formatCode>
                <c:ptCount val="217"/>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numCache>
            </c:numRef>
          </c:cat>
          <c:val>
            <c:numRef>
              <c:f>Weekday!$F$2:$F$218</c:f>
              <c:numCache>
                <c:formatCode>#,##0</c:formatCode>
                <c:ptCount val="217"/>
                <c:pt idx="59">
                  <c:v>19</c:v>
                </c:pt>
                <c:pt idx="60">
                  <c:v>19</c:v>
                </c:pt>
                <c:pt idx="61">
                  <c:v>18</c:v>
                </c:pt>
                <c:pt idx="62">
                  <c:v>20</c:v>
                </c:pt>
                <c:pt idx="63">
                  <c:v>18</c:v>
                </c:pt>
                <c:pt idx="64">
                  <c:v>16</c:v>
                </c:pt>
                <c:pt idx="65">
                  <c:v>23</c:v>
                </c:pt>
                <c:pt idx="66">
                  <c:v>17</c:v>
                </c:pt>
                <c:pt idx="67">
                  <c:v>16</c:v>
                </c:pt>
                <c:pt idx="68">
                  <c:v>18</c:v>
                </c:pt>
                <c:pt idx="69">
                  <c:v>12</c:v>
                </c:pt>
                <c:pt idx="70">
                  <c:v>23</c:v>
                </c:pt>
                <c:pt idx="71">
                  <c:v>20</c:v>
                </c:pt>
                <c:pt idx="72">
                  <c:v>27</c:v>
                </c:pt>
                <c:pt idx="73">
                  <c:v>24</c:v>
                </c:pt>
                <c:pt idx="74">
                  <c:v>21</c:v>
                </c:pt>
                <c:pt idx="75">
                  <c:v>21</c:v>
                </c:pt>
                <c:pt idx="76">
                  <c:v>17</c:v>
                </c:pt>
                <c:pt idx="77">
                  <c:v>15</c:v>
                </c:pt>
                <c:pt idx="78">
                  <c:v>18</c:v>
                </c:pt>
                <c:pt idx="79">
                  <c:v>19</c:v>
                </c:pt>
                <c:pt idx="80">
                  <c:v>17</c:v>
                </c:pt>
                <c:pt idx="81">
                  <c:v>19</c:v>
                </c:pt>
                <c:pt idx="82">
                  <c:v>13</c:v>
                </c:pt>
                <c:pt idx="83">
                  <c:v>16</c:v>
                </c:pt>
                <c:pt idx="84">
                  <c:v>16</c:v>
                </c:pt>
                <c:pt idx="85">
                  <c:v>16</c:v>
                </c:pt>
                <c:pt idx="86">
                  <c:v>15</c:v>
                </c:pt>
                <c:pt idx="87">
                  <c:v>19</c:v>
                </c:pt>
                <c:pt idx="88">
                  <c:v>19</c:v>
                </c:pt>
                <c:pt idx="89">
                  <c:v>14</c:v>
                </c:pt>
                <c:pt idx="90">
                  <c:v>12</c:v>
                </c:pt>
                <c:pt idx="91">
                  <c:v>15</c:v>
                </c:pt>
                <c:pt idx="92">
                  <c:v>15</c:v>
                </c:pt>
                <c:pt idx="93">
                  <c:v>24</c:v>
                </c:pt>
                <c:pt idx="94">
                  <c:v>21</c:v>
                </c:pt>
                <c:pt idx="95">
                  <c:v>23</c:v>
                </c:pt>
                <c:pt idx="96">
                  <c:v>19</c:v>
                </c:pt>
                <c:pt idx="97">
                  <c:v>22</c:v>
                </c:pt>
                <c:pt idx="98">
                  <c:v>18</c:v>
                </c:pt>
                <c:pt idx="99">
                  <c:v>18</c:v>
                </c:pt>
                <c:pt idx="100">
                  <c:v>20</c:v>
                </c:pt>
                <c:pt idx="101">
                  <c:v>19</c:v>
                </c:pt>
                <c:pt idx="102">
                  <c:v>27</c:v>
                </c:pt>
                <c:pt idx="103">
                  <c:v>0</c:v>
                </c:pt>
                <c:pt idx="104">
                  <c:v>66</c:v>
                </c:pt>
                <c:pt idx="105">
                  <c:v>54</c:v>
                </c:pt>
                <c:pt idx="106">
                  <c:v>26</c:v>
                </c:pt>
                <c:pt idx="107">
                  <c:v>61</c:v>
                </c:pt>
                <c:pt idx="108">
                  <c:v>19</c:v>
                </c:pt>
                <c:pt idx="109">
                  <c:v>25</c:v>
                </c:pt>
                <c:pt idx="110">
                  <c:v>26</c:v>
                </c:pt>
                <c:pt idx="111">
                  <c:v>29</c:v>
                </c:pt>
                <c:pt idx="112">
                  <c:v>30</c:v>
                </c:pt>
                <c:pt idx="113">
                  <c:v>32</c:v>
                </c:pt>
                <c:pt idx="114">
                  <c:v>32</c:v>
                </c:pt>
                <c:pt idx="115">
                  <c:v>31</c:v>
                </c:pt>
                <c:pt idx="116">
                  <c:v>31</c:v>
                </c:pt>
                <c:pt idx="117">
                  <c:v>36</c:v>
                </c:pt>
                <c:pt idx="118">
                  <c:v>39</c:v>
                </c:pt>
                <c:pt idx="119">
                  <c:v>41</c:v>
                </c:pt>
                <c:pt idx="120">
                  <c:v>36</c:v>
                </c:pt>
                <c:pt idx="121">
                  <c:v>38</c:v>
                </c:pt>
                <c:pt idx="122">
                  <c:v>39</c:v>
                </c:pt>
                <c:pt idx="123">
                  <c:v>31</c:v>
                </c:pt>
                <c:pt idx="124">
                  <c:v>29</c:v>
                </c:pt>
                <c:pt idx="125">
                  <c:v>44</c:v>
                </c:pt>
                <c:pt idx="126">
                  <c:v>34</c:v>
                </c:pt>
                <c:pt idx="127">
                  <c:v>36</c:v>
                </c:pt>
                <c:pt idx="128">
                  <c:v>37</c:v>
                </c:pt>
                <c:pt idx="129">
                  <c:v>45</c:v>
                </c:pt>
                <c:pt idx="130">
                  <c:v>40</c:v>
                </c:pt>
                <c:pt idx="131">
                  <c:v>42</c:v>
                </c:pt>
                <c:pt idx="132">
                  <c:v>27</c:v>
                </c:pt>
                <c:pt idx="133">
                  <c:v>45</c:v>
                </c:pt>
                <c:pt idx="134">
                  <c:v>48</c:v>
                </c:pt>
                <c:pt idx="135">
                  <c:v>47</c:v>
                </c:pt>
                <c:pt idx="136">
                  <c:v>36</c:v>
                </c:pt>
                <c:pt idx="137">
                  <c:v>41</c:v>
                </c:pt>
                <c:pt idx="138">
                  <c:v>40</c:v>
                </c:pt>
                <c:pt idx="139">
                  <c:v>49</c:v>
                </c:pt>
                <c:pt idx="140">
                  <c:v>49</c:v>
                </c:pt>
                <c:pt idx="141">
                  <c:v>44</c:v>
                </c:pt>
                <c:pt idx="142">
                  <c:v>40</c:v>
                </c:pt>
                <c:pt idx="143">
                  <c:v>51</c:v>
                </c:pt>
                <c:pt idx="144">
                  <c:v>47</c:v>
                </c:pt>
                <c:pt idx="145">
                  <c:v>42</c:v>
                </c:pt>
                <c:pt idx="146">
                  <c:v>49</c:v>
                </c:pt>
                <c:pt idx="147">
                  <c:v>51</c:v>
                </c:pt>
                <c:pt idx="148">
                  <c:v>42</c:v>
                </c:pt>
                <c:pt idx="149">
                  <c:v>59</c:v>
                </c:pt>
                <c:pt idx="150">
                  <c:v>41</c:v>
                </c:pt>
                <c:pt idx="151">
                  <c:v>42</c:v>
                </c:pt>
                <c:pt idx="152">
                  <c:v>32</c:v>
                </c:pt>
                <c:pt idx="153">
                  <c:v>43</c:v>
                </c:pt>
                <c:pt idx="154">
                  <c:v>55</c:v>
                </c:pt>
                <c:pt idx="155">
                  <c:v>55</c:v>
                </c:pt>
                <c:pt idx="156">
                  <c:v>46</c:v>
                </c:pt>
                <c:pt idx="157">
                  <c:v>50</c:v>
                </c:pt>
                <c:pt idx="158">
                  <c:v>44</c:v>
                </c:pt>
                <c:pt idx="159">
                  <c:v>47</c:v>
                </c:pt>
                <c:pt idx="160">
                  <c:v>56</c:v>
                </c:pt>
                <c:pt idx="161">
                  <c:v>56</c:v>
                </c:pt>
                <c:pt idx="162">
                  <c:v>55</c:v>
                </c:pt>
                <c:pt idx="163">
                  <c:v>52</c:v>
                </c:pt>
                <c:pt idx="164">
                  <c:v>63</c:v>
                </c:pt>
                <c:pt idx="165">
                  <c:v>61</c:v>
                </c:pt>
                <c:pt idx="166">
                  <c:v>48</c:v>
                </c:pt>
                <c:pt idx="167">
                  <c:v>57</c:v>
                </c:pt>
                <c:pt idx="168">
                  <c:v>51</c:v>
                </c:pt>
                <c:pt idx="169">
                  <c:v>63</c:v>
                </c:pt>
                <c:pt idx="170">
                  <c:v>51</c:v>
                </c:pt>
                <c:pt idx="171">
                  <c:v>58</c:v>
                </c:pt>
                <c:pt idx="172">
                  <c:v>49</c:v>
                </c:pt>
                <c:pt idx="173">
                  <c:v>48</c:v>
                </c:pt>
                <c:pt idx="174">
                  <c:v>47</c:v>
                </c:pt>
                <c:pt idx="175">
                  <c:v>52</c:v>
                </c:pt>
                <c:pt idx="176">
                  <c:v>62</c:v>
                </c:pt>
                <c:pt idx="177">
                  <c:v>52</c:v>
                </c:pt>
                <c:pt idx="178">
                  <c:v>6</c:v>
                </c:pt>
                <c:pt idx="179">
                  <c:v>50</c:v>
                </c:pt>
                <c:pt idx="180">
                  <c:v>71</c:v>
                </c:pt>
                <c:pt idx="181">
                  <c:v>68</c:v>
                </c:pt>
                <c:pt idx="182">
                  <c:v>69</c:v>
                </c:pt>
                <c:pt idx="183">
                  <c:v>55</c:v>
                </c:pt>
                <c:pt idx="184">
                  <c:v>64</c:v>
                </c:pt>
                <c:pt idx="185">
                  <c:v>67</c:v>
                </c:pt>
                <c:pt idx="186">
                  <c:v>54</c:v>
                </c:pt>
                <c:pt idx="187">
                  <c:v>68</c:v>
                </c:pt>
                <c:pt idx="188">
                  <c:v>46</c:v>
                </c:pt>
                <c:pt idx="189">
                  <c:v>71</c:v>
                </c:pt>
                <c:pt idx="190">
                  <c:v>60</c:v>
                </c:pt>
                <c:pt idx="191">
                  <c:v>77</c:v>
                </c:pt>
                <c:pt idx="192">
                  <c:v>85</c:v>
                </c:pt>
                <c:pt idx="193">
                  <c:v>64</c:v>
                </c:pt>
                <c:pt idx="194">
                  <c:v>83</c:v>
                </c:pt>
                <c:pt idx="195">
                  <c:v>76</c:v>
                </c:pt>
                <c:pt idx="196">
                  <c:v>78</c:v>
                </c:pt>
                <c:pt idx="197">
                  <c:v>95</c:v>
                </c:pt>
                <c:pt idx="198">
                  <c:v>76</c:v>
                </c:pt>
                <c:pt idx="199">
                  <c:v>86</c:v>
                </c:pt>
                <c:pt idx="200">
                  <c:v>92</c:v>
                </c:pt>
                <c:pt idx="201">
                  <c:v>101</c:v>
                </c:pt>
                <c:pt idx="202">
                  <c:v>91</c:v>
                </c:pt>
                <c:pt idx="203">
                  <c:v>85</c:v>
                </c:pt>
                <c:pt idx="204">
                  <c:v>82</c:v>
                </c:pt>
                <c:pt idx="205">
                  <c:v>100</c:v>
                </c:pt>
                <c:pt idx="206">
                  <c:v>88</c:v>
                </c:pt>
                <c:pt idx="207">
                  <c:v>91</c:v>
                </c:pt>
                <c:pt idx="208">
                  <c:v>70</c:v>
                </c:pt>
                <c:pt idx="209">
                  <c:v>82</c:v>
                </c:pt>
                <c:pt idx="210">
                  <c:v>88</c:v>
                </c:pt>
                <c:pt idx="211">
                  <c:v>87</c:v>
                </c:pt>
                <c:pt idx="212">
                  <c:v>90</c:v>
                </c:pt>
                <c:pt idx="213">
                  <c:v>100</c:v>
                </c:pt>
                <c:pt idx="214">
                  <c:v>85</c:v>
                </c:pt>
                <c:pt idx="215">
                  <c:v>68</c:v>
                </c:pt>
                <c:pt idx="216" formatCode="General">
                  <c:v>87</c:v>
                </c:pt>
              </c:numCache>
            </c:numRef>
          </c:val>
          <c:smooth val="0"/>
          <c:extLst>
            <c:ext xmlns:c16="http://schemas.microsoft.com/office/drawing/2014/chart" uri="{C3380CC4-5D6E-409C-BE32-E72D297353CC}">
              <c16:uniqueId val="{00000003-D93A-427D-8824-AC2250B11176}"/>
            </c:ext>
          </c:extLst>
        </c:ser>
        <c:dLbls>
          <c:showLegendKey val="0"/>
          <c:showVal val="0"/>
          <c:showCatName val="0"/>
          <c:showSerName val="0"/>
          <c:showPercent val="0"/>
          <c:showBubbleSize val="0"/>
        </c:dLbls>
        <c:smooth val="0"/>
        <c:axId val="264076376"/>
        <c:axId val="264074080"/>
      </c:lineChart>
      <c:dateAx>
        <c:axId val="264076376"/>
        <c:scaling>
          <c:orientation val="minMax"/>
        </c:scaling>
        <c:delete val="0"/>
        <c:axPos val="b"/>
        <c:numFmt formatCode="mm/d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4074080"/>
        <c:crosses val="autoZero"/>
        <c:auto val="1"/>
        <c:lblOffset val="100"/>
        <c:baseTimeUnit val="days"/>
        <c:majorUnit val="1"/>
        <c:majorTimeUnit val="months"/>
      </c:dateAx>
      <c:valAx>
        <c:axId val="264074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Passengers</a:t>
                </a:r>
              </a:p>
              <a:p>
                <a:pPr>
                  <a:defRPr/>
                </a:pP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4076376"/>
        <c:crosses val="autoZero"/>
        <c:crossBetween val="between"/>
        <c:majorUnit val="5000"/>
      </c:valAx>
      <c:spPr>
        <a:solidFill>
          <a:schemeClr val="bg2">
            <a:lumMod val="90000"/>
          </a:schemeClr>
        </a:solidFill>
        <a:ln>
          <a:noFill/>
        </a:ln>
        <a:effectLst/>
      </c:spPr>
    </c:plotArea>
    <c:legend>
      <c:legendPos val="b"/>
      <c:legendEntry>
        <c:idx val="4"/>
        <c:delete val="1"/>
      </c:legendEntry>
      <c:layout>
        <c:manualLayout>
          <c:xMode val="edge"/>
          <c:yMode val="edge"/>
          <c:x val="0.31226885474267174"/>
          <c:y val="0.93635192512455145"/>
          <c:w val="0.42939961691681744"/>
          <c:h val="4.69535840574185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nchor="t" anchorCtr="0"/>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8CA6D-8A28-4173-A967-7A9D562DC1EF}" type="doc">
      <dgm:prSet loTypeId="urn:microsoft.com/office/officeart/2005/8/layout/hProcess3" loCatId="process" qsTypeId="urn:microsoft.com/office/officeart/2005/8/quickstyle/simple1" qsCatId="simple" csTypeId="urn:microsoft.com/office/officeart/2005/8/colors/accent1_2" csCatId="accent1" phldr="0"/>
      <dgm:spPr/>
    </dgm:pt>
    <dgm:pt modelId="{B3A181A5-6988-48B9-8DFC-45D9F9172EB9}" type="pres">
      <dgm:prSet presAssocID="{C278CA6D-8A28-4173-A967-7A9D562DC1EF}" presName="Name0" presStyleCnt="0">
        <dgm:presLayoutVars>
          <dgm:dir/>
          <dgm:animLvl val="lvl"/>
          <dgm:resizeHandles val="exact"/>
        </dgm:presLayoutVars>
      </dgm:prSet>
      <dgm:spPr/>
    </dgm:pt>
    <dgm:pt modelId="{0FACF8A3-04A9-41EF-AE02-24C9FA0DE640}" type="pres">
      <dgm:prSet presAssocID="{C278CA6D-8A28-4173-A967-7A9D562DC1EF}" presName="dummy" presStyleCnt="0"/>
      <dgm:spPr/>
    </dgm:pt>
    <dgm:pt modelId="{9AD80DAA-48EA-41DD-AE79-6346188FBD6C}" type="pres">
      <dgm:prSet presAssocID="{C278CA6D-8A28-4173-A967-7A9D562DC1EF}" presName="linH" presStyleCnt="0"/>
      <dgm:spPr/>
    </dgm:pt>
    <dgm:pt modelId="{148BCA81-4D10-4F51-9B53-13E8753403A4}" type="pres">
      <dgm:prSet presAssocID="{C278CA6D-8A28-4173-A967-7A9D562DC1EF}" presName="padding1" presStyleCnt="0"/>
      <dgm:spPr/>
    </dgm:pt>
    <dgm:pt modelId="{D329551D-C7CE-451A-8E69-807A9AC457D4}" type="pres">
      <dgm:prSet presAssocID="{C278CA6D-8A28-4173-A967-7A9D562DC1EF}" presName="padding2" presStyleCnt="0"/>
      <dgm:spPr/>
    </dgm:pt>
    <dgm:pt modelId="{69FFCC9D-7896-4963-831A-65DBABFF6567}" type="pres">
      <dgm:prSet presAssocID="{C278CA6D-8A28-4173-A967-7A9D562DC1EF}" presName="negArrow" presStyleCnt="0"/>
      <dgm:spPr/>
    </dgm:pt>
    <dgm:pt modelId="{E463A9CF-95B9-47AE-8EB8-0CAF65A1237D}" type="pres">
      <dgm:prSet presAssocID="{C278CA6D-8A28-4173-A967-7A9D562DC1EF}" presName="backgroundArrow" presStyleLbl="node1" presStyleIdx="0" presStyleCnt="1" custLinFactNeighborX="-27819" custLinFactNeighborY="11094"/>
      <dgm:spPr>
        <a:solidFill>
          <a:srgbClr val="286AAC"/>
        </a:solidFill>
      </dgm:spPr>
    </dgm:pt>
  </dgm:ptLst>
  <dgm:cxnLst>
    <dgm:cxn modelId="{FAFA0191-32C3-4FF5-A838-A110F0C3F369}" type="presOf" srcId="{C278CA6D-8A28-4173-A967-7A9D562DC1EF}" destId="{B3A181A5-6988-48B9-8DFC-45D9F9172EB9}" srcOrd="0" destOrd="0" presId="urn:microsoft.com/office/officeart/2005/8/layout/hProcess3"/>
    <dgm:cxn modelId="{EB48BAA5-345A-4082-A755-36ABB27F63BE}" type="presParOf" srcId="{B3A181A5-6988-48B9-8DFC-45D9F9172EB9}" destId="{0FACF8A3-04A9-41EF-AE02-24C9FA0DE640}" srcOrd="0" destOrd="0" presId="urn:microsoft.com/office/officeart/2005/8/layout/hProcess3"/>
    <dgm:cxn modelId="{2F1673DE-3A94-4C03-9A0F-B81FA85A5729}" type="presParOf" srcId="{B3A181A5-6988-48B9-8DFC-45D9F9172EB9}" destId="{9AD80DAA-48EA-41DD-AE79-6346188FBD6C}" srcOrd="1" destOrd="0" presId="urn:microsoft.com/office/officeart/2005/8/layout/hProcess3"/>
    <dgm:cxn modelId="{013621C4-619B-428B-A36C-E8170E8E5747}" type="presParOf" srcId="{9AD80DAA-48EA-41DD-AE79-6346188FBD6C}" destId="{148BCA81-4D10-4F51-9B53-13E8753403A4}" srcOrd="0" destOrd="0" presId="urn:microsoft.com/office/officeart/2005/8/layout/hProcess3"/>
    <dgm:cxn modelId="{21A51C57-B563-486E-B00E-F5884A8CA0B9}" type="presParOf" srcId="{9AD80DAA-48EA-41DD-AE79-6346188FBD6C}" destId="{D329551D-C7CE-451A-8E69-807A9AC457D4}" srcOrd="1" destOrd="0" presId="urn:microsoft.com/office/officeart/2005/8/layout/hProcess3"/>
    <dgm:cxn modelId="{64E9A181-BCCE-409A-9FA4-9DD8A96C53D2}" type="presParOf" srcId="{9AD80DAA-48EA-41DD-AE79-6346188FBD6C}" destId="{69FFCC9D-7896-4963-831A-65DBABFF6567}" srcOrd="2" destOrd="0" presId="urn:microsoft.com/office/officeart/2005/8/layout/hProcess3"/>
    <dgm:cxn modelId="{42ABD332-CA29-4C63-9901-4EA10D27EA57}" type="presParOf" srcId="{9AD80DAA-48EA-41DD-AE79-6346188FBD6C}" destId="{E463A9CF-95B9-47AE-8EB8-0CAF65A1237D}" srcOrd="3"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9FE87E-D93F-41DA-9FE1-1995DD02BEB3}" type="doc">
      <dgm:prSet loTypeId="urn:microsoft.com/office/officeart/2005/8/layout/bProcess4" loCatId="process" qsTypeId="urn:microsoft.com/office/officeart/2005/8/quickstyle/simple2" qsCatId="simple" csTypeId="urn:microsoft.com/office/officeart/2005/8/colors/accent1_2" csCatId="accent1" phldr="1"/>
      <dgm:spPr/>
      <dgm:t>
        <a:bodyPr/>
        <a:lstStyle/>
        <a:p>
          <a:endParaRPr lang="en-US"/>
        </a:p>
      </dgm:t>
    </dgm:pt>
    <dgm:pt modelId="{0E155163-8EC9-4CF2-93AD-9CBDEC8AAF01}">
      <dgm:prSet/>
      <dgm:spPr/>
      <dgm:t>
        <a:bodyPr/>
        <a:lstStyle/>
        <a:p>
          <a:pPr rtl="0"/>
          <a:r>
            <a:rPr lang="en-US" dirty="0" smtClean="0"/>
            <a:t>TEAM WORK</a:t>
          </a:r>
          <a:endParaRPr lang="en-US" dirty="0"/>
        </a:p>
      </dgm:t>
    </dgm:pt>
    <dgm:pt modelId="{AD37B699-B6D1-41DF-AFE7-26AAB076D16A}" type="parTrans" cxnId="{205B8735-B57F-4355-A3DA-9D7F76525CE7}">
      <dgm:prSet/>
      <dgm:spPr/>
      <dgm:t>
        <a:bodyPr/>
        <a:lstStyle/>
        <a:p>
          <a:endParaRPr lang="en-US"/>
        </a:p>
      </dgm:t>
    </dgm:pt>
    <dgm:pt modelId="{E43612B7-0E5F-4CCB-BB36-838647981BB8}" type="sibTrans" cxnId="{205B8735-B57F-4355-A3DA-9D7F76525CE7}">
      <dgm:prSet/>
      <dgm:spPr/>
      <dgm:t>
        <a:bodyPr/>
        <a:lstStyle/>
        <a:p>
          <a:endParaRPr lang="en-US"/>
        </a:p>
      </dgm:t>
    </dgm:pt>
    <dgm:pt modelId="{368748C4-54A0-4E0B-A469-5E26D922F86B}">
      <dgm:prSet/>
      <dgm:spPr/>
      <dgm:t>
        <a:bodyPr/>
        <a:lstStyle/>
        <a:p>
          <a:pPr rtl="0"/>
          <a:r>
            <a:rPr lang="en-US" smtClean="0"/>
            <a:t>City of Columbus</a:t>
          </a:r>
          <a:endParaRPr lang="en-US"/>
        </a:p>
      </dgm:t>
    </dgm:pt>
    <dgm:pt modelId="{9D465EC0-C686-4F15-B089-FBFDE5D6D149}" type="parTrans" cxnId="{445F82F1-5006-496D-81D6-C4D7393D4B85}">
      <dgm:prSet/>
      <dgm:spPr/>
      <dgm:t>
        <a:bodyPr/>
        <a:lstStyle/>
        <a:p>
          <a:endParaRPr lang="en-US"/>
        </a:p>
      </dgm:t>
    </dgm:pt>
    <dgm:pt modelId="{6BDFAF36-8335-4345-A016-0FE4905F8003}" type="sibTrans" cxnId="{445F82F1-5006-496D-81D6-C4D7393D4B85}">
      <dgm:prSet/>
      <dgm:spPr/>
      <dgm:t>
        <a:bodyPr/>
        <a:lstStyle/>
        <a:p>
          <a:endParaRPr lang="en-US"/>
        </a:p>
      </dgm:t>
    </dgm:pt>
    <dgm:pt modelId="{E9BD4D4C-186A-4123-9473-DDB3AE06E4EB}">
      <dgm:prSet/>
      <dgm:spPr/>
      <dgm:t>
        <a:bodyPr/>
        <a:lstStyle/>
        <a:p>
          <a:pPr rtl="0"/>
          <a:r>
            <a:rPr lang="en-US" smtClean="0"/>
            <a:t>MORPC</a:t>
          </a:r>
          <a:endParaRPr lang="en-US"/>
        </a:p>
      </dgm:t>
    </dgm:pt>
    <dgm:pt modelId="{39188BCE-CD8E-4283-B80C-9D59D7933086}" type="parTrans" cxnId="{DD046EE0-B33C-4101-999D-153EA0F4CB74}">
      <dgm:prSet/>
      <dgm:spPr/>
      <dgm:t>
        <a:bodyPr/>
        <a:lstStyle/>
        <a:p>
          <a:endParaRPr lang="en-US"/>
        </a:p>
      </dgm:t>
    </dgm:pt>
    <dgm:pt modelId="{616692A9-080E-4840-B712-81962D776A70}" type="sibTrans" cxnId="{DD046EE0-B33C-4101-999D-153EA0F4CB74}">
      <dgm:prSet/>
      <dgm:spPr/>
      <dgm:t>
        <a:bodyPr/>
        <a:lstStyle/>
        <a:p>
          <a:endParaRPr lang="en-US"/>
        </a:p>
      </dgm:t>
    </dgm:pt>
    <dgm:pt modelId="{1B06B4A9-3567-46B3-8E8A-ADB2A119553C}">
      <dgm:prSet/>
      <dgm:spPr/>
      <dgm:t>
        <a:bodyPr/>
        <a:lstStyle/>
        <a:p>
          <a:pPr rtl="0"/>
          <a:r>
            <a:rPr lang="en-US" smtClean="0"/>
            <a:t>Franklin County</a:t>
          </a:r>
          <a:endParaRPr lang="en-US"/>
        </a:p>
      </dgm:t>
    </dgm:pt>
    <dgm:pt modelId="{D3D8AECA-FC90-4B8A-BF9E-76F0CD12D578}" type="parTrans" cxnId="{9F8F95A3-9274-486F-A6F3-ED4173C81CA1}">
      <dgm:prSet/>
      <dgm:spPr/>
      <dgm:t>
        <a:bodyPr/>
        <a:lstStyle/>
        <a:p>
          <a:endParaRPr lang="en-US"/>
        </a:p>
      </dgm:t>
    </dgm:pt>
    <dgm:pt modelId="{444AA125-05A4-49E3-A5E0-4417B814E04E}" type="sibTrans" cxnId="{9F8F95A3-9274-486F-A6F3-ED4173C81CA1}">
      <dgm:prSet/>
      <dgm:spPr/>
      <dgm:t>
        <a:bodyPr/>
        <a:lstStyle/>
        <a:p>
          <a:endParaRPr lang="en-US"/>
        </a:p>
      </dgm:t>
    </dgm:pt>
    <dgm:pt modelId="{0D8D5D10-44BB-4A4A-9F9E-E90ECE912877}">
      <dgm:prSet/>
      <dgm:spPr/>
      <dgm:t>
        <a:bodyPr/>
        <a:lstStyle/>
        <a:p>
          <a:pPr rtl="0"/>
          <a:r>
            <a:rPr lang="en-US" smtClean="0"/>
            <a:t>Columbus Partnership</a:t>
          </a:r>
          <a:endParaRPr lang="en-US"/>
        </a:p>
      </dgm:t>
    </dgm:pt>
    <dgm:pt modelId="{01DDEE50-12B2-4DCD-9789-F08369F88378}" type="parTrans" cxnId="{4A84E973-C9D6-4DE1-B007-34891DA6921E}">
      <dgm:prSet/>
      <dgm:spPr/>
      <dgm:t>
        <a:bodyPr/>
        <a:lstStyle/>
        <a:p>
          <a:endParaRPr lang="en-US"/>
        </a:p>
      </dgm:t>
    </dgm:pt>
    <dgm:pt modelId="{58FCD5D3-34B4-428E-A8B3-A41842A0571C}" type="sibTrans" cxnId="{4A84E973-C9D6-4DE1-B007-34891DA6921E}">
      <dgm:prSet/>
      <dgm:spPr/>
      <dgm:t>
        <a:bodyPr/>
        <a:lstStyle/>
        <a:p>
          <a:endParaRPr lang="en-US"/>
        </a:p>
      </dgm:t>
    </dgm:pt>
    <dgm:pt modelId="{BC3F1B94-AFA8-477C-A226-EFB6FA18E5EB}">
      <dgm:prSet/>
      <dgm:spPr/>
      <dgm:t>
        <a:bodyPr/>
        <a:lstStyle/>
        <a:p>
          <a:pPr rtl="0"/>
          <a:r>
            <a:rPr lang="en-US" smtClean="0"/>
            <a:t>ODOT</a:t>
          </a:r>
          <a:endParaRPr lang="en-US"/>
        </a:p>
      </dgm:t>
    </dgm:pt>
    <dgm:pt modelId="{4A0A86AB-BA14-428B-A3E9-6314E506D655}" type="parTrans" cxnId="{FC1C1BCA-84AC-4D02-BFC7-F078AB1DBCFE}">
      <dgm:prSet/>
      <dgm:spPr/>
      <dgm:t>
        <a:bodyPr/>
        <a:lstStyle/>
        <a:p>
          <a:endParaRPr lang="en-US"/>
        </a:p>
      </dgm:t>
    </dgm:pt>
    <dgm:pt modelId="{12EFF81C-EFDA-4D1C-BB1C-34B9C7F03B57}" type="sibTrans" cxnId="{FC1C1BCA-84AC-4D02-BFC7-F078AB1DBCFE}">
      <dgm:prSet/>
      <dgm:spPr/>
      <dgm:t>
        <a:bodyPr/>
        <a:lstStyle/>
        <a:p>
          <a:endParaRPr lang="en-US"/>
        </a:p>
      </dgm:t>
    </dgm:pt>
    <dgm:pt modelId="{21FD5DDB-D012-4579-9999-018488248F18}">
      <dgm:prSet/>
      <dgm:spPr/>
      <dgm:t>
        <a:bodyPr/>
        <a:lstStyle/>
        <a:p>
          <a:pPr rtl="0"/>
          <a:r>
            <a:rPr lang="en-US" smtClean="0"/>
            <a:t>State Representatives</a:t>
          </a:r>
          <a:endParaRPr lang="en-US"/>
        </a:p>
      </dgm:t>
    </dgm:pt>
    <dgm:pt modelId="{F946943B-F561-4C34-9B54-F4A032B6563C}" type="parTrans" cxnId="{E044F80A-C43C-49BF-9489-B7EC3124E018}">
      <dgm:prSet/>
      <dgm:spPr/>
      <dgm:t>
        <a:bodyPr/>
        <a:lstStyle/>
        <a:p>
          <a:endParaRPr lang="en-US"/>
        </a:p>
      </dgm:t>
    </dgm:pt>
    <dgm:pt modelId="{CFE94ACF-8C84-4273-A300-600DE316C88C}" type="sibTrans" cxnId="{E044F80A-C43C-49BF-9489-B7EC3124E018}">
      <dgm:prSet/>
      <dgm:spPr/>
      <dgm:t>
        <a:bodyPr/>
        <a:lstStyle/>
        <a:p>
          <a:endParaRPr lang="en-US"/>
        </a:p>
      </dgm:t>
    </dgm:pt>
    <dgm:pt modelId="{5D303F2B-6D14-4761-8137-267BB8B3EA02}">
      <dgm:prSet/>
      <dgm:spPr/>
      <dgm:t>
        <a:bodyPr/>
        <a:lstStyle/>
        <a:p>
          <a:pPr rtl="0"/>
          <a:r>
            <a:rPr lang="en-US" smtClean="0"/>
            <a:t>FTA</a:t>
          </a:r>
          <a:endParaRPr lang="en-US"/>
        </a:p>
      </dgm:t>
    </dgm:pt>
    <dgm:pt modelId="{AB7335F3-4B4E-47A3-A2DA-374D3EA60C85}" type="parTrans" cxnId="{0A68DD71-38DE-40DA-A499-01E870A40A4E}">
      <dgm:prSet/>
      <dgm:spPr/>
      <dgm:t>
        <a:bodyPr/>
        <a:lstStyle/>
        <a:p>
          <a:endParaRPr lang="en-US"/>
        </a:p>
      </dgm:t>
    </dgm:pt>
    <dgm:pt modelId="{28B4DAC5-D77B-4E2E-9774-F6BE636DE637}" type="sibTrans" cxnId="{0A68DD71-38DE-40DA-A499-01E870A40A4E}">
      <dgm:prSet/>
      <dgm:spPr/>
      <dgm:t>
        <a:bodyPr/>
        <a:lstStyle/>
        <a:p>
          <a:endParaRPr lang="en-US"/>
        </a:p>
      </dgm:t>
    </dgm:pt>
    <dgm:pt modelId="{0EC26B13-B425-400D-840A-033F0C0B2E1C}">
      <dgm:prSet/>
      <dgm:spPr/>
      <dgm:t>
        <a:bodyPr/>
        <a:lstStyle/>
        <a:p>
          <a:r>
            <a:rPr lang="en-US" dirty="0" smtClean="0"/>
            <a:t>All jurisdictions</a:t>
          </a:r>
          <a:endParaRPr lang="en-US" dirty="0"/>
        </a:p>
      </dgm:t>
    </dgm:pt>
    <dgm:pt modelId="{E7D6BD07-7999-4847-8B8E-2CC47B05D03A}" type="parTrans" cxnId="{5F1B8059-83A3-4E2A-9096-1640F7C5B220}">
      <dgm:prSet/>
      <dgm:spPr/>
      <dgm:t>
        <a:bodyPr/>
        <a:lstStyle/>
        <a:p>
          <a:endParaRPr lang="en-US"/>
        </a:p>
      </dgm:t>
    </dgm:pt>
    <dgm:pt modelId="{11734727-5C0E-40F1-879A-ABCF0249BB25}" type="sibTrans" cxnId="{5F1B8059-83A3-4E2A-9096-1640F7C5B220}">
      <dgm:prSet/>
      <dgm:spPr/>
      <dgm:t>
        <a:bodyPr/>
        <a:lstStyle/>
        <a:p>
          <a:endParaRPr lang="en-US"/>
        </a:p>
      </dgm:t>
    </dgm:pt>
    <dgm:pt modelId="{FDEA0321-8D96-498A-8881-5A69634A3A3F}" type="pres">
      <dgm:prSet presAssocID="{C49FE87E-D93F-41DA-9FE1-1995DD02BEB3}" presName="Name0" presStyleCnt="0">
        <dgm:presLayoutVars>
          <dgm:dir/>
          <dgm:resizeHandles/>
        </dgm:presLayoutVars>
      </dgm:prSet>
      <dgm:spPr/>
      <dgm:t>
        <a:bodyPr/>
        <a:lstStyle/>
        <a:p>
          <a:endParaRPr lang="en-US"/>
        </a:p>
      </dgm:t>
    </dgm:pt>
    <dgm:pt modelId="{9646B56D-7302-4D4F-AD83-1AAC7D98ACBC}" type="pres">
      <dgm:prSet presAssocID="{0E155163-8EC9-4CF2-93AD-9CBDEC8AAF01}" presName="compNode" presStyleCnt="0"/>
      <dgm:spPr/>
    </dgm:pt>
    <dgm:pt modelId="{F235D1DA-72B9-4F46-ACF1-3BF510739AF2}" type="pres">
      <dgm:prSet presAssocID="{0E155163-8EC9-4CF2-93AD-9CBDEC8AAF01}" presName="dummyConnPt" presStyleCnt="0"/>
      <dgm:spPr/>
    </dgm:pt>
    <dgm:pt modelId="{2A51D74C-95C5-45D5-AA60-E723EDC2C630}" type="pres">
      <dgm:prSet presAssocID="{0E155163-8EC9-4CF2-93AD-9CBDEC8AAF01}" presName="node" presStyleLbl="node1" presStyleIdx="0" presStyleCnt="9">
        <dgm:presLayoutVars>
          <dgm:bulletEnabled val="1"/>
        </dgm:presLayoutVars>
      </dgm:prSet>
      <dgm:spPr/>
      <dgm:t>
        <a:bodyPr/>
        <a:lstStyle/>
        <a:p>
          <a:endParaRPr lang="en-US"/>
        </a:p>
      </dgm:t>
    </dgm:pt>
    <dgm:pt modelId="{0FD8A3A4-B965-4772-9643-EF069DF38839}" type="pres">
      <dgm:prSet presAssocID="{E43612B7-0E5F-4CCB-BB36-838647981BB8}" presName="sibTrans" presStyleLbl="bgSibTrans2D1" presStyleIdx="0" presStyleCnt="8"/>
      <dgm:spPr/>
      <dgm:t>
        <a:bodyPr/>
        <a:lstStyle/>
        <a:p>
          <a:endParaRPr lang="en-US"/>
        </a:p>
      </dgm:t>
    </dgm:pt>
    <dgm:pt modelId="{4DCC1168-83B9-4026-B0A7-AEE3D46E3D87}" type="pres">
      <dgm:prSet presAssocID="{368748C4-54A0-4E0B-A469-5E26D922F86B}" presName="compNode" presStyleCnt="0"/>
      <dgm:spPr/>
    </dgm:pt>
    <dgm:pt modelId="{44E0DB3C-57D9-4D8B-9C73-C1BEB73B5EE3}" type="pres">
      <dgm:prSet presAssocID="{368748C4-54A0-4E0B-A469-5E26D922F86B}" presName="dummyConnPt" presStyleCnt="0"/>
      <dgm:spPr/>
    </dgm:pt>
    <dgm:pt modelId="{59C67634-81C3-4664-A998-EFE6DF6D309B}" type="pres">
      <dgm:prSet presAssocID="{368748C4-54A0-4E0B-A469-5E26D922F86B}" presName="node" presStyleLbl="node1" presStyleIdx="1" presStyleCnt="9">
        <dgm:presLayoutVars>
          <dgm:bulletEnabled val="1"/>
        </dgm:presLayoutVars>
      </dgm:prSet>
      <dgm:spPr/>
      <dgm:t>
        <a:bodyPr/>
        <a:lstStyle/>
        <a:p>
          <a:endParaRPr lang="en-US"/>
        </a:p>
      </dgm:t>
    </dgm:pt>
    <dgm:pt modelId="{A3A1B256-9913-48C0-A2A0-0A99A04A89F5}" type="pres">
      <dgm:prSet presAssocID="{6BDFAF36-8335-4345-A016-0FE4905F8003}" presName="sibTrans" presStyleLbl="bgSibTrans2D1" presStyleIdx="1" presStyleCnt="8"/>
      <dgm:spPr/>
      <dgm:t>
        <a:bodyPr/>
        <a:lstStyle/>
        <a:p>
          <a:endParaRPr lang="en-US"/>
        </a:p>
      </dgm:t>
    </dgm:pt>
    <dgm:pt modelId="{C48E3F46-F97C-4C3D-A652-FA5500C53CB2}" type="pres">
      <dgm:prSet presAssocID="{E9BD4D4C-186A-4123-9473-DDB3AE06E4EB}" presName="compNode" presStyleCnt="0"/>
      <dgm:spPr/>
    </dgm:pt>
    <dgm:pt modelId="{6FA27893-C593-41F3-ABD3-023CFCA33F00}" type="pres">
      <dgm:prSet presAssocID="{E9BD4D4C-186A-4123-9473-DDB3AE06E4EB}" presName="dummyConnPt" presStyleCnt="0"/>
      <dgm:spPr/>
    </dgm:pt>
    <dgm:pt modelId="{60F0BA88-8979-4312-893A-CA01778EB6D5}" type="pres">
      <dgm:prSet presAssocID="{E9BD4D4C-186A-4123-9473-DDB3AE06E4EB}" presName="node" presStyleLbl="node1" presStyleIdx="2" presStyleCnt="9">
        <dgm:presLayoutVars>
          <dgm:bulletEnabled val="1"/>
        </dgm:presLayoutVars>
      </dgm:prSet>
      <dgm:spPr/>
      <dgm:t>
        <a:bodyPr/>
        <a:lstStyle/>
        <a:p>
          <a:endParaRPr lang="en-US"/>
        </a:p>
      </dgm:t>
    </dgm:pt>
    <dgm:pt modelId="{5ACDC115-96C4-4C8D-89E0-C20CCF690947}" type="pres">
      <dgm:prSet presAssocID="{616692A9-080E-4840-B712-81962D776A70}" presName="sibTrans" presStyleLbl="bgSibTrans2D1" presStyleIdx="2" presStyleCnt="8"/>
      <dgm:spPr/>
      <dgm:t>
        <a:bodyPr/>
        <a:lstStyle/>
        <a:p>
          <a:endParaRPr lang="en-US"/>
        </a:p>
      </dgm:t>
    </dgm:pt>
    <dgm:pt modelId="{689E4913-AAF3-4114-B9FC-8D0ECA77C775}" type="pres">
      <dgm:prSet presAssocID="{1B06B4A9-3567-46B3-8E8A-ADB2A119553C}" presName="compNode" presStyleCnt="0"/>
      <dgm:spPr/>
    </dgm:pt>
    <dgm:pt modelId="{3B1B08A9-CE5F-4035-9912-1BB9728A3EA5}" type="pres">
      <dgm:prSet presAssocID="{1B06B4A9-3567-46B3-8E8A-ADB2A119553C}" presName="dummyConnPt" presStyleCnt="0"/>
      <dgm:spPr/>
    </dgm:pt>
    <dgm:pt modelId="{D608CDD4-AD1C-47FE-9BB4-FF845161E072}" type="pres">
      <dgm:prSet presAssocID="{1B06B4A9-3567-46B3-8E8A-ADB2A119553C}" presName="node" presStyleLbl="node1" presStyleIdx="3" presStyleCnt="9">
        <dgm:presLayoutVars>
          <dgm:bulletEnabled val="1"/>
        </dgm:presLayoutVars>
      </dgm:prSet>
      <dgm:spPr/>
      <dgm:t>
        <a:bodyPr/>
        <a:lstStyle/>
        <a:p>
          <a:endParaRPr lang="en-US"/>
        </a:p>
      </dgm:t>
    </dgm:pt>
    <dgm:pt modelId="{51F30341-3905-44D5-A456-CEDE65A45C51}" type="pres">
      <dgm:prSet presAssocID="{444AA125-05A4-49E3-A5E0-4417B814E04E}" presName="sibTrans" presStyleLbl="bgSibTrans2D1" presStyleIdx="3" presStyleCnt="8"/>
      <dgm:spPr/>
      <dgm:t>
        <a:bodyPr/>
        <a:lstStyle/>
        <a:p>
          <a:endParaRPr lang="en-US"/>
        </a:p>
      </dgm:t>
    </dgm:pt>
    <dgm:pt modelId="{9159CE09-A8FF-4424-856F-8BA55D9D49A8}" type="pres">
      <dgm:prSet presAssocID="{0D8D5D10-44BB-4A4A-9F9E-E90ECE912877}" presName="compNode" presStyleCnt="0"/>
      <dgm:spPr/>
    </dgm:pt>
    <dgm:pt modelId="{71D79849-AAB1-45E8-B9FD-42D2BACCA4F2}" type="pres">
      <dgm:prSet presAssocID="{0D8D5D10-44BB-4A4A-9F9E-E90ECE912877}" presName="dummyConnPt" presStyleCnt="0"/>
      <dgm:spPr/>
    </dgm:pt>
    <dgm:pt modelId="{7641C9A0-064D-4C73-AB19-90412DAB7BE5}" type="pres">
      <dgm:prSet presAssocID="{0D8D5D10-44BB-4A4A-9F9E-E90ECE912877}" presName="node" presStyleLbl="node1" presStyleIdx="4" presStyleCnt="9">
        <dgm:presLayoutVars>
          <dgm:bulletEnabled val="1"/>
        </dgm:presLayoutVars>
      </dgm:prSet>
      <dgm:spPr/>
      <dgm:t>
        <a:bodyPr/>
        <a:lstStyle/>
        <a:p>
          <a:endParaRPr lang="en-US"/>
        </a:p>
      </dgm:t>
    </dgm:pt>
    <dgm:pt modelId="{DF75DE9C-D593-4D18-BC23-976AC5AB6E0C}" type="pres">
      <dgm:prSet presAssocID="{58FCD5D3-34B4-428E-A8B3-A41842A0571C}" presName="sibTrans" presStyleLbl="bgSibTrans2D1" presStyleIdx="4" presStyleCnt="8"/>
      <dgm:spPr/>
      <dgm:t>
        <a:bodyPr/>
        <a:lstStyle/>
        <a:p>
          <a:endParaRPr lang="en-US"/>
        </a:p>
      </dgm:t>
    </dgm:pt>
    <dgm:pt modelId="{A8468976-6EE6-42CE-B4DA-6E716D57CEE9}" type="pres">
      <dgm:prSet presAssocID="{BC3F1B94-AFA8-477C-A226-EFB6FA18E5EB}" presName="compNode" presStyleCnt="0"/>
      <dgm:spPr/>
    </dgm:pt>
    <dgm:pt modelId="{854D8904-10B6-4041-9C93-D08AE3564BE7}" type="pres">
      <dgm:prSet presAssocID="{BC3F1B94-AFA8-477C-A226-EFB6FA18E5EB}" presName="dummyConnPt" presStyleCnt="0"/>
      <dgm:spPr/>
    </dgm:pt>
    <dgm:pt modelId="{CC2A0122-9443-4607-BA37-D2C50CCAC78C}" type="pres">
      <dgm:prSet presAssocID="{BC3F1B94-AFA8-477C-A226-EFB6FA18E5EB}" presName="node" presStyleLbl="node1" presStyleIdx="5" presStyleCnt="9">
        <dgm:presLayoutVars>
          <dgm:bulletEnabled val="1"/>
        </dgm:presLayoutVars>
      </dgm:prSet>
      <dgm:spPr/>
      <dgm:t>
        <a:bodyPr/>
        <a:lstStyle/>
        <a:p>
          <a:endParaRPr lang="en-US"/>
        </a:p>
      </dgm:t>
    </dgm:pt>
    <dgm:pt modelId="{8B7940AC-BFC5-4E67-9E04-D1D16DCE9E3F}" type="pres">
      <dgm:prSet presAssocID="{12EFF81C-EFDA-4D1C-BB1C-34B9C7F03B57}" presName="sibTrans" presStyleLbl="bgSibTrans2D1" presStyleIdx="5" presStyleCnt="8"/>
      <dgm:spPr/>
      <dgm:t>
        <a:bodyPr/>
        <a:lstStyle/>
        <a:p>
          <a:endParaRPr lang="en-US"/>
        </a:p>
      </dgm:t>
    </dgm:pt>
    <dgm:pt modelId="{7828336D-E7BC-4EED-8733-6C921C63F9EC}" type="pres">
      <dgm:prSet presAssocID="{21FD5DDB-D012-4579-9999-018488248F18}" presName="compNode" presStyleCnt="0"/>
      <dgm:spPr/>
    </dgm:pt>
    <dgm:pt modelId="{93A6B130-3391-422C-B035-8D32564E731E}" type="pres">
      <dgm:prSet presAssocID="{21FD5DDB-D012-4579-9999-018488248F18}" presName="dummyConnPt" presStyleCnt="0"/>
      <dgm:spPr/>
    </dgm:pt>
    <dgm:pt modelId="{F5EF6B13-57D8-4250-B066-ACE147D2C04C}" type="pres">
      <dgm:prSet presAssocID="{21FD5DDB-D012-4579-9999-018488248F18}" presName="node" presStyleLbl="node1" presStyleIdx="6" presStyleCnt="9">
        <dgm:presLayoutVars>
          <dgm:bulletEnabled val="1"/>
        </dgm:presLayoutVars>
      </dgm:prSet>
      <dgm:spPr/>
      <dgm:t>
        <a:bodyPr/>
        <a:lstStyle/>
        <a:p>
          <a:endParaRPr lang="en-US"/>
        </a:p>
      </dgm:t>
    </dgm:pt>
    <dgm:pt modelId="{B146F4EF-8E8C-4B4C-B4C8-B226FDF175C1}" type="pres">
      <dgm:prSet presAssocID="{CFE94ACF-8C84-4273-A300-600DE316C88C}" presName="sibTrans" presStyleLbl="bgSibTrans2D1" presStyleIdx="6" presStyleCnt="8"/>
      <dgm:spPr/>
      <dgm:t>
        <a:bodyPr/>
        <a:lstStyle/>
        <a:p>
          <a:endParaRPr lang="en-US"/>
        </a:p>
      </dgm:t>
    </dgm:pt>
    <dgm:pt modelId="{602EF831-1073-480A-A3FE-6910D5DC9BB0}" type="pres">
      <dgm:prSet presAssocID="{0EC26B13-B425-400D-840A-033F0C0B2E1C}" presName="compNode" presStyleCnt="0"/>
      <dgm:spPr/>
    </dgm:pt>
    <dgm:pt modelId="{6693E327-9A28-487D-B29D-AEC9237CDAF8}" type="pres">
      <dgm:prSet presAssocID="{0EC26B13-B425-400D-840A-033F0C0B2E1C}" presName="dummyConnPt" presStyleCnt="0"/>
      <dgm:spPr/>
    </dgm:pt>
    <dgm:pt modelId="{827FD9CF-9C8D-4F9D-A19E-6E01D424CDC4}" type="pres">
      <dgm:prSet presAssocID="{0EC26B13-B425-400D-840A-033F0C0B2E1C}" presName="node" presStyleLbl="node1" presStyleIdx="7" presStyleCnt="9">
        <dgm:presLayoutVars>
          <dgm:bulletEnabled val="1"/>
        </dgm:presLayoutVars>
      </dgm:prSet>
      <dgm:spPr/>
      <dgm:t>
        <a:bodyPr/>
        <a:lstStyle/>
        <a:p>
          <a:endParaRPr lang="en-US"/>
        </a:p>
      </dgm:t>
    </dgm:pt>
    <dgm:pt modelId="{6FC2D0EA-91CE-4269-A3A2-583A017DF027}" type="pres">
      <dgm:prSet presAssocID="{11734727-5C0E-40F1-879A-ABCF0249BB25}" presName="sibTrans" presStyleLbl="bgSibTrans2D1" presStyleIdx="7" presStyleCnt="8"/>
      <dgm:spPr/>
      <dgm:t>
        <a:bodyPr/>
        <a:lstStyle/>
        <a:p>
          <a:endParaRPr lang="en-US"/>
        </a:p>
      </dgm:t>
    </dgm:pt>
    <dgm:pt modelId="{4232BA72-D013-4638-BE07-17A31BE89B13}" type="pres">
      <dgm:prSet presAssocID="{5D303F2B-6D14-4761-8137-267BB8B3EA02}" presName="compNode" presStyleCnt="0"/>
      <dgm:spPr/>
    </dgm:pt>
    <dgm:pt modelId="{BCC729D0-0FB7-49C2-A8D1-A268D795EC93}" type="pres">
      <dgm:prSet presAssocID="{5D303F2B-6D14-4761-8137-267BB8B3EA02}" presName="dummyConnPt" presStyleCnt="0"/>
      <dgm:spPr/>
    </dgm:pt>
    <dgm:pt modelId="{6C9D1820-268B-45BB-9D4E-DA5C2F3378D9}" type="pres">
      <dgm:prSet presAssocID="{5D303F2B-6D14-4761-8137-267BB8B3EA02}" presName="node" presStyleLbl="node1" presStyleIdx="8" presStyleCnt="9">
        <dgm:presLayoutVars>
          <dgm:bulletEnabled val="1"/>
        </dgm:presLayoutVars>
      </dgm:prSet>
      <dgm:spPr/>
      <dgm:t>
        <a:bodyPr/>
        <a:lstStyle/>
        <a:p>
          <a:endParaRPr lang="en-US"/>
        </a:p>
      </dgm:t>
    </dgm:pt>
  </dgm:ptLst>
  <dgm:cxnLst>
    <dgm:cxn modelId="{4E801BE6-6081-4FC1-996E-E033C18F02C4}" type="presOf" srcId="{C49FE87E-D93F-41DA-9FE1-1995DD02BEB3}" destId="{FDEA0321-8D96-498A-8881-5A69634A3A3F}" srcOrd="0" destOrd="0" presId="urn:microsoft.com/office/officeart/2005/8/layout/bProcess4"/>
    <dgm:cxn modelId="{3D2498C3-A36B-4323-BD35-BE124C5934A8}" type="presOf" srcId="{6BDFAF36-8335-4345-A016-0FE4905F8003}" destId="{A3A1B256-9913-48C0-A2A0-0A99A04A89F5}" srcOrd="0" destOrd="0" presId="urn:microsoft.com/office/officeart/2005/8/layout/bProcess4"/>
    <dgm:cxn modelId="{A3DAF852-376D-482B-A3D2-2DEBEB04CFCB}" type="presOf" srcId="{0EC26B13-B425-400D-840A-033F0C0B2E1C}" destId="{827FD9CF-9C8D-4F9D-A19E-6E01D424CDC4}" srcOrd="0" destOrd="0" presId="urn:microsoft.com/office/officeart/2005/8/layout/bProcess4"/>
    <dgm:cxn modelId="{DD046EE0-B33C-4101-999D-153EA0F4CB74}" srcId="{C49FE87E-D93F-41DA-9FE1-1995DD02BEB3}" destId="{E9BD4D4C-186A-4123-9473-DDB3AE06E4EB}" srcOrd="2" destOrd="0" parTransId="{39188BCE-CD8E-4283-B80C-9D59D7933086}" sibTransId="{616692A9-080E-4840-B712-81962D776A70}"/>
    <dgm:cxn modelId="{4A84E973-C9D6-4DE1-B007-34891DA6921E}" srcId="{C49FE87E-D93F-41DA-9FE1-1995DD02BEB3}" destId="{0D8D5D10-44BB-4A4A-9F9E-E90ECE912877}" srcOrd="4" destOrd="0" parTransId="{01DDEE50-12B2-4DCD-9789-F08369F88378}" sibTransId="{58FCD5D3-34B4-428E-A8B3-A41842A0571C}"/>
    <dgm:cxn modelId="{C06AFDFF-8258-4BE9-BE89-36D4F0C2E31C}" type="presOf" srcId="{12EFF81C-EFDA-4D1C-BB1C-34B9C7F03B57}" destId="{8B7940AC-BFC5-4E67-9E04-D1D16DCE9E3F}" srcOrd="0" destOrd="0" presId="urn:microsoft.com/office/officeart/2005/8/layout/bProcess4"/>
    <dgm:cxn modelId="{93FFD6BF-4B2F-44E8-A33A-00455E57FE58}" type="presOf" srcId="{0E155163-8EC9-4CF2-93AD-9CBDEC8AAF01}" destId="{2A51D74C-95C5-45D5-AA60-E723EDC2C630}" srcOrd="0" destOrd="0" presId="urn:microsoft.com/office/officeart/2005/8/layout/bProcess4"/>
    <dgm:cxn modelId="{CD1E401A-D920-43D3-9CAC-319D9E8031AF}" type="presOf" srcId="{58FCD5D3-34B4-428E-A8B3-A41842A0571C}" destId="{DF75DE9C-D593-4D18-BC23-976AC5AB6E0C}" srcOrd="0" destOrd="0" presId="urn:microsoft.com/office/officeart/2005/8/layout/bProcess4"/>
    <dgm:cxn modelId="{DC20F49C-8BEB-44B1-A0B1-240494CE0A81}" type="presOf" srcId="{444AA125-05A4-49E3-A5E0-4417B814E04E}" destId="{51F30341-3905-44D5-A456-CEDE65A45C51}" srcOrd="0" destOrd="0" presId="urn:microsoft.com/office/officeart/2005/8/layout/bProcess4"/>
    <dgm:cxn modelId="{5F1B8059-83A3-4E2A-9096-1640F7C5B220}" srcId="{C49FE87E-D93F-41DA-9FE1-1995DD02BEB3}" destId="{0EC26B13-B425-400D-840A-033F0C0B2E1C}" srcOrd="7" destOrd="0" parTransId="{E7D6BD07-7999-4847-8B8E-2CC47B05D03A}" sibTransId="{11734727-5C0E-40F1-879A-ABCF0249BB25}"/>
    <dgm:cxn modelId="{92133F8A-CFE5-48D5-BE2B-A81B5D474637}" type="presOf" srcId="{368748C4-54A0-4E0B-A469-5E26D922F86B}" destId="{59C67634-81C3-4664-A998-EFE6DF6D309B}" srcOrd="0" destOrd="0" presId="urn:microsoft.com/office/officeart/2005/8/layout/bProcess4"/>
    <dgm:cxn modelId="{EA281E5E-B111-4D68-BDF0-74D193AE1CD6}" type="presOf" srcId="{11734727-5C0E-40F1-879A-ABCF0249BB25}" destId="{6FC2D0EA-91CE-4269-A3A2-583A017DF027}" srcOrd="0" destOrd="0" presId="urn:microsoft.com/office/officeart/2005/8/layout/bProcess4"/>
    <dgm:cxn modelId="{445F82F1-5006-496D-81D6-C4D7393D4B85}" srcId="{C49FE87E-D93F-41DA-9FE1-1995DD02BEB3}" destId="{368748C4-54A0-4E0B-A469-5E26D922F86B}" srcOrd="1" destOrd="0" parTransId="{9D465EC0-C686-4F15-B089-FBFDE5D6D149}" sibTransId="{6BDFAF36-8335-4345-A016-0FE4905F8003}"/>
    <dgm:cxn modelId="{9ED38B93-2DD0-455D-8D7D-8401D6750943}" type="presOf" srcId="{1B06B4A9-3567-46B3-8E8A-ADB2A119553C}" destId="{D608CDD4-AD1C-47FE-9BB4-FF845161E072}" srcOrd="0" destOrd="0" presId="urn:microsoft.com/office/officeart/2005/8/layout/bProcess4"/>
    <dgm:cxn modelId="{0A68DD71-38DE-40DA-A499-01E870A40A4E}" srcId="{C49FE87E-D93F-41DA-9FE1-1995DD02BEB3}" destId="{5D303F2B-6D14-4761-8137-267BB8B3EA02}" srcOrd="8" destOrd="0" parTransId="{AB7335F3-4B4E-47A3-A2DA-374D3EA60C85}" sibTransId="{28B4DAC5-D77B-4E2E-9774-F6BE636DE637}"/>
    <dgm:cxn modelId="{42A97B63-B84D-4823-AEA2-43E41A765957}" type="presOf" srcId="{CFE94ACF-8C84-4273-A300-600DE316C88C}" destId="{B146F4EF-8E8C-4B4C-B4C8-B226FDF175C1}" srcOrd="0" destOrd="0" presId="urn:microsoft.com/office/officeart/2005/8/layout/bProcess4"/>
    <dgm:cxn modelId="{843C21E1-D5A2-4342-B8D3-C4BD597761CA}" type="presOf" srcId="{BC3F1B94-AFA8-477C-A226-EFB6FA18E5EB}" destId="{CC2A0122-9443-4607-BA37-D2C50CCAC78C}" srcOrd="0" destOrd="0" presId="urn:microsoft.com/office/officeart/2005/8/layout/bProcess4"/>
    <dgm:cxn modelId="{CF5246E1-19B6-40A7-B443-A16BC1013905}" type="presOf" srcId="{5D303F2B-6D14-4761-8137-267BB8B3EA02}" destId="{6C9D1820-268B-45BB-9D4E-DA5C2F3378D9}" srcOrd="0" destOrd="0" presId="urn:microsoft.com/office/officeart/2005/8/layout/bProcess4"/>
    <dgm:cxn modelId="{E044F80A-C43C-49BF-9489-B7EC3124E018}" srcId="{C49FE87E-D93F-41DA-9FE1-1995DD02BEB3}" destId="{21FD5DDB-D012-4579-9999-018488248F18}" srcOrd="6" destOrd="0" parTransId="{F946943B-F561-4C34-9B54-F4A032B6563C}" sibTransId="{CFE94ACF-8C84-4273-A300-600DE316C88C}"/>
    <dgm:cxn modelId="{082F71E4-677C-471E-9C4A-2E771505D562}" type="presOf" srcId="{21FD5DDB-D012-4579-9999-018488248F18}" destId="{F5EF6B13-57D8-4250-B066-ACE147D2C04C}" srcOrd="0" destOrd="0" presId="urn:microsoft.com/office/officeart/2005/8/layout/bProcess4"/>
    <dgm:cxn modelId="{CC367397-AB35-4899-9068-3BF899974EF1}" type="presOf" srcId="{E9BD4D4C-186A-4123-9473-DDB3AE06E4EB}" destId="{60F0BA88-8979-4312-893A-CA01778EB6D5}" srcOrd="0" destOrd="0" presId="urn:microsoft.com/office/officeart/2005/8/layout/bProcess4"/>
    <dgm:cxn modelId="{60FDA60B-184C-4493-B82D-945320ED28A7}" type="presOf" srcId="{0D8D5D10-44BB-4A4A-9F9E-E90ECE912877}" destId="{7641C9A0-064D-4C73-AB19-90412DAB7BE5}" srcOrd="0" destOrd="0" presId="urn:microsoft.com/office/officeart/2005/8/layout/bProcess4"/>
    <dgm:cxn modelId="{FC1C1BCA-84AC-4D02-BFC7-F078AB1DBCFE}" srcId="{C49FE87E-D93F-41DA-9FE1-1995DD02BEB3}" destId="{BC3F1B94-AFA8-477C-A226-EFB6FA18E5EB}" srcOrd="5" destOrd="0" parTransId="{4A0A86AB-BA14-428B-A3E9-6314E506D655}" sibTransId="{12EFF81C-EFDA-4D1C-BB1C-34B9C7F03B57}"/>
    <dgm:cxn modelId="{656B780D-A64B-4A05-8BA0-7D966B16EA2B}" type="presOf" srcId="{616692A9-080E-4840-B712-81962D776A70}" destId="{5ACDC115-96C4-4C8D-89E0-C20CCF690947}" srcOrd="0" destOrd="0" presId="urn:microsoft.com/office/officeart/2005/8/layout/bProcess4"/>
    <dgm:cxn modelId="{C78E792E-EE4F-45AC-A5BD-D418955B1FCE}" type="presOf" srcId="{E43612B7-0E5F-4CCB-BB36-838647981BB8}" destId="{0FD8A3A4-B965-4772-9643-EF069DF38839}" srcOrd="0" destOrd="0" presId="urn:microsoft.com/office/officeart/2005/8/layout/bProcess4"/>
    <dgm:cxn modelId="{205B8735-B57F-4355-A3DA-9D7F76525CE7}" srcId="{C49FE87E-D93F-41DA-9FE1-1995DD02BEB3}" destId="{0E155163-8EC9-4CF2-93AD-9CBDEC8AAF01}" srcOrd="0" destOrd="0" parTransId="{AD37B699-B6D1-41DF-AFE7-26AAB076D16A}" sibTransId="{E43612B7-0E5F-4CCB-BB36-838647981BB8}"/>
    <dgm:cxn modelId="{9F8F95A3-9274-486F-A6F3-ED4173C81CA1}" srcId="{C49FE87E-D93F-41DA-9FE1-1995DD02BEB3}" destId="{1B06B4A9-3567-46B3-8E8A-ADB2A119553C}" srcOrd="3" destOrd="0" parTransId="{D3D8AECA-FC90-4B8A-BF9E-76F0CD12D578}" sibTransId="{444AA125-05A4-49E3-A5E0-4417B814E04E}"/>
    <dgm:cxn modelId="{9A057A0F-F611-4EE5-98F7-CDEDD90D1AFE}" type="presParOf" srcId="{FDEA0321-8D96-498A-8881-5A69634A3A3F}" destId="{9646B56D-7302-4D4F-AD83-1AAC7D98ACBC}" srcOrd="0" destOrd="0" presId="urn:microsoft.com/office/officeart/2005/8/layout/bProcess4"/>
    <dgm:cxn modelId="{B9B2B44C-87CD-488D-B7CD-300D127E6561}" type="presParOf" srcId="{9646B56D-7302-4D4F-AD83-1AAC7D98ACBC}" destId="{F235D1DA-72B9-4F46-ACF1-3BF510739AF2}" srcOrd="0" destOrd="0" presId="urn:microsoft.com/office/officeart/2005/8/layout/bProcess4"/>
    <dgm:cxn modelId="{90D23A1D-AA04-49F7-8C98-73C7EC6AA30A}" type="presParOf" srcId="{9646B56D-7302-4D4F-AD83-1AAC7D98ACBC}" destId="{2A51D74C-95C5-45D5-AA60-E723EDC2C630}" srcOrd="1" destOrd="0" presId="urn:microsoft.com/office/officeart/2005/8/layout/bProcess4"/>
    <dgm:cxn modelId="{1DED4FF1-B45C-491A-A8BB-1B7807E61BCF}" type="presParOf" srcId="{FDEA0321-8D96-498A-8881-5A69634A3A3F}" destId="{0FD8A3A4-B965-4772-9643-EF069DF38839}" srcOrd="1" destOrd="0" presId="urn:microsoft.com/office/officeart/2005/8/layout/bProcess4"/>
    <dgm:cxn modelId="{807733A0-C040-463B-80C3-EC45B72F990E}" type="presParOf" srcId="{FDEA0321-8D96-498A-8881-5A69634A3A3F}" destId="{4DCC1168-83B9-4026-B0A7-AEE3D46E3D87}" srcOrd="2" destOrd="0" presId="urn:microsoft.com/office/officeart/2005/8/layout/bProcess4"/>
    <dgm:cxn modelId="{0E02E0D1-5C6E-46FE-AC10-8C6D095E4C35}" type="presParOf" srcId="{4DCC1168-83B9-4026-B0A7-AEE3D46E3D87}" destId="{44E0DB3C-57D9-4D8B-9C73-C1BEB73B5EE3}" srcOrd="0" destOrd="0" presId="urn:microsoft.com/office/officeart/2005/8/layout/bProcess4"/>
    <dgm:cxn modelId="{6A6BC95A-7F32-44F8-8F7B-53ABBE4AFA61}" type="presParOf" srcId="{4DCC1168-83B9-4026-B0A7-AEE3D46E3D87}" destId="{59C67634-81C3-4664-A998-EFE6DF6D309B}" srcOrd="1" destOrd="0" presId="urn:microsoft.com/office/officeart/2005/8/layout/bProcess4"/>
    <dgm:cxn modelId="{8369547A-B2B4-40A4-8011-706F94915399}" type="presParOf" srcId="{FDEA0321-8D96-498A-8881-5A69634A3A3F}" destId="{A3A1B256-9913-48C0-A2A0-0A99A04A89F5}" srcOrd="3" destOrd="0" presId="urn:microsoft.com/office/officeart/2005/8/layout/bProcess4"/>
    <dgm:cxn modelId="{719E93A4-00C9-4AFF-8AE5-A6B7F96F3C4D}" type="presParOf" srcId="{FDEA0321-8D96-498A-8881-5A69634A3A3F}" destId="{C48E3F46-F97C-4C3D-A652-FA5500C53CB2}" srcOrd="4" destOrd="0" presId="urn:microsoft.com/office/officeart/2005/8/layout/bProcess4"/>
    <dgm:cxn modelId="{D15F535C-A15D-4BC2-8E76-0FBBBFFB1F62}" type="presParOf" srcId="{C48E3F46-F97C-4C3D-A652-FA5500C53CB2}" destId="{6FA27893-C593-41F3-ABD3-023CFCA33F00}" srcOrd="0" destOrd="0" presId="urn:microsoft.com/office/officeart/2005/8/layout/bProcess4"/>
    <dgm:cxn modelId="{4AA3FCFA-E834-4DA4-A4C8-2ACC7EE3F85D}" type="presParOf" srcId="{C48E3F46-F97C-4C3D-A652-FA5500C53CB2}" destId="{60F0BA88-8979-4312-893A-CA01778EB6D5}" srcOrd="1" destOrd="0" presId="urn:microsoft.com/office/officeart/2005/8/layout/bProcess4"/>
    <dgm:cxn modelId="{00139578-BE64-4240-995F-C7FBA4A135C5}" type="presParOf" srcId="{FDEA0321-8D96-498A-8881-5A69634A3A3F}" destId="{5ACDC115-96C4-4C8D-89E0-C20CCF690947}" srcOrd="5" destOrd="0" presId="urn:microsoft.com/office/officeart/2005/8/layout/bProcess4"/>
    <dgm:cxn modelId="{0A8925BE-A6EC-4AF5-8724-6BF96DB42F7B}" type="presParOf" srcId="{FDEA0321-8D96-498A-8881-5A69634A3A3F}" destId="{689E4913-AAF3-4114-B9FC-8D0ECA77C775}" srcOrd="6" destOrd="0" presId="urn:microsoft.com/office/officeart/2005/8/layout/bProcess4"/>
    <dgm:cxn modelId="{B6E3F862-41C4-4B29-A7C9-5E5BA6014BCA}" type="presParOf" srcId="{689E4913-AAF3-4114-B9FC-8D0ECA77C775}" destId="{3B1B08A9-CE5F-4035-9912-1BB9728A3EA5}" srcOrd="0" destOrd="0" presId="urn:microsoft.com/office/officeart/2005/8/layout/bProcess4"/>
    <dgm:cxn modelId="{A31D9C5D-B485-4C32-B6D4-B8446336BA02}" type="presParOf" srcId="{689E4913-AAF3-4114-B9FC-8D0ECA77C775}" destId="{D608CDD4-AD1C-47FE-9BB4-FF845161E072}" srcOrd="1" destOrd="0" presId="urn:microsoft.com/office/officeart/2005/8/layout/bProcess4"/>
    <dgm:cxn modelId="{DE3EFC9D-0F97-4E29-9C15-303448E2D857}" type="presParOf" srcId="{FDEA0321-8D96-498A-8881-5A69634A3A3F}" destId="{51F30341-3905-44D5-A456-CEDE65A45C51}" srcOrd="7" destOrd="0" presId="urn:microsoft.com/office/officeart/2005/8/layout/bProcess4"/>
    <dgm:cxn modelId="{2F1822F9-F82D-431C-868D-65AA6D131730}" type="presParOf" srcId="{FDEA0321-8D96-498A-8881-5A69634A3A3F}" destId="{9159CE09-A8FF-4424-856F-8BA55D9D49A8}" srcOrd="8" destOrd="0" presId="urn:microsoft.com/office/officeart/2005/8/layout/bProcess4"/>
    <dgm:cxn modelId="{94506EE3-DCA9-41DD-816D-6BB2C13FCD37}" type="presParOf" srcId="{9159CE09-A8FF-4424-856F-8BA55D9D49A8}" destId="{71D79849-AAB1-45E8-B9FD-42D2BACCA4F2}" srcOrd="0" destOrd="0" presId="urn:microsoft.com/office/officeart/2005/8/layout/bProcess4"/>
    <dgm:cxn modelId="{3A02BE48-A0A5-49E8-B531-48616FC64F8C}" type="presParOf" srcId="{9159CE09-A8FF-4424-856F-8BA55D9D49A8}" destId="{7641C9A0-064D-4C73-AB19-90412DAB7BE5}" srcOrd="1" destOrd="0" presId="urn:microsoft.com/office/officeart/2005/8/layout/bProcess4"/>
    <dgm:cxn modelId="{713EB4F6-47B5-455E-9769-195A3EA2BB8F}" type="presParOf" srcId="{FDEA0321-8D96-498A-8881-5A69634A3A3F}" destId="{DF75DE9C-D593-4D18-BC23-976AC5AB6E0C}" srcOrd="9" destOrd="0" presId="urn:microsoft.com/office/officeart/2005/8/layout/bProcess4"/>
    <dgm:cxn modelId="{2B4E1C1C-054C-4CBE-8094-2B84875095D1}" type="presParOf" srcId="{FDEA0321-8D96-498A-8881-5A69634A3A3F}" destId="{A8468976-6EE6-42CE-B4DA-6E716D57CEE9}" srcOrd="10" destOrd="0" presId="urn:microsoft.com/office/officeart/2005/8/layout/bProcess4"/>
    <dgm:cxn modelId="{AE275ED3-9E60-41ED-89C9-C1892E9AAAB6}" type="presParOf" srcId="{A8468976-6EE6-42CE-B4DA-6E716D57CEE9}" destId="{854D8904-10B6-4041-9C93-D08AE3564BE7}" srcOrd="0" destOrd="0" presId="urn:microsoft.com/office/officeart/2005/8/layout/bProcess4"/>
    <dgm:cxn modelId="{F620D367-1B32-4D65-82A8-D0ED7645470F}" type="presParOf" srcId="{A8468976-6EE6-42CE-B4DA-6E716D57CEE9}" destId="{CC2A0122-9443-4607-BA37-D2C50CCAC78C}" srcOrd="1" destOrd="0" presId="urn:microsoft.com/office/officeart/2005/8/layout/bProcess4"/>
    <dgm:cxn modelId="{AB6580D5-F2E3-4F8C-85CF-160E24B6122B}" type="presParOf" srcId="{FDEA0321-8D96-498A-8881-5A69634A3A3F}" destId="{8B7940AC-BFC5-4E67-9E04-D1D16DCE9E3F}" srcOrd="11" destOrd="0" presId="urn:microsoft.com/office/officeart/2005/8/layout/bProcess4"/>
    <dgm:cxn modelId="{BAAA770A-545B-427B-AC7C-DF86CBE8C154}" type="presParOf" srcId="{FDEA0321-8D96-498A-8881-5A69634A3A3F}" destId="{7828336D-E7BC-4EED-8733-6C921C63F9EC}" srcOrd="12" destOrd="0" presId="urn:microsoft.com/office/officeart/2005/8/layout/bProcess4"/>
    <dgm:cxn modelId="{A45D3744-3AA7-4423-BE8D-C90C3B67B240}" type="presParOf" srcId="{7828336D-E7BC-4EED-8733-6C921C63F9EC}" destId="{93A6B130-3391-422C-B035-8D32564E731E}" srcOrd="0" destOrd="0" presId="urn:microsoft.com/office/officeart/2005/8/layout/bProcess4"/>
    <dgm:cxn modelId="{0809B9B3-A1CE-4008-8065-C0179B2CC2E1}" type="presParOf" srcId="{7828336D-E7BC-4EED-8733-6C921C63F9EC}" destId="{F5EF6B13-57D8-4250-B066-ACE147D2C04C}" srcOrd="1" destOrd="0" presId="urn:microsoft.com/office/officeart/2005/8/layout/bProcess4"/>
    <dgm:cxn modelId="{20FC43BA-46C7-4A2A-9839-52B5433309A7}" type="presParOf" srcId="{FDEA0321-8D96-498A-8881-5A69634A3A3F}" destId="{B146F4EF-8E8C-4B4C-B4C8-B226FDF175C1}" srcOrd="13" destOrd="0" presId="urn:microsoft.com/office/officeart/2005/8/layout/bProcess4"/>
    <dgm:cxn modelId="{F042049A-DB8B-474C-9CC2-5F396CC9465E}" type="presParOf" srcId="{FDEA0321-8D96-498A-8881-5A69634A3A3F}" destId="{602EF831-1073-480A-A3FE-6910D5DC9BB0}" srcOrd="14" destOrd="0" presId="urn:microsoft.com/office/officeart/2005/8/layout/bProcess4"/>
    <dgm:cxn modelId="{67C2353F-B7BC-4373-91D7-8F8D07294BAA}" type="presParOf" srcId="{602EF831-1073-480A-A3FE-6910D5DC9BB0}" destId="{6693E327-9A28-487D-B29D-AEC9237CDAF8}" srcOrd="0" destOrd="0" presId="urn:microsoft.com/office/officeart/2005/8/layout/bProcess4"/>
    <dgm:cxn modelId="{42EA6D18-2912-4BB1-B735-761301F2C2C4}" type="presParOf" srcId="{602EF831-1073-480A-A3FE-6910D5DC9BB0}" destId="{827FD9CF-9C8D-4F9D-A19E-6E01D424CDC4}" srcOrd="1" destOrd="0" presId="urn:microsoft.com/office/officeart/2005/8/layout/bProcess4"/>
    <dgm:cxn modelId="{E540F8AB-280C-4BFF-AC6D-37897C1771E2}" type="presParOf" srcId="{FDEA0321-8D96-498A-8881-5A69634A3A3F}" destId="{6FC2D0EA-91CE-4269-A3A2-583A017DF027}" srcOrd="15" destOrd="0" presId="urn:microsoft.com/office/officeart/2005/8/layout/bProcess4"/>
    <dgm:cxn modelId="{2F106BA0-F419-495B-8EA6-40E05CEDA928}" type="presParOf" srcId="{FDEA0321-8D96-498A-8881-5A69634A3A3F}" destId="{4232BA72-D013-4638-BE07-17A31BE89B13}" srcOrd="16" destOrd="0" presId="urn:microsoft.com/office/officeart/2005/8/layout/bProcess4"/>
    <dgm:cxn modelId="{B9DF484C-9012-446A-9AA3-E2B4AF1BB94F}" type="presParOf" srcId="{4232BA72-D013-4638-BE07-17A31BE89B13}" destId="{BCC729D0-0FB7-49C2-A8D1-A268D795EC93}" srcOrd="0" destOrd="0" presId="urn:microsoft.com/office/officeart/2005/8/layout/bProcess4"/>
    <dgm:cxn modelId="{447DE083-38CC-4E45-B86C-1678B022FD2B}" type="presParOf" srcId="{4232BA72-D013-4638-BE07-17A31BE89B13}" destId="{6C9D1820-268B-45BB-9D4E-DA5C2F3378D9}" srcOrd="1" destOrd="0" presId="urn:microsoft.com/office/officeart/2005/8/layout/b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3A9CF-95B9-47AE-8EB8-0CAF65A1237D}">
      <dsp:nvSpPr>
        <dsp:cNvPr id="0" name=""/>
        <dsp:cNvSpPr/>
      </dsp:nvSpPr>
      <dsp:spPr>
        <a:xfrm>
          <a:off x="0" y="49205"/>
          <a:ext cx="9201150" cy="1008000"/>
        </a:xfrm>
        <a:prstGeom prst="rightArrow">
          <a:avLst/>
        </a:prstGeom>
        <a:solidFill>
          <a:srgbClr val="286AA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8A3A4-B965-4772-9643-EF069DF38839}">
      <dsp:nvSpPr>
        <dsp:cNvPr id="0" name=""/>
        <dsp:cNvSpPr/>
      </dsp:nvSpPr>
      <dsp:spPr>
        <a:xfrm rot="5400000">
          <a:off x="-313062" y="1597719"/>
          <a:ext cx="1388709" cy="16782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A51D74C-95C5-45D5-AA60-E723EDC2C630}">
      <dsp:nvSpPr>
        <dsp:cNvPr id="0" name=""/>
        <dsp:cNvSpPr/>
      </dsp:nvSpPr>
      <dsp:spPr>
        <a:xfrm>
          <a:off x="3435" y="707067"/>
          <a:ext cx="1864713" cy="11188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TEAM WORK</a:t>
          </a:r>
          <a:endParaRPr lang="en-US" sz="2000" kern="1200" dirty="0"/>
        </a:p>
      </dsp:txBody>
      <dsp:txXfrm>
        <a:off x="36204" y="739836"/>
        <a:ext cx="1799175" cy="1053290"/>
      </dsp:txXfrm>
    </dsp:sp>
    <dsp:sp modelId="{A3A1B256-9913-48C0-A2A0-0A99A04A89F5}">
      <dsp:nvSpPr>
        <dsp:cNvPr id="0" name=""/>
        <dsp:cNvSpPr/>
      </dsp:nvSpPr>
      <dsp:spPr>
        <a:xfrm rot="5400000">
          <a:off x="-313062" y="2996254"/>
          <a:ext cx="1388709" cy="16782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9C67634-81C3-4664-A998-EFE6DF6D309B}">
      <dsp:nvSpPr>
        <dsp:cNvPr id="0" name=""/>
        <dsp:cNvSpPr/>
      </dsp:nvSpPr>
      <dsp:spPr>
        <a:xfrm>
          <a:off x="3435" y="2105602"/>
          <a:ext cx="1864713" cy="11188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City of Columbus</a:t>
          </a:r>
          <a:endParaRPr lang="en-US" sz="2000" kern="1200"/>
        </a:p>
      </dsp:txBody>
      <dsp:txXfrm>
        <a:off x="36204" y="2138371"/>
        <a:ext cx="1799175" cy="1053290"/>
      </dsp:txXfrm>
    </dsp:sp>
    <dsp:sp modelId="{5ACDC115-96C4-4C8D-89E0-C20CCF690947}">
      <dsp:nvSpPr>
        <dsp:cNvPr id="0" name=""/>
        <dsp:cNvSpPr/>
      </dsp:nvSpPr>
      <dsp:spPr>
        <a:xfrm>
          <a:off x="386204" y="3695522"/>
          <a:ext cx="2470243" cy="16782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0F0BA88-8979-4312-893A-CA01778EB6D5}">
      <dsp:nvSpPr>
        <dsp:cNvPr id="0" name=""/>
        <dsp:cNvSpPr/>
      </dsp:nvSpPr>
      <dsp:spPr>
        <a:xfrm>
          <a:off x="3435" y="3504138"/>
          <a:ext cx="1864713" cy="11188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MORPC</a:t>
          </a:r>
          <a:endParaRPr lang="en-US" sz="2000" kern="1200"/>
        </a:p>
      </dsp:txBody>
      <dsp:txXfrm>
        <a:off x="36204" y="3536907"/>
        <a:ext cx="1799175" cy="1053290"/>
      </dsp:txXfrm>
    </dsp:sp>
    <dsp:sp modelId="{51F30341-3905-44D5-A456-CEDE65A45C51}">
      <dsp:nvSpPr>
        <dsp:cNvPr id="0" name=""/>
        <dsp:cNvSpPr/>
      </dsp:nvSpPr>
      <dsp:spPr>
        <a:xfrm rot="16200000">
          <a:off x="2167006" y="2996254"/>
          <a:ext cx="1388709" cy="16782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608CDD4-AD1C-47FE-9BB4-FF845161E072}">
      <dsp:nvSpPr>
        <dsp:cNvPr id="0" name=""/>
        <dsp:cNvSpPr/>
      </dsp:nvSpPr>
      <dsp:spPr>
        <a:xfrm>
          <a:off x="2483505" y="3504138"/>
          <a:ext cx="1864713" cy="11188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Franklin County</a:t>
          </a:r>
          <a:endParaRPr lang="en-US" sz="2000" kern="1200"/>
        </a:p>
      </dsp:txBody>
      <dsp:txXfrm>
        <a:off x="2516274" y="3536907"/>
        <a:ext cx="1799175" cy="1053290"/>
      </dsp:txXfrm>
    </dsp:sp>
    <dsp:sp modelId="{DF75DE9C-D593-4D18-BC23-976AC5AB6E0C}">
      <dsp:nvSpPr>
        <dsp:cNvPr id="0" name=""/>
        <dsp:cNvSpPr/>
      </dsp:nvSpPr>
      <dsp:spPr>
        <a:xfrm rot="16200000">
          <a:off x="2167006" y="1597719"/>
          <a:ext cx="1388709" cy="16782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641C9A0-064D-4C73-AB19-90412DAB7BE5}">
      <dsp:nvSpPr>
        <dsp:cNvPr id="0" name=""/>
        <dsp:cNvSpPr/>
      </dsp:nvSpPr>
      <dsp:spPr>
        <a:xfrm>
          <a:off x="2483505" y="2105602"/>
          <a:ext cx="1864713" cy="11188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Columbus Partnership</a:t>
          </a:r>
          <a:endParaRPr lang="en-US" sz="2000" kern="1200"/>
        </a:p>
      </dsp:txBody>
      <dsp:txXfrm>
        <a:off x="2516274" y="2138371"/>
        <a:ext cx="1799175" cy="1053290"/>
      </dsp:txXfrm>
    </dsp:sp>
    <dsp:sp modelId="{8B7940AC-BFC5-4E67-9E04-D1D16DCE9E3F}">
      <dsp:nvSpPr>
        <dsp:cNvPr id="0" name=""/>
        <dsp:cNvSpPr/>
      </dsp:nvSpPr>
      <dsp:spPr>
        <a:xfrm>
          <a:off x="2866274" y="898452"/>
          <a:ext cx="2470243" cy="16782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C2A0122-9443-4607-BA37-D2C50CCAC78C}">
      <dsp:nvSpPr>
        <dsp:cNvPr id="0" name=""/>
        <dsp:cNvSpPr/>
      </dsp:nvSpPr>
      <dsp:spPr>
        <a:xfrm>
          <a:off x="2483505" y="707067"/>
          <a:ext cx="1864713" cy="11188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ODOT</a:t>
          </a:r>
          <a:endParaRPr lang="en-US" sz="2000" kern="1200"/>
        </a:p>
      </dsp:txBody>
      <dsp:txXfrm>
        <a:off x="2516274" y="739836"/>
        <a:ext cx="1799175" cy="1053290"/>
      </dsp:txXfrm>
    </dsp:sp>
    <dsp:sp modelId="{B146F4EF-8E8C-4B4C-B4C8-B226FDF175C1}">
      <dsp:nvSpPr>
        <dsp:cNvPr id="0" name=""/>
        <dsp:cNvSpPr/>
      </dsp:nvSpPr>
      <dsp:spPr>
        <a:xfrm rot="5400000">
          <a:off x="4647075" y="1597719"/>
          <a:ext cx="1388709" cy="16782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5EF6B13-57D8-4250-B066-ACE147D2C04C}">
      <dsp:nvSpPr>
        <dsp:cNvPr id="0" name=""/>
        <dsp:cNvSpPr/>
      </dsp:nvSpPr>
      <dsp:spPr>
        <a:xfrm>
          <a:off x="4963574" y="707067"/>
          <a:ext cx="1864713" cy="11188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State Representatives</a:t>
          </a:r>
          <a:endParaRPr lang="en-US" sz="2000" kern="1200"/>
        </a:p>
      </dsp:txBody>
      <dsp:txXfrm>
        <a:off x="4996343" y="739836"/>
        <a:ext cx="1799175" cy="1053290"/>
      </dsp:txXfrm>
    </dsp:sp>
    <dsp:sp modelId="{6FC2D0EA-91CE-4269-A3A2-583A017DF027}">
      <dsp:nvSpPr>
        <dsp:cNvPr id="0" name=""/>
        <dsp:cNvSpPr/>
      </dsp:nvSpPr>
      <dsp:spPr>
        <a:xfrm rot="5400000">
          <a:off x="4647075" y="2996254"/>
          <a:ext cx="1388709" cy="16782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27FD9CF-9C8D-4F9D-A19E-6E01D424CDC4}">
      <dsp:nvSpPr>
        <dsp:cNvPr id="0" name=""/>
        <dsp:cNvSpPr/>
      </dsp:nvSpPr>
      <dsp:spPr>
        <a:xfrm>
          <a:off x="4963574" y="2105602"/>
          <a:ext cx="1864713" cy="11188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All jurisdictions</a:t>
          </a:r>
          <a:endParaRPr lang="en-US" sz="2000" kern="1200" dirty="0"/>
        </a:p>
      </dsp:txBody>
      <dsp:txXfrm>
        <a:off x="4996343" y="2138371"/>
        <a:ext cx="1799175" cy="1053290"/>
      </dsp:txXfrm>
    </dsp:sp>
    <dsp:sp modelId="{6C9D1820-268B-45BB-9D4E-DA5C2F3378D9}">
      <dsp:nvSpPr>
        <dsp:cNvPr id="0" name=""/>
        <dsp:cNvSpPr/>
      </dsp:nvSpPr>
      <dsp:spPr>
        <a:xfrm>
          <a:off x="4963574" y="3504138"/>
          <a:ext cx="1864713" cy="11188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FTA</a:t>
          </a:r>
          <a:endParaRPr lang="en-US" sz="2000" kern="1200"/>
        </a:p>
      </dsp:txBody>
      <dsp:txXfrm>
        <a:off x="4996343" y="3536907"/>
        <a:ext cx="1799175" cy="10532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EFB17-135D-EA48-A069-06EB291EB199}" type="datetimeFigureOut">
              <a:rPr lang="en-US" smtClean="0"/>
              <a:t>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28C8D-6E3F-DA4A-909E-CDBBA8478039}" type="slidenum">
              <a:rPr lang="en-US" smtClean="0"/>
              <a:t>‹#›</a:t>
            </a:fld>
            <a:endParaRPr lang="en-US"/>
          </a:p>
        </p:txBody>
      </p:sp>
    </p:spTree>
    <p:extLst>
      <p:ext uri="{BB962C8B-B14F-4D97-AF65-F5344CB8AC3E}">
        <p14:creationId xmlns:p14="http://schemas.microsoft.com/office/powerpoint/2010/main" val="93993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A44CD8-9145-4922-BEF9-B2ABEBDB3E42}" type="slidenum">
              <a:rPr lang="en-US" smtClean="0"/>
              <a:t>14</a:t>
            </a:fld>
            <a:endParaRPr lang="en-US"/>
          </a:p>
        </p:txBody>
      </p:sp>
    </p:spTree>
    <p:extLst>
      <p:ext uri="{BB962C8B-B14F-4D97-AF65-F5344CB8AC3E}">
        <p14:creationId xmlns:p14="http://schemas.microsoft.com/office/powerpoint/2010/main" val="306688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A44CD8-9145-4922-BEF9-B2ABEBDB3E42}" type="slidenum">
              <a:rPr lang="en-US" smtClean="0"/>
              <a:t>15</a:t>
            </a:fld>
            <a:endParaRPr lang="en-US"/>
          </a:p>
        </p:txBody>
      </p:sp>
    </p:spTree>
    <p:extLst>
      <p:ext uri="{BB962C8B-B14F-4D97-AF65-F5344CB8AC3E}">
        <p14:creationId xmlns:p14="http://schemas.microsoft.com/office/powerpoint/2010/main" val="2996145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 is not just about transit</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504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3" name="Google Shape;3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636901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4.png"/><Relationship Id="rId7"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Center" preserve="1">
  <p:cSld name="Title - Center">
    <p:spTree>
      <p:nvGrpSpPr>
        <p:cNvPr id="1" name="Shape 66"/>
        <p:cNvGrpSpPr/>
        <p:nvPr/>
      </p:nvGrpSpPr>
      <p:grpSpPr>
        <a:xfrm>
          <a:off x="0" y="0"/>
          <a:ext cx="0" cy="0"/>
          <a:chOff x="0" y="0"/>
          <a:chExt cx="0" cy="0"/>
        </a:xfrm>
      </p:grpSpPr>
      <p:sp>
        <p:nvSpPr>
          <p:cNvPr id="67" name="Google Shape;67;p10"/>
          <p:cNvSpPr/>
          <p:nvPr/>
        </p:nvSpPr>
        <p:spPr>
          <a:xfrm>
            <a:off x="-145071" y="-69239"/>
            <a:ext cx="12476284" cy="7042639"/>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dirty="0">
              <a:solidFill>
                <a:srgbClr val="000000"/>
              </a:solidFill>
              <a:latin typeface="Gill Sans"/>
              <a:ea typeface="Gill Sans"/>
              <a:cs typeface="Gill Sans"/>
              <a:sym typeface="Gill Sans"/>
            </a:endParaRPr>
          </a:p>
        </p:txBody>
      </p:sp>
      <p:sp>
        <p:nvSpPr>
          <p:cNvPr id="68" name="Google Shape;68;p10"/>
          <p:cNvSpPr txBox="1">
            <a:spLocks noGrp="1"/>
          </p:cNvSpPr>
          <p:nvPr>
            <p:ph type="title"/>
          </p:nvPr>
        </p:nvSpPr>
        <p:spPr>
          <a:xfrm>
            <a:off x="1187183" y="1859319"/>
            <a:ext cx="4239840" cy="2380172"/>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0000"/>
              <a:buFont typeface="Avenir"/>
              <a:buNone/>
              <a:defRPr sz="5400" b="1" i="0">
                <a:solidFill>
                  <a:schemeClr val="lt1"/>
                </a:solidFill>
                <a:latin typeface="Glober Heavy" pitchFamily="2" charset="77"/>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dirty="0"/>
              <a:t>Click to edit Master title style</a:t>
            </a:r>
            <a:endParaRPr dirty="0"/>
          </a:p>
        </p:txBody>
      </p:sp>
      <p:sp>
        <p:nvSpPr>
          <p:cNvPr id="71" name="Google Shape;71;p10"/>
          <p:cNvSpPr txBox="1">
            <a:spLocks noGrp="1"/>
          </p:cNvSpPr>
          <p:nvPr>
            <p:ph type="sldNum" idx="12"/>
          </p:nvPr>
        </p:nvSpPr>
        <p:spPr>
          <a:xfrm>
            <a:off x="11622005" y="6492210"/>
            <a:ext cx="412694" cy="210532"/>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FD596A3A-3227-3841-8F04-15BE1D8539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443" t="25482" r="8131" b="30625"/>
          <a:stretch/>
        </p:blipFill>
        <p:spPr>
          <a:xfrm>
            <a:off x="9253559" y="473816"/>
            <a:ext cx="2368446" cy="840827"/>
          </a:xfrm>
          <a:prstGeom prst="rect">
            <a:avLst/>
          </a:prstGeom>
        </p:spPr>
      </p:pic>
      <p:pic>
        <p:nvPicPr>
          <p:cNvPr id="10" name="Picture 9" descr="A picture containing computer&#10;&#10;Description automatically generated">
            <a:extLst>
              <a:ext uri="{FF2B5EF4-FFF2-40B4-BE49-F238E27FC236}">
                <a16:creationId xmlns:a16="http://schemas.microsoft.com/office/drawing/2014/main" id="{05724448-5453-074B-B4DC-641002A63B9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641" t="17230"/>
          <a:stretch/>
        </p:blipFill>
        <p:spPr>
          <a:xfrm>
            <a:off x="7710816" y="2197387"/>
            <a:ext cx="4613414" cy="4764423"/>
          </a:xfrm>
          <a:prstGeom prst="rect">
            <a:avLst/>
          </a:prstGeom>
        </p:spPr>
      </p:pic>
      <p:sp>
        <p:nvSpPr>
          <p:cNvPr id="11" name="TextBox 10">
            <a:extLst>
              <a:ext uri="{FF2B5EF4-FFF2-40B4-BE49-F238E27FC236}">
                <a16:creationId xmlns:a16="http://schemas.microsoft.com/office/drawing/2014/main" id="{C19A9B0D-41E5-2547-96A3-CD880AA5B373}"/>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1" i="0" dirty="0">
                <a:solidFill>
                  <a:schemeClr val="bg1"/>
                </a:solidFill>
                <a:latin typeface="Glober SemiBold" pitchFamily="2" charset="77"/>
                <a:cs typeface="Calibri" panose="020F0502020204030204" pitchFamily="34" charset="0"/>
              </a:rPr>
              <a:t>MOVING EVERY LIFE FORWARD</a:t>
            </a:r>
          </a:p>
        </p:txBody>
      </p:sp>
      <p:pic>
        <p:nvPicPr>
          <p:cNvPr id="12" name="Picture 11" descr="A picture containing shirt&#10;&#10;Description automatically generated">
            <a:extLst>
              <a:ext uri="{FF2B5EF4-FFF2-40B4-BE49-F238E27FC236}">
                <a16:creationId xmlns:a16="http://schemas.microsoft.com/office/drawing/2014/main" id="{83AD057D-5BC5-A540-A765-5F54637414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5440" y="5960700"/>
            <a:ext cx="615156" cy="615156"/>
          </a:xfrm>
          <a:prstGeom prst="rect">
            <a:avLst/>
          </a:prstGeom>
        </p:spPr>
      </p:pic>
    </p:spTree>
    <p:extLst>
      <p:ext uri="{BB962C8B-B14F-4D97-AF65-F5344CB8AC3E}">
        <p14:creationId xmlns:p14="http://schemas.microsoft.com/office/powerpoint/2010/main" val="230284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Center" preserve="1">
  <p:cSld name="1_Title - Center">
    <p:spTree>
      <p:nvGrpSpPr>
        <p:cNvPr id="1" name="Shape 66"/>
        <p:cNvGrpSpPr/>
        <p:nvPr/>
      </p:nvGrpSpPr>
      <p:grpSpPr>
        <a:xfrm>
          <a:off x="0" y="0"/>
          <a:ext cx="0" cy="0"/>
          <a:chOff x="0" y="0"/>
          <a:chExt cx="0" cy="0"/>
        </a:xfrm>
      </p:grpSpPr>
      <p:sp>
        <p:nvSpPr>
          <p:cNvPr id="67" name="Google Shape;67;p10"/>
          <p:cNvSpPr/>
          <p:nvPr/>
        </p:nvSpPr>
        <p:spPr>
          <a:xfrm>
            <a:off x="-145071" y="-69239"/>
            <a:ext cx="12476284" cy="7042639"/>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dirty="0">
              <a:solidFill>
                <a:srgbClr val="000000"/>
              </a:solidFill>
              <a:latin typeface="Gill Sans"/>
              <a:ea typeface="Gill Sans"/>
              <a:cs typeface="Gill Sans"/>
              <a:sym typeface="Gill Sans"/>
            </a:endParaRPr>
          </a:p>
        </p:txBody>
      </p:sp>
      <p:pic>
        <p:nvPicPr>
          <p:cNvPr id="5" name="Picture 4" descr="A close up of a screen&#10;&#10;Description automatically generated">
            <a:extLst>
              <a:ext uri="{FF2B5EF4-FFF2-40B4-BE49-F238E27FC236}">
                <a16:creationId xmlns:a16="http://schemas.microsoft.com/office/drawing/2014/main" id="{6191AF63-D0C7-2A47-85C9-31FD9EC5381D}"/>
              </a:ext>
            </a:extLst>
          </p:cNvPr>
          <p:cNvPicPr>
            <a:picLocks noChangeAspect="1"/>
          </p:cNvPicPr>
          <p:nvPr userDrawn="1"/>
        </p:nvPicPr>
        <p:blipFill rotWithShape="1">
          <a:blip r:embed="rId2">
            <a:alphaModFix amt="14000"/>
            <a:extLst>
              <a:ext uri="{BEBA8EAE-BF5A-486C-A8C5-ECC9F3942E4B}">
                <a14:imgProps xmlns:a14="http://schemas.microsoft.com/office/drawing/2010/main">
                  <a14:imgLayer r:embed="rId3">
                    <a14:imgEffect>
                      <a14:colorTemperature colorTemp="9976"/>
                    </a14:imgEffect>
                    <a14:imgEffect>
                      <a14:saturation sat="34000"/>
                    </a14:imgEffect>
                  </a14:imgLayer>
                </a14:imgProps>
              </a:ext>
              <a:ext uri="{28A0092B-C50C-407E-A947-70E740481C1C}">
                <a14:useLocalDpi xmlns:a14="http://schemas.microsoft.com/office/drawing/2010/main" val="0"/>
              </a:ext>
            </a:extLst>
          </a:blip>
          <a:srcRect l="22948" t="22247" r="39297" b="34896"/>
          <a:stretch/>
        </p:blipFill>
        <p:spPr>
          <a:xfrm>
            <a:off x="6805540" y="986118"/>
            <a:ext cx="5525673" cy="6272432"/>
          </a:xfrm>
          <a:prstGeom prst="rect">
            <a:avLst/>
          </a:prstGeom>
        </p:spPr>
      </p:pic>
      <p:sp>
        <p:nvSpPr>
          <p:cNvPr id="68" name="Google Shape;68;p10"/>
          <p:cNvSpPr txBox="1">
            <a:spLocks noGrp="1"/>
          </p:cNvSpPr>
          <p:nvPr>
            <p:ph type="title" hasCustomPrompt="1"/>
          </p:nvPr>
        </p:nvSpPr>
        <p:spPr>
          <a:xfrm>
            <a:off x="1187183" y="1859319"/>
            <a:ext cx="6195750" cy="2380172"/>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0000"/>
              <a:buFont typeface="Avenir"/>
              <a:buNone/>
              <a:defRPr sz="5400" b="1" i="0">
                <a:solidFill>
                  <a:schemeClr val="lt1"/>
                </a:solidFill>
                <a:latin typeface="Glober Heavy" pitchFamily="2" charset="77"/>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dirty="0"/>
              <a:t>Click to edit </a:t>
            </a:r>
            <a:br>
              <a:rPr lang="en-US" dirty="0"/>
            </a:br>
            <a:r>
              <a:rPr lang="en-US" dirty="0"/>
              <a:t>Master title style</a:t>
            </a:r>
            <a:endParaRPr dirty="0"/>
          </a:p>
        </p:txBody>
      </p:sp>
      <p:sp>
        <p:nvSpPr>
          <p:cNvPr id="13" name="Google Shape;57;p8">
            <a:extLst>
              <a:ext uri="{FF2B5EF4-FFF2-40B4-BE49-F238E27FC236}">
                <a16:creationId xmlns:a16="http://schemas.microsoft.com/office/drawing/2014/main" id="{2A7F4761-D50C-F54C-9770-94B2917F2D8F}"/>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bg1"/>
                </a:solidFill>
                <a:latin typeface="Glober SemiBold" pitchFamily="2" charset="77"/>
              </a:rPr>
              <a:pPr/>
              <a:t>‹#›</a:t>
            </a:fld>
            <a:endParaRPr lang="en-US" sz="1800" b="1" i="0" dirty="0">
              <a:solidFill>
                <a:schemeClr val="bg1"/>
              </a:solidFill>
              <a:latin typeface="Glober SemiBold" pitchFamily="2" charset="77"/>
            </a:endParaRPr>
          </a:p>
        </p:txBody>
      </p:sp>
      <p:pic>
        <p:nvPicPr>
          <p:cNvPr id="14" name="Picture 13" descr="A close up of a screen&#10;&#10;Description automatically generated">
            <a:extLst>
              <a:ext uri="{FF2B5EF4-FFF2-40B4-BE49-F238E27FC236}">
                <a16:creationId xmlns:a16="http://schemas.microsoft.com/office/drawing/2014/main" id="{C333874D-B348-5B4F-8F6C-1189BE4883AF}"/>
              </a:ext>
            </a:extLst>
          </p:cNvPr>
          <p:cNvPicPr>
            <a:picLocks noChangeAspect="1"/>
          </p:cNvPicPr>
          <p:nvPr userDrawn="1"/>
        </p:nvPicPr>
        <p:blipFill rotWithShape="1">
          <a:blip r:embed="rId2">
            <a:alphaModFix amt="14000"/>
            <a:extLst>
              <a:ext uri="{BEBA8EAE-BF5A-486C-A8C5-ECC9F3942E4B}">
                <a14:imgProps xmlns:a14="http://schemas.microsoft.com/office/drawing/2010/main">
                  <a14:imgLayer r:embed="rId4">
                    <a14:imgEffect>
                      <a14:colorTemperature colorTemp="9976"/>
                    </a14:imgEffect>
                    <a14:imgEffect>
                      <a14:saturation sat="34000"/>
                    </a14:imgEffect>
                  </a14:imgLayer>
                </a14:imgProps>
              </a:ext>
              <a:ext uri="{28A0092B-C50C-407E-A947-70E740481C1C}">
                <a14:useLocalDpi xmlns:a14="http://schemas.microsoft.com/office/drawing/2010/main" val="0"/>
              </a:ext>
            </a:extLst>
          </a:blip>
          <a:srcRect l="40394" t="34983" r="45925" b="50088"/>
          <a:stretch/>
        </p:blipFill>
        <p:spPr>
          <a:xfrm rot="10800000">
            <a:off x="-145072" y="-69239"/>
            <a:ext cx="2002332" cy="2184910"/>
          </a:xfrm>
          <a:prstGeom prst="rect">
            <a:avLst/>
          </a:prstGeom>
        </p:spPr>
      </p:pic>
    </p:spTree>
    <p:extLst>
      <p:ext uri="{BB962C8B-B14F-4D97-AF65-F5344CB8AC3E}">
        <p14:creationId xmlns:p14="http://schemas.microsoft.com/office/powerpoint/2010/main" val="60592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Center" preserve="1">
  <p:cSld name="1_Title - Center">
    <p:spTree>
      <p:nvGrpSpPr>
        <p:cNvPr id="1" name="Shape 66"/>
        <p:cNvGrpSpPr/>
        <p:nvPr/>
      </p:nvGrpSpPr>
      <p:grpSpPr>
        <a:xfrm>
          <a:off x="0" y="0"/>
          <a:ext cx="0" cy="0"/>
          <a:chOff x="0" y="0"/>
          <a:chExt cx="0" cy="0"/>
        </a:xfrm>
      </p:grpSpPr>
      <p:sp>
        <p:nvSpPr>
          <p:cNvPr id="67" name="Google Shape;67;p10"/>
          <p:cNvSpPr/>
          <p:nvPr/>
        </p:nvSpPr>
        <p:spPr>
          <a:xfrm>
            <a:off x="-145071" y="-69239"/>
            <a:ext cx="12476284" cy="7042639"/>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dirty="0">
              <a:solidFill>
                <a:srgbClr val="000000"/>
              </a:solidFill>
              <a:latin typeface="Gill Sans"/>
              <a:ea typeface="Gill Sans"/>
              <a:cs typeface="Gill Sans"/>
              <a:sym typeface="Gill Sans"/>
            </a:endParaRPr>
          </a:p>
        </p:txBody>
      </p:sp>
      <p:pic>
        <p:nvPicPr>
          <p:cNvPr id="4" name="Picture 3" descr="A picture containing computer&#10;&#10;Description automatically generated">
            <a:extLst>
              <a:ext uri="{FF2B5EF4-FFF2-40B4-BE49-F238E27FC236}">
                <a16:creationId xmlns:a16="http://schemas.microsoft.com/office/drawing/2014/main" id="{24F9F5CF-DB77-7E4A-A034-E01D96C3D54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176000"/>
                    </a14:imgEffect>
                  </a14:imgLayer>
                </a14:imgProps>
              </a:ext>
              <a:ext uri="{28A0092B-C50C-407E-A947-70E740481C1C}">
                <a14:useLocalDpi xmlns:a14="http://schemas.microsoft.com/office/drawing/2010/main" val="0"/>
              </a:ext>
            </a:extLst>
          </a:blip>
          <a:srcRect l="50997" t="52927" r="18310"/>
          <a:stretch/>
        </p:blipFill>
        <p:spPr>
          <a:xfrm>
            <a:off x="5664200" y="784102"/>
            <a:ext cx="6688278" cy="6189298"/>
          </a:xfrm>
          <a:prstGeom prst="rect">
            <a:avLst/>
          </a:prstGeom>
        </p:spPr>
      </p:pic>
      <p:sp>
        <p:nvSpPr>
          <p:cNvPr id="68" name="Google Shape;68;p10"/>
          <p:cNvSpPr txBox="1">
            <a:spLocks noGrp="1"/>
          </p:cNvSpPr>
          <p:nvPr>
            <p:ph type="title" hasCustomPrompt="1"/>
          </p:nvPr>
        </p:nvSpPr>
        <p:spPr>
          <a:xfrm>
            <a:off x="1187183" y="1859319"/>
            <a:ext cx="6195750" cy="2380172"/>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0000"/>
              <a:buFont typeface="Avenir"/>
              <a:buNone/>
              <a:defRPr sz="5400" b="1" i="0">
                <a:solidFill>
                  <a:schemeClr val="lt1"/>
                </a:solidFill>
                <a:latin typeface="Glober Heavy" pitchFamily="2" charset="77"/>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dirty="0"/>
              <a:t>Click to edit </a:t>
            </a:r>
            <a:br>
              <a:rPr lang="en-US" dirty="0"/>
            </a:br>
            <a:r>
              <a:rPr lang="en-US" dirty="0"/>
              <a:t>Master title style</a:t>
            </a:r>
            <a:endParaRPr dirty="0"/>
          </a:p>
        </p:txBody>
      </p:sp>
      <p:sp>
        <p:nvSpPr>
          <p:cNvPr id="13" name="Google Shape;57;p8">
            <a:extLst>
              <a:ext uri="{FF2B5EF4-FFF2-40B4-BE49-F238E27FC236}">
                <a16:creationId xmlns:a16="http://schemas.microsoft.com/office/drawing/2014/main" id="{2A7F4761-D50C-F54C-9770-94B2917F2D8F}"/>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bg1"/>
                </a:solidFill>
                <a:latin typeface="Glober SemiBold" pitchFamily="2" charset="77"/>
              </a:rPr>
              <a:pPr/>
              <a:t>‹#›</a:t>
            </a:fld>
            <a:endParaRPr lang="en-US" sz="1800" b="1" i="0" dirty="0">
              <a:solidFill>
                <a:schemeClr val="bg1"/>
              </a:solidFill>
              <a:latin typeface="Glober SemiBold" pitchFamily="2" charset="77"/>
            </a:endParaRPr>
          </a:p>
        </p:txBody>
      </p:sp>
    </p:spTree>
    <p:extLst>
      <p:ext uri="{BB962C8B-B14F-4D97-AF65-F5344CB8AC3E}">
        <p14:creationId xmlns:p14="http://schemas.microsoft.com/office/powerpoint/2010/main" val="421632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82362"/>
            <a:ext cx="10515600" cy="698203"/>
          </a:xfrm>
          <a:prstGeom prst="rect">
            <a:avLst/>
          </a:prstGeom>
        </p:spPr>
        <p:txBody>
          <a:bodyPr/>
          <a:lstStyle>
            <a:lvl1pPr>
              <a:defRPr b="1" i="0">
                <a:latin typeface="Glober" pitchFamily="2" charset="77"/>
              </a:defRPr>
            </a:lvl1pPr>
          </a:lstStyle>
          <a:p>
            <a:r>
              <a:rPr lang="en-US" dirty="0"/>
              <a:t>Click to edit Master title style</a:t>
            </a:r>
          </a:p>
        </p:txBody>
      </p:sp>
      <p:sp>
        <p:nvSpPr>
          <p:cNvPr id="12" name="Google Shape;57;p8">
            <a:extLst>
              <a:ext uri="{FF2B5EF4-FFF2-40B4-BE49-F238E27FC236}">
                <a16:creationId xmlns:a16="http://schemas.microsoft.com/office/drawing/2014/main" id="{5AB72F5E-F5F0-5148-9D85-3C1050B21374}"/>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Glober SemiBold" pitchFamily="2" charset="77"/>
              </a:rPr>
              <a:pPr/>
              <a:t>‹#›</a:t>
            </a:fld>
            <a:endParaRPr lang="en-US" sz="1800" b="1" i="0" dirty="0">
              <a:solidFill>
                <a:schemeClr val="tx1"/>
              </a:solidFill>
              <a:latin typeface="Glober SemiBold" pitchFamily="2" charset="77"/>
            </a:endParaRPr>
          </a:p>
        </p:txBody>
      </p:sp>
      <p:sp>
        <p:nvSpPr>
          <p:cNvPr id="13" name="TextBox 12">
            <a:extLst>
              <a:ext uri="{FF2B5EF4-FFF2-40B4-BE49-F238E27FC236}">
                <a16:creationId xmlns:a16="http://schemas.microsoft.com/office/drawing/2014/main" id="{75CA6F09-9849-0C4A-8CB9-DEF7A5582786}"/>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1" i="0" dirty="0">
                <a:solidFill>
                  <a:schemeClr val="tx1"/>
                </a:solidFill>
                <a:latin typeface="Glober SemiBold" pitchFamily="2" charset="77"/>
                <a:cs typeface="Calibri" panose="020F0502020204030204" pitchFamily="34" charset="0"/>
              </a:rPr>
              <a:t>MOVING EVERY LIFE FORWARD</a:t>
            </a:r>
          </a:p>
        </p:txBody>
      </p:sp>
      <p:pic>
        <p:nvPicPr>
          <p:cNvPr id="14" name="Picture 13" descr="A picture containing shirt&#10;&#10;Description automatically generated">
            <a:extLst>
              <a:ext uri="{FF2B5EF4-FFF2-40B4-BE49-F238E27FC236}">
                <a16:creationId xmlns:a16="http://schemas.microsoft.com/office/drawing/2014/main" id="{09DB12D6-C4F8-C14C-9839-4FEDABB6A8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440" y="5960700"/>
            <a:ext cx="615156" cy="615156"/>
          </a:xfrm>
          <a:prstGeom prst="rect">
            <a:avLst/>
          </a:prstGeom>
        </p:spPr>
      </p:pic>
    </p:spTree>
    <p:extLst>
      <p:ext uri="{BB962C8B-B14F-4D97-AF65-F5344CB8AC3E}">
        <p14:creationId xmlns:p14="http://schemas.microsoft.com/office/powerpoint/2010/main" val="277496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Google Shape;57;p8">
            <a:extLst>
              <a:ext uri="{FF2B5EF4-FFF2-40B4-BE49-F238E27FC236}">
                <a16:creationId xmlns:a16="http://schemas.microsoft.com/office/drawing/2014/main" id="{4650E4DB-2BF1-B941-8F54-45061AF00E66}"/>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Glober SemiBold" pitchFamily="2" charset="77"/>
              </a:rPr>
              <a:pPr/>
              <a:t>‹#›</a:t>
            </a:fld>
            <a:endParaRPr lang="en-US" sz="1800" b="1" i="0" dirty="0">
              <a:solidFill>
                <a:schemeClr val="tx1"/>
              </a:solidFill>
              <a:latin typeface="Glober SemiBold" pitchFamily="2" charset="77"/>
            </a:endParaRPr>
          </a:p>
        </p:txBody>
      </p:sp>
      <p:sp>
        <p:nvSpPr>
          <p:cNvPr id="6" name="TextBox 5">
            <a:extLst>
              <a:ext uri="{FF2B5EF4-FFF2-40B4-BE49-F238E27FC236}">
                <a16:creationId xmlns:a16="http://schemas.microsoft.com/office/drawing/2014/main" id="{DEFA6BE6-608E-0B49-9AAD-99957B220F2C}"/>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1" i="0" dirty="0">
                <a:solidFill>
                  <a:schemeClr val="tx1"/>
                </a:solidFill>
                <a:latin typeface="Glober SemiBold" pitchFamily="2" charset="77"/>
                <a:cs typeface="Calibri" panose="020F0502020204030204" pitchFamily="34" charset="0"/>
              </a:rPr>
              <a:t>MOVING EVERY LIFE FORWARD</a:t>
            </a:r>
          </a:p>
        </p:txBody>
      </p:sp>
      <p:pic>
        <p:nvPicPr>
          <p:cNvPr id="7" name="Picture 6" descr="A picture containing shirt&#10;&#10;Description automatically generated">
            <a:extLst>
              <a:ext uri="{FF2B5EF4-FFF2-40B4-BE49-F238E27FC236}">
                <a16:creationId xmlns:a16="http://schemas.microsoft.com/office/drawing/2014/main" id="{2807512F-2686-4D46-A674-B67C89CE08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440" y="5960700"/>
            <a:ext cx="615156" cy="615156"/>
          </a:xfrm>
          <a:prstGeom prst="rect">
            <a:avLst/>
          </a:prstGeom>
        </p:spPr>
      </p:pic>
      <p:sp>
        <p:nvSpPr>
          <p:cNvPr id="8" name="Title 1">
            <a:extLst>
              <a:ext uri="{FF2B5EF4-FFF2-40B4-BE49-F238E27FC236}">
                <a16:creationId xmlns:a16="http://schemas.microsoft.com/office/drawing/2014/main" id="{66F0FB0C-18BF-1C4F-BC8C-D0DE3E82D797}"/>
              </a:ext>
            </a:extLst>
          </p:cNvPr>
          <p:cNvSpPr>
            <a:spLocks noGrp="1"/>
          </p:cNvSpPr>
          <p:nvPr>
            <p:ph type="title"/>
          </p:nvPr>
        </p:nvSpPr>
        <p:spPr>
          <a:xfrm>
            <a:off x="838200" y="682362"/>
            <a:ext cx="10515600" cy="698203"/>
          </a:xfrm>
          <a:prstGeom prst="rect">
            <a:avLst/>
          </a:prstGeom>
        </p:spPr>
        <p:txBody>
          <a:bodyPr/>
          <a:lstStyle>
            <a:lvl1pPr>
              <a:defRPr b="1" i="0">
                <a:latin typeface="Glober" pitchFamily="2" charset="77"/>
              </a:defRPr>
            </a:lvl1pPr>
          </a:lstStyle>
          <a:p>
            <a:r>
              <a:rPr lang="en-US" dirty="0"/>
              <a:t>Click to edit Master title style</a:t>
            </a:r>
          </a:p>
        </p:txBody>
      </p:sp>
    </p:spTree>
    <p:extLst>
      <p:ext uri="{BB962C8B-B14F-4D97-AF65-F5344CB8AC3E}">
        <p14:creationId xmlns:p14="http://schemas.microsoft.com/office/powerpoint/2010/main" val="386475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Center" userDrawn="1">
  <p:cSld name="1_Title - Center">
    <p:spTree>
      <p:nvGrpSpPr>
        <p:cNvPr id="1" name="Shape 66"/>
        <p:cNvGrpSpPr/>
        <p:nvPr/>
      </p:nvGrpSpPr>
      <p:grpSpPr>
        <a:xfrm>
          <a:off x="0" y="0"/>
          <a:ext cx="0" cy="0"/>
          <a:chOff x="0" y="0"/>
          <a:chExt cx="0" cy="0"/>
        </a:xfrm>
      </p:grpSpPr>
      <p:sp>
        <p:nvSpPr>
          <p:cNvPr id="23" name="Google Shape;67;p10">
            <a:extLst>
              <a:ext uri="{FF2B5EF4-FFF2-40B4-BE49-F238E27FC236}">
                <a16:creationId xmlns:a16="http://schemas.microsoft.com/office/drawing/2014/main" id="{98400217-2371-B94F-985E-E933F97AC28E}"/>
              </a:ext>
            </a:extLst>
          </p:cNvPr>
          <p:cNvSpPr/>
          <p:nvPr userDrawn="1"/>
        </p:nvSpPr>
        <p:spPr>
          <a:xfrm>
            <a:off x="0" y="-80829"/>
            <a:ext cx="12192000" cy="6938829"/>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dirty="0">
              <a:solidFill>
                <a:srgbClr val="000000"/>
              </a:solidFill>
              <a:latin typeface="Gill Sans"/>
              <a:ea typeface="Gill Sans"/>
              <a:cs typeface="Gill Sans"/>
              <a:sym typeface="Gill Sans"/>
            </a:endParaRPr>
          </a:p>
        </p:txBody>
      </p:sp>
      <p:sp>
        <p:nvSpPr>
          <p:cNvPr id="71" name="Google Shape;71;p10"/>
          <p:cNvSpPr txBox="1">
            <a:spLocks noGrp="1"/>
          </p:cNvSpPr>
          <p:nvPr>
            <p:ph type="sldNum" idx="12"/>
          </p:nvPr>
        </p:nvSpPr>
        <p:spPr>
          <a:xfrm>
            <a:off x="11622005" y="6492210"/>
            <a:ext cx="412694" cy="210532"/>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pic>
        <p:nvPicPr>
          <p:cNvPr id="10" name="Picture 9" descr="A picture containing computer&#10;&#10;Description automatically generated">
            <a:extLst>
              <a:ext uri="{FF2B5EF4-FFF2-40B4-BE49-F238E27FC236}">
                <a16:creationId xmlns:a16="http://schemas.microsoft.com/office/drawing/2014/main" id="{05724448-5453-074B-B4DC-641002A63B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641" t="17230"/>
          <a:stretch/>
        </p:blipFill>
        <p:spPr>
          <a:xfrm>
            <a:off x="9624959" y="4229971"/>
            <a:ext cx="2567041" cy="2651067"/>
          </a:xfrm>
          <a:prstGeom prst="rect">
            <a:avLst/>
          </a:prstGeom>
        </p:spPr>
      </p:pic>
      <p:sp>
        <p:nvSpPr>
          <p:cNvPr id="11" name="TextBox 10">
            <a:extLst>
              <a:ext uri="{FF2B5EF4-FFF2-40B4-BE49-F238E27FC236}">
                <a16:creationId xmlns:a16="http://schemas.microsoft.com/office/drawing/2014/main" id="{C19A9B0D-41E5-2547-96A3-CD880AA5B373}"/>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0" i="0" dirty="0">
                <a:solidFill>
                  <a:schemeClr val="bg1"/>
                </a:solidFill>
                <a:latin typeface="Arial" panose="020B0604020202020204" pitchFamily="34" charset="0"/>
                <a:cs typeface="Arial" panose="020B0604020202020204" pitchFamily="34" charset="0"/>
              </a:rPr>
              <a:t>MOVING EVERY LIFE FORWARD</a:t>
            </a:r>
          </a:p>
        </p:txBody>
      </p:sp>
      <p:pic>
        <p:nvPicPr>
          <p:cNvPr id="12" name="Picture 11" descr="A picture containing shirt&#10;&#10;Description automatically generated">
            <a:extLst>
              <a:ext uri="{FF2B5EF4-FFF2-40B4-BE49-F238E27FC236}">
                <a16:creationId xmlns:a16="http://schemas.microsoft.com/office/drawing/2014/main" id="{83AD057D-5BC5-A540-A765-5F54637414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440" y="5960700"/>
            <a:ext cx="615156" cy="615156"/>
          </a:xfrm>
          <a:prstGeom prst="rect">
            <a:avLst/>
          </a:prstGeom>
        </p:spPr>
      </p:pic>
      <p:sp>
        <p:nvSpPr>
          <p:cNvPr id="8" name="Google Shape;271;p37">
            <a:extLst>
              <a:ext uri="{FF2B5EF4-FFF2-40B4-BE49-F238E27FC236}">
                <a16:creationId xmlns:a16="http://schemas.microsoft.com/office/drawing/2014/main" id="{01D54ED2-95F4-1E4F-9668-45A9EC6FAA1A}"/>
              </a:ext>
            </a:extLst>
          </p:cNvPr>
          <p:cNvSpPr txBox="1">
            <a:spLocks/>
          </p:cNvSpPr>
          <p:nvPr userDrawn="1"/>
        </p:nvSpPr>
        <p:spPr>
          <a:xfrm>
            <a:off x="9932806" y="1394787"/>
            <a:ext cx="1513861" cy="3779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1pPr>
            <a:lvl2pPr marL="914400" marR="0" lvl="1"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2pPr>
            <a:lvl3pPr marL="1371600" marR="0" lvl="2"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3pPr>
            <a:lvl4pPr marL="1828800" marR="0" lvl="3"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4pPr>
            <a:lvl5pPr marL="2286000" marR="0" lvl="4"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5pPr>
            <a:lvl6pPr marL="2743200" marR="0" lvl="5" indent="-434975" algn="l" rtl="0">
              <a:lnSpc>
                <a:spcPct val="110000"/>
              </a:lnSpc>
              <a:spcBef>
                <a:spcPts val="2600"/>
              </a:spcBef>
              <a:spcAft>
                <a:spcPts val="0"/>
              </a:spcAft>
              <a:buClr>
                <a:srgbClr val="000000"/>
              </a:buClr>
              <a:buSzPts val="3250"/>
              <a:buFont typeface="Avenir"/>
              <a:buChar char="•"/>
              <a:defRPr sz="2600" b="0" i="0" u="none" strike="noStrike" cap="none">
                <a:solidFill>
                  <a:srgbClr val="000000"/>
                </a:solidFill>
                <a:latin typeface="Avenir"/>
                <a:ea typeface="Avenir"/>
                <a:cs typeface="Avenir"/>
                <a:sym typeface="Avenir"/>
              </a:defRPr>
            </a:lvl6pPr>
            <a:lvl7pPr marL="3200400" marR="0" lvl="6" indent="-434975" algn="l" rtl="0">
              <a:lnSpc>
                <a:spcPct val="110000"/>
              </a:lnSpc>
              <a:spcBef>
                <a:spcPts val="2600"/>
              </a:spcBef>
              <a:spcAft>
                <a:spcPts val="0"/>
              </a:spcAft>
              <a:buClr>
                <a:srgbClr val="000000"/>
              </a:buClr>
              <a:buSzPts val="3250"/>
              <a:buFont typeface="Avenir"/>
              <a:buChar char="•"/>
              <a:defRPr sz="2600" b="0" i="0" u="none" strike="noStrike" cap="none">
                <a:solidFill>
                  <a:srgbClr val="000000"/>
                </a:solidFill>
                <a:latin typeface="Avenir"/>
                <a:ea typeface="Avenir"/>
                <a:cs typeface="Avenir"/>
                <a:sym typeface="Avenir"/>
              </a:defRPr>
            </a:lvl7pPr>
            <a:lvl8pPr marL="3657600" marR="0" lvl="7" indent="-434975" algn="l" rtl="0">
              <a:lnSpc>
                <a:spcPct val="110000"/>
              </a:lnSpc>
              <a:spcBef>
                <a:spcPts val="2600"/>
              </a:spcBef>
              <a:spcAft>
                <a:spcPts val="0"/>
              </a:spcAft>
              <a:buClr>
                <a:srgbClr val="000000"/>
              </a:buClr>
              <a:buSzPts val="3250"/>
              <a:buFont typeface="Avenir"/>
              <a:buChar char="•"/>
              <a:defRPr sz="2600" b="0" i="0" u="none" strike="noStrike" cap="none">
                <a:solidFill>
                  <a:srgbClr val="000000"/>
                </a:solidFill>
                <a:latin typeface="Avenir"/>
                <a:ea typeface="Avenir"/>
                <a:cs typeface="Avenir"/>
                <a:sym typeface="Avenir"/>
              </a:defRPr>
            </a:lvl8pPr>
            <a:lvl9pPr marL="4114800" marR="0" lvl="8" indent="-434975" algn="l" rtl="0">
              <a:lnSpc>
                <a:spcPct val="110000"/>
              </a:lnSpc>
              <a:spcBef>
                <a:spcPts val="2600"/>
              </a:spcBef>
              <a:spcAft>
                <a:spcPts val="0"/>
              </a:spcAft>
              <a:buClr>
                <a:srgbClr val="000000"/>
              </a:buClr>
              <a:buSzPts val="3250"/>
              <a:buFont typeface="Avenir"/>
              <a:buChar char="•"/>
              <a:defRPr sz="2600" b="0" i="0" u="none" strike="noStrike" cap="none">
                <a:solidFill>
                  <a:srgbClr val="000000"/>
                </a:solidFill>
                <a:latin typeface="Avenir"/>
                <a:ea typeface="Avenir"/>
                <a:cs typeface="Avenir"/>
                <a:sym typeface="Avenir"/>
              </a:defRPr>
            </a:lvl9pPr>
          </a:lstStyle>
          <a:p>
            <a:pPr marL="0" indent="0" algn="r">
              <a:spcBef>
                <a:spcPts val="0"/>
              </a:spcBef>
              <a:buSzPts val="2600"/>
            </a:pPr>
            <a:r>
              <a:rPr lang="en-US" sz="2000" b="1" dirty="0">
                <a:solidFill>
                  <a:schemeClr val="accent2"/>
                </a:solidFill>
                <a:latin typeface="Arial" panose="020B0604020202020204" pitchFamily="34" charset="0"/>
                <a:ea typeface="Arial"/>
                <a:cs typeface="Arial" panose="020B0604020202020204" pitchFamily="34" charset="0"/>
                <a:sym typeface="Arial"/>
              </a:rPr>
              <a:t>COTA.COM</a:t>
            </a:r>
            <a:endParaRPr lang="en-US" sz="2000" b="1" dirty="0">
              <a:solidFill>
                <a:schemeClr val="accent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8794817-162A-CD43-9654-88CA66235BAD}"/>
              </a:ext>
            </a:extLst>
          </p:cNvPr>
          <p:cNvSpPr/>
          <p:nvPr userDrawn="1"/>
        </p:nvSpPr>
        <p:spPr>
          <a:xfrm>
            <a:off x="1760011" y="4234072"/>
            <a:ext cx="1156579" cy="276999"/>
          </a:xfrm>
          <a:prstGeom prst="rect">
            <a:avLst/>
          </a:prstGeom>
        </p:spPr>
        <p:txBody>
          <a:bodyPr wrap="square" lIns="0" tIns="0" rIns="0" bIns="0">
            <a:spAutoFit/>
          </a:bodyPr>
          <a:lstStyle/>
          <a:p>
            <a:r>
              <a:rPr lang="en-US" b="1" dirty="0">
                <a:solidFill>
                  <a:schemeClr val="bg1"/>
                </a:solidFill>
                <a:latin typeface="Arial" panose="020B0604020202020204" pitchFamily="34" charset="0"/>
                <a:cs typeface="Arial" panose="020B0604020202020204" pitchFamily="34" charset="0"/>
              </a:rPr>
              <a:t>@</a:t>
            </a:r>
            <a:r>
              <a:rPr lang="en-US" b="1" dirty="0" err="1">
                <a:solidFill>
                  <a:schemeClr val="bg1"/>
                </a:solidFill>
                <a:latin typeface="Arial" panose="020B0604020202020204" pitchFamily="34" charset="0"/>
                <a:cs typeface="Arial" panose="020B0604020202020204" pitchFamily="34" charset="0"/>
              </a:rPr>
              <a:t>cotabus</a:t>
            </a:r>
            <a:endParaRPr lang="en-US" b="1"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68EFEFF-779A-2C4F-82E9-7CE08687798B}"/>
              </a:ext>
            </a:extLst>
          </p:cNvPr>
          <p:cNvSpPr/>
          <p:nvPr userDrawn="1"/>
        </p:nvSpPr>
        <p:spPr>
          <a:xfrm>
            <a:off x="3654722" y="4234072"/>
            <a:ext cx="1367913" cy="276999"/>
          </a:xfrm>
          <a:prstGeom prst="rect">
            <a:avLst/>
          </a:prstGeom>
        </p:spPr>
        <p:txBody>
          <a:bodyPr wrap="square" lIns="0" tIns="0" rIns="0" bIns="0">
            <a:spAutoFit/>
          </a:bodyPr>
          <a:lstStyle/>
          <a:p>
            <a:r>
              <a:rPr lang="en-US" b="1" dirty="0">
                <a:solidFill>
                  <a:schemeClr val="bg1"/>
                </a:solidFill>
                <a:latin typeface="Arial" panose="020B0604020202020204" pitchFamily="34" charset="0"/>
                <a:cs typeface="Arial" panose="020B0604020202020204" pitchFamily="34" charset="0"/>
              </a:rPr>
              <a:t>@</a:t>
            </a:r>
            <a:r>
              <a:rPr lang="en-US" b="1" dirty="0" err="1">
                <a:solidFill>
                  <a:schemeClr val="bg1"/>
                </a:solidFill>
                <a:latin typeface="Arial" panose="020B0604020202020204" pitchFamily="34" charset="0"/>
                <a:cs typeface="Arial" panose="020B0604020202020204" pitchFamily="34" charset="0"/>
              </a:rPr>
              <a:t>COTAbus</a:t>
            </a:r>
            <a:endParaRPr lang="en-US"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185B9AE-5F6C-EB44-B333-ADDFA768EE26}"/>
              </a:ext>
            </a:extLst>
          </p:cNvPr>
          <p:cNvSpPr/>
          <p:nvPr userDrawn="1"/>
        </p:nvSpPr>
        <p:spPr>
          <a:xfrm>
            <a:off x="5498258" y="4234072"/>
            <a:ext cx="1156579" cy="276999"/>
          </a:xfrm>
          <a:prstGeom prst="rect">
            <a:avLst/>
          </a:prstGeom>
        </p:spPr>
        <p:txBody>
          <a:bodyPr wrap="square" lIns="0" tIns="0" rIns="0" bIns="0">
            <a:spAutoFit/>
          </a:bodyPr>
          <a:lstStyle/>
          <a:p>
            <a:r>
              <a:rPr lang="en-US" b="1" dirty="0">
                <a:solidFill>
                  <a:schemeClr val="bg1"/>
                </a:solidFill>
                <a:latin typeface="Arial" panose="020B0604020202020204" pitchFamily="34" charset="0"/>
                <a:cs typeface="Arial" panose="020B0604020202020204" pitchFamily="34" charset="0"/>
              </a:rPr>
              <a:t>@</a:t>
            </a:r>
            <a:r>
              <a:rPr lang="en-US" b="1" dirty="0" err="1">
                <a:solidFill>
                  <a:schemeClr val="bg1"/>
                </a:solidFill>
                <a:latin typeface="Arial" panose="020B0604020202020204" pitchFamily="34" charset="0"/>
                <a:cs typeface="Arial" panose="020B0604020202020204" pitchFamily="34" charset="0"/>
              </a:rPr>
              <a:t>cotabus</a:t>
            </a:r>
            <a:endParaRPr lang="en-US"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99D921F-3204-604F-8A4A-98A1F16615ED}"/>
              </a:ext>
            </a:extLst>
          </p:cNvPr>
          <p:cNvSpPr/>
          <p:nvPr userDrawn="1"/>
        </p:nvSpPr>
        <p:spPr>
          <a:xfrm>
            <a:off x="7434694" y="4234072"/>
            <a:ext cx="1156579" cy="276999"/>
          </a:xfrm>
          <a:prstGeom prst="rect">
            <a:avLst/>
          </a:prstGeom>
        </p:spPr>
        <p:txBody>
          <a:bodyPr wrap="square" lIns="0" tIns="0" rIns="0" bIns="0">
            <a:spAutoFit/>
          </a:bodyPr>
          <a:lstStyle/>
          <a:p>
            <a:r>
              <a:rPr lang="en-US" b="1" dirty="0">
                <a:solidFill>
                  <a:schemeClr val="bg1"/>
                </a:solidFill>
                <a:latin typeface="Arial" panose="020B0604020202020204" pitchFamily="34" charset="0"/>
                <a:cs typeface="Arial" panose="020B0604020202020204" pitchFamily="34" charset="0"/>
              </a:rPr>
              <a:t>@COTA</a:t>
            </a:r>
          </a:p>
        </p:txBody>
      </p:sp>
      <p:sp>
        <p:nvSpPr>
          <p:cNvPr id="16" name="Google Shape;325;p44">
            <a:extLst>
              <a:ext uri="{FF2B5EF4-FFF2-40B4-BE49-F238E27FC236}">
                <a16:creationId xmlns:a16="http://schemas.microsoft.com/office/drawing/2014/main" id="{3D531344-44D5-394A-803A-41E4B236D675}"/>
              </a:ext>
            </a:extLst>
          </p:cNvPr>
          <p:cNvSpPr txBox="1">
            <a:spLocks/>
          </p:cNvSpPr>
          <p:nvPr userDrawn="1"/>
        </p:nvSpPr>
        <p:spPr>
          <a:xfrm>
            <a:off x="1275028" y="2201952"/>
            <a:ext cx="6271775" cy="940855"/>
          </a:xfrm>
          <a:prstGeom prst="rect">
            <a:avLst/>
          </a:prstGeom>
          <a:noFill/>
          <a:ln>
            <a:noFill/>
          </a:ln>
        </p:spPr>
        <p:txBody>
          <a:bodyPr spcFirstLastPara="1" vert="horz" wrap="square" lIns="0" tIns="0" rIns="0" bIns="0" rtlCol="0" anchor="ctr" anchorCtr="0">
            <a:noAutofit/>
          </a:bodyPr>
          <a:lstStyle>
            <a:lvl1pPr lvl="0" algn="l" defTabSz="914400" rtl="0" eaLnBrk="1" latinLnBrk="0" hangingPunct="1">
              <a:lnSpc>
                <a:spcPct val="80000"/>
              </a:lnSpc>
              <a:spcBef>
                <a:spcPts val="0"/>
              </a:spcBef>
              <a:spcAft>
                <a:spcPts val="0"/>
              </a:spcAft>
              <a:buClr>
                <a:schemeClr val="lt1"/>
              </a:buClr>
              <a:buSzPts val="10000"/>
              <a:buFont typeface="Avenir"/>
              <a:buNone/>
              <a:defRPr sz="5400" b="1" i="0" kern="1200">
                <a:solidFill>
                  <a:schemeClr val="accent1"/>
                </a:solidFill>
                <a:latin typeface="Glober Heavy" pitchFamily="2" charset="77"/>
                <a:ea typeface="+mj-ea"/>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sz="8000" dirty="0">
                <a:solidFill>
                  <a:schemeClr val="accent2"/>
                </a:solidFill>
                <a:latin typeface="Arial" panose="020B0604020202020204" pitchFamily="34" charset="0"/>
              </a:rPr>
              <a:t>Follow Us</a:t>
            </a:r>
          </a:p>
        </p:txBody>
      </p:sp>
      <p:cxnSp>
        <p:nvCxnSpPr>
          <p:cNvPr id="18" name="Straight Connector 17">
            <a:extLst>
              <a:ext uri="{FF2B5EF4-FFF2-40B4-BE49-F238E27FC236}">
                <a16:creationId xmlns:a16="http://schemas.microsoft.com/office/drawing/2014/main" id="{407FEA6E-162D-DD44-A21F-7FBED9CDE623}"/>
              </a:ext>
            </a:extLst>
          </p:cNvPr>
          <p:cNvCxnSpPr>
            <a:cxnSpLocks/>
          </p:cNvCxnSpPr>
          <p:nvPr userDrawn="1"/>
        </p:nvCxnSpPr>
        <p:spPr>
          <a:xfrm>
            <a:off x="1275028" y="3584344"/>
            <a:ext cx="1335650" cy="0"/>
          </a:xfrm>
          <a:prstGeom prst="line">
            <a:avLst/>
          </a:prstGeom>
          <a:ln w="15875">
            <a:solidFill>
              <a:schemeClr val="bg1">
                <a:alpha val="41000"/>
              </a:schemeClr>
            </a:solidFill>
          </a:ln>
        </p:spPr>
        <p:style>
          <a:lnRef idx="1">
            <a:schemeClr val="accent1"/>
          </a:lnRef>
          <a:fillRef idx="0">
            <a:schemeClr val="accent1"/>
          </a:fillRef>
          <a:effectRef idx="0">
            <a:schemeClr val="accent1"/>
          </a:effectRef>
          <a:fontRef idx="minor">
            <a:schemeClr val="tx1"/>
          </a:fontRef>
        </p:style>
      </p:cxnSp>
      <p:pic>
        <p:nvPicPr>
          <p:cNvPr id="24" name="Picture 23" descr="A picture containing drawing&#10;&#10;Description automatically generated">
            <a:extLst>
              <a:ext uri="{FF2B5EF4-FFF2-40B4-BE49-F238E27FC236}">
                <a16:creationId xmlns:a16="http://schemas.microsoft.com/office/drawing/2014/main" id="{BE6B2F49-55CB-DF4D-9944-7C04A1BB452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577" t="25528" r="8571" b="27619"/>
          <a:stretch/>
        </p:blipFill>
        <p:spPr>
          <a:xfrm>
            <a:off x="8991271" y="379162"/>
            <a:ext cx="2630734" cy="1042129"/>
          </a:xfrm>
          <a:prstGeom prst="rect">
            <a:avLst/>
          </a:prstGeom>
        </p:spPr>
      </p:pic>
      <p:pic>
        <p:nvPicPr>
          <p:cNvPr id="25" name="Picture 24">
            <a:extLst>
              <a:ext uri="{FF2B5EF4-FFF2-40B4-BE49-F238E27FC236}">
                <a16:creationId xmlns:a16="http://schemas.microsoft.com/office/drawing/2014/main" id="{16C8BA1D-B018-3440-B3D8-070869019427}"/>
              </a:ext>
            </a:extLst>
          </p:cNvPr>
          <p:cNvPicPr>
            <a:picLocks noChangeAspect="1"/>
          </p:cNvPicPr>
          <p:nvPr userDrawn="1"/>
        </p:nvPicPr>
        <p:blipFill>
          <a:blip r:embed="rId5">
            <a:alphaModFix amt="50000"/>
          </a:blip>
          <a:stretch>
            <a:fillRect/>
          </a:stretch>
        </p:blipFill>
        <p:spPr>
          <a:xfrm>
            <a:off x="1243861" y="4173017"/>
            <a:ext cx="354580" cy="354580"/>
          </a:xfrm>
          <a:prstGeom prst="rect">
            <a:avLst/>
          </a:prstGeom>
        </p:spPr>
      </p:pic>
      <p:pic>
        <p:nvPicPr>
          <p:cNvPr id="26" name="Picture 25">
            <a:extLst>
              <a:ext uri="{FF2B5EF4-FFF2-40B4-BE49-F238E27FC236}">
                <a16:creationId xmlns:a16="http://schemas.microsoft.com/office/drawing/2014/main" id="{8C7CEC63-B7B6-3141-9A5C-32F12E76306A}"/>
              </a:ext>
            </a:extLst>
          </p:cNvPr>
          <p:cNvPicPr>
            <a:picLocks noChangeAspect="1"/>
          </p:cNvPicPr>
          <p:nvPr userDrawn="1"/>
        </p:nvPicPr>
        <p:blipFill>
          <a:blip r:embed="rId6">
            <a:alphaModFix amt="50000"/>
          </a:blip>
          <a:stretch>
            <a:fillRect/>
          </a:stretch>
        </p:blipFill>
        <p:spPr>
          <a:xfrm>
            <a:off x="3183052" y="4213663"/>
            <a:ext cx="373439" cy="305541"/>
          </a:xfrm>
          <a:prstGeom prst="rect">
            <a:avLst/>
          </a:prstGeom>
        </p:spPr>
      </p:pic>
      <p:pic>
        <p:nvPicPr>
          <p:cNvPr id="27" name="Picture 26">
            <a:extLst>
              <a:ext uri="{FF2B5EF4-FFF2-40B4-BE49-F238E27FC236}">
                <a16:creationId xmlns:a16="http://schemas.microsoft.com/office/drawing/2014/main" id="{80BA2EF6-F34E-D342-AE7C-EBB5E9EE2020}"/>
              </a:ext>
            </a:extLst>
          </p:cNvPr>
          <p:cNvPicPr>
            <a:picLocks noChangeAspect="1"/>
          </p:cNvPicPr>
          <p:nvPr userDrawn="1"/>
        </p:nvPicPr>
        <p:blipFill>
          <a:blip r:embed="rId7">
            <a:alphaModFix amt="50000"/>
          </a:blip>
          <a:stretch>
            <a:fillRect/>
          </a:stretch>
        </p:blipFill>
        <p:spPr>
          <a:xfrm>
            <a:off x="5180134" y="4123730"/>
            <a:ext cx="191867" cy="383734"/>
          </a:xfrm>
          <a:prstGeom prst="rect">
            <a:avLst/>
          </a:prstGeom>
        </p:spPr>
      </p:pic>
      <p:pic>
        <p:nvPicPr>
          <p:cNvPr id="28" name="Picture 27">
            <a:extLst>
              <a:ext uri="{FF2B5EF4-FFF2-40B4-BE49-F238E27FC236}">
                <a16:creationId xmlns:a16="http://schemas.microsoft.com/office/drawing/2014/main" id="{F2BDF396-125C-FB4E-B37E-E1C466B23161}"/>
              </a:ext>
            </a:extLst>
          </p:cNvPr>
          <p:cNvPicPr>
            <a:picLocks noChangeAspect="1"/>
          </p:cNvPicPr>
          <p:nvPr userDrawn="1"/>
        </p:nvPicPr>
        <p:blipFill>
          <a:blip r:embed="rId8">
            <a:alphaModFix amt="50000"/>
          </a:blip>
          <a:stretch>
            <a:fillRect/>
          </a:stretch>
        </p:blipFill>
        <p:spPr>
          <a:xfrm>
            <a:off x="6879920" y="4123729"/>
            <a:ext cx="397273" cy="387341"/>
          </a:xfrm>
          <a:prstGeom prst="rect">
            <a:avLst/>
          </a:prstGeom>
        </p:spPr>
      </p:pic>
    </p:spTree>
    <p:extLst>
      <p:ext uri="{BB962C8B-B14F-4D97-AF65-F5344CB8AC3E}">
        <p14:creationId xmlns:p14="http://schemas.microsoft.com/office/powerpoint/2010/main" val="120082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399"/>
        <p:cNvGrpSpPr/>
        <p:nvPr/>
      </p:nvGrpSpPr>
      <p:grpSpPr>
        <a:xfrm>
          <a:off x="0" y="0"/>
          <a:ext cx="0" cy="0"/>
          <a:chOff x="0" y="0"/>
          <a:chExt cx="0" cy="0"/>
        </a:xfrm>
      </p:grpSpPr>
      <p:sp>
        <p:nvSpPr>
          <p:cNvPr id="400" name="Google Shape;400;p54"/>
          <p:cNvSpPr/>
          <p:nvPr/>
        </p:nvSpPr>
        <p:spPr>
          <a:xfrm>
            <a:off x="0" y="0"/>
            <a:ext cx="12192000" cy="1417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900" b="0" i="0" u="none" strike="noStrike" cap="none">
              <a:solidFill>
                <a:schemeClr val="lt1"/>
              </a:solidFill>
              <a:latin typeface="Calibri"/>
              <a:ea typeface="Calibri"/>
              <a:cs typeface="Calibri"/>
              <a:sym typeface="Calibri"/>
            </a:endParaRPr>
          </a:p>
        </p:txBody>
      </p:sp>
      <p:sp>
        <p:nvSpPr>
          <p:cNvPr id="401" name="Google Shape;401;p54"/>
          <p:cNvSpPr txBox="1">
            <a:spLocks noGrp="1"/>
          </p:cNvSpPr>
          <p:nvPr>
            <p:ph type="title"/>
          </p:nvPr>
        </p:nvSpPr>
        <p:spPr>
          <a:xfrm>
            <a:off x="312420" y="214975"/>
            <a:ext cx="11567100" cy="996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1"/>
              </a:buClr>
              <a:buSzPts val="1500"/>
              <a:buNone/>
              <a:defRPr b="1" i="0">
                <a:solidFill>
                  <a:srgbClr val="00539B"/>
                </a:solidFill>
                <a:latin typeface="Open Sans"/>
                <a:ea typeface="Open Sans"/>
                <a:cs typeface="Open Sans"/>
                <a:sym typeface="Open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402" name="Google Shape;402;p54"/>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457200" lvl="0" indent="-323850" algn="l" rtl="0">
              <a:lnSpc>
                <a:spcPct val="90000"/>
              </a:lnSpc>
              <a:spcBef>
                <a:spcPts val="1100"/>
              </a:spcBef>
              <a:spcAft>
                <a:spcPts val="0"/>
              </a:spcAft>
              <a:buClr>
                <a:schemeClr val="dk1"/>
              </a:buClr>
              <a:buSzPts val="1500"/>
              <a:buChar char="•"/>
              <a:defRPr>
                <a:latin typeface="Avenir"/>
                <a:ea typeface="Avenir"/>
                <a:cs typeface="Avenir"/>
                <a:sym typeface="Avenir"/>
              </a:defRPr>
            </a:lvl1pPr>
            <a:lvl2pPr marL="914400" lvl="1" indent="-323850" algn="l" rtl="0">
              <a:lnSpc>
                <a:spcPct val="90000"/>
              </a:lnSpc>
              <a:spcBef>
                <a:spcPts val="500"/>
              </a:spcBef>
              <a:spcAft>
                <a:spcPts val="0"/>
              </a:spcAft>
              <a:buClr>
                <a:schemeClr val="dk1"/>
              </a:buClr>
              <a:buSzPts val="1500"/>
              <a:buChar char="•"/>
              <a:defRPr/>
            </a:lvl2pPr>
            <a:lvl3pPr marL="1371600" lvl="2" indent="-323850" algn="l" rtl="0">
              <a:lnSpc>
                <a:spcPct val="90000"/>
              </a:lnSpc>
              <a:spcBef>
                <a:spcPts val="500"/>
              </a:spcBef>
              <a:spcAft>
                <a:spcPts val="0"/>
              </a:spcAft>
              <a:buClr>
                <a:schemeClr val="dk1"/>
              </a:buClr>
              <a:buSzPts val="1500"/>
              <a:buChar char="•"/>
              <a:defRPr/>
            </a:lvl3pPr>
            <a:lvl4pPr marL="1828800" lvl="3" indent="-323850" algn="l" rtl="0">
              <a:lnSpc>
                <a:spcPct val="90000"/>
              </a:lnSpc>
              <a:spcBef>
                <a:spcPts val="500"/>
              </a:spcBef>
              <a:spcAft>
                <a:spcPts val="0"/>
              </a:spcAft>
              <a:buClr>
                <a:schemeClr val="dk1"/>
              </a:buClr>
              <a:buSzPts val="1500"/>
              <a:buChar char="•"/>
              <a:defRPr/>
            </a:lvl4pPr>
            <a:lvl5pPr marL="2286000" lvl="4" indent="-323850" algn="l" rtl="0">
              <a:lnSpc>
                <a:spcPct val="90000"/>
              </a:lnSpc>
              <a:spcBef>
                <a:spcPts val="500"/>
              </a:spcBef>
              <a:spcAft>
                <a:spcPts val="0"/>
              </a:spcAft>
              <a:buClr>
                <a:schemeClr val="dk1"/>
              </a:buClr>
              <a:buSzPts val="1500"/>
              <a:buChar char="•"/>
              <a:defRPr/>
            </a:lvl5pPr>
            <a:lvl6pPr marL="2743200" lvl="5" indent="-323850" algn="l" rtl="0">
              <a:lnSpc>
                <a:spcPct val="90000"/>
              </a:lnSpc>
              <a:spcBef>
                <a:spcPts val="500"/>
              </a:spcBef>
              <a:spcAft>
                <a:spcPts val="0"/>
              </a:spcAft>
              <a:buClr>
                <a:schemeClr val="dk1"/>
              </a:buClr>
              <a:buSzPts val="1500"/>
              <a:buChar char="•"/>
              <a:defRPr/>
            </a:lvl6pPr>
            <a:lvl7pPr marL="3200400" lvl="6" indent="-323850" algn="l" rtl="0">
              <a:lnSpc>
                <a:spcPct val="90000"/>
              </a:lnSpc>
              <a:spcBef>
                <a:spcPts val="500"/>
              </a:spcBef>
              <a:spcAft>
                <a:spcPts val="0"/>
              </a:spcAft>
              <a:buClr>
                <a:schemeClr val="dk1"/>
              </a:buClr>
              <a:buSzPts val="1500"/>
              <a:buChar char="•"/>
              <a:defRPr/>
            </a:lvl7pPr>
            <a:lvl8pPr marL="3657600" lvl="7" indent="-323850" algn="l" rtl="0">
              <a:lnSpc>
                <a:spcPct val="90000"/>
              </a:lnSpc>
              <a:spcBef>
                <a:spcPts val="500"/>
              </a:spcBef>
              <a:spcAft>
                <a:spcPts val="0"/>
              </a:spcAft>
              <a:buClr>
                <a:schemeClr val="dk1"/>
              </a:buClr>
              <a:buSzPts val="1500"/>
              <a:buChar char="•"/>
              <a:defRPr/>
            </a:lvl8pPr>
            <a:lvl9pPr marL="4114800" lvl="8" indent="-323850" algn="l" rtl="0">
              <a:lnSpc>
                <a:spcPct val="90000"/>
              </a:lnSpc>
              <a:spcBef>
                <a:spcPts val="500"/>
              </a:spcBef>
              <a:spcAft>
                <a:spcPts val="0"/>
              </a:spcAft>
              <a:buClr>
                <a:schemeClr val="dk1"/>
              </a:buClr>
              <a:buSzPts val="1500"/>
              <a:buChar char="•"/>
              <a:defRPr/>
            </a:lvl9pPr>
          </a:lstStyle>
          <a:p>
            <a:endParaRPr/>
          </a:p>
        </p:txBody>
      </p:sp>
      <p:sp>
        <p:nvSpPr>
          <p:cNvPr id="403" name="Google Shape;403;p54"/>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457200" lvl="0" indent="-323850" algn="l" rtl="0">
              <a:lnSpc>
                <a:spcPct val="90000"/>
              </a:lnSpc>
              <a:spcBef>
                <a:spcPts val="1100"/>
              </a:spcBef>
              <a:spcAft>
                <a:spcPts val="0"/>
              </a:spcAft>
              <a:buClr>
                <a:schemeClr val="dk1"/>
              </a:buClr>
              <a:buSzPts val="1500"/>
              <a:buChar char="•"/>
              <a:defRPr>
                <a:latin typeface="Avenir"/>
                <a:ea typeface="Avenir"/>
                <a:cs typeface="Avenir"/>
                <a:sym typeface="Avenir"/>
              </a:defRPr>
            </a:lvl1pPr>
            <a:lvl2pPr marL="914400" lvl="1" indent="-323850" algn="l" rtl="0">
              <a:lnSpc>
                <a:spcPct val="90000"/>
              </a:lnSpc>
              <a:spcBef>
                <a:spcPts val="500"/>
              </a:spcBef>
              <a:spcAft>
                <a:spcPts val="0"/>
              </a:spcAft>
              <a:buClr>
                <a:schemeClr val="dk1"/>
              </a:buClr>
              <a:buSzPts val="1500"/>
              <a:buChar char="•"/>
              <a:defRPr/>
            </a:lvl2pPr>
            <a:lvl3pPr marL="1371600" lvl="2" indent="-323850" algn="l" rtl="0">
              <a:lnSpc>
                <a:spcPct val="90000"/>
              </a:lnSpc>
              <a:spcBef>
                <a:spcPts val="500"/>
              </a:spcBef>
              <a:spcAft>
                <a:spcPts val="0"/>
              </a:spcAft>
              <a:buClr>
                <a:schemeClr val="dk1"/>
              </a:buClr>
              <a:buSzPts val="1500"/>
              <a:buChar char="•"/>
              <a:defRPr/>
            </a:lvl3pPr>
            <a:lvl4pPr marL="1828800" lvl="3" indent="-323850" algn="l" rtl="0">
              <a:lnSpc>
                <a:spcPct val="90000"/>
              </a:lnSpc>
              <a:spcBef>
                <a:spcPts val="500"/>
              </a:spcBef>
              <a:spcAft>
                <a:spcPts val="0"/>
              </a:spcAft>
              <a:buClr>
                <a:schemeClr val="dk1"/>
              </a:buClr>
              <a:buSzPts val="1500"/>
              <a:buChar char="•"/>
              <a:defRPr/>
            </a:lvl4pPr>
            <a:lvl5pPr marL="2286000" lvl="4" indent="-323850" algn="l" rtl="0">
              <a:lnSpc>
                <a:spcPct val="90000"/>
              </a:lnSpc>
              <a:spcBef>
                <a:spcPts val="500"/>
              </a:spcBef>
              <a:spcAft>
                <a:spcPts val="0"/>
              </a:spcAft>
              <a:buClr>
                <a:schemeClr val="dk1"/>
              </a:buClr>
              <a:buSzPts val="1500"/>
              <a:buChar char="•"/>
              <a:defRPr/>
            </a:lvl5pPr>
            <a:lvl6pPr marL="2743200" lvl="5" indent="-323850" algn="l" rtl="0">
              <a:lnSpc>
                <a:spcPct val="90000"/>
              </a:lnSpc>
              <a:spcBef>
                <a:spcPts val="500"/>
              </a:spcBef>
              <a:spcAft>
                <a:spcPts val="0"/>
              </a:spcAft>
              <a:buClr>
                <a:schemeClr val="dk1"/>
              </a:buClr>
              <a:buSzPts val="1500"/>
              <a:buChar char="•"/>
              <a:defRPr/>
            </a:lvl6pPr>
            <a:lvl7pPr marL="3200400" lvl="6" indent="-323850" algn="l" rtl="0">
              <a:lnSpc>
                <a:spcPct val="90000"/>
              </a:lnSpc>
              <a:spcBef>
                <a:spcPts val="500"/>
              </a:spcBef>
              <a:spcAft>
                <a:spcPts val="0"/>
              </a:spcAft>
              <a:buClr>
                <a:schemeClr val="dk1"/>
              </a:buClr>
              <a:buSzPts val="1500"/>
              <a:buChar char="•"/>
              <a:defRPr/>
            </a:lvl7pPr>
            <a:lvl8pPr marL="3657600" lvl="7" indent="-323850" algn="l" rtl="0">
              <a:lnSpc>
                <a:spcPct val="90000"/>
              </a:lnSpc>
              <a:spcBef>
                <a:spcPts val="500"/>
              </a:spcBef>
              <a:spcAft>
                <a:spcPts val="0"/>
              </a:spcAft>
              <a:buClr>
                <a:schemeClr val="dk1"/>
              </a:buClr>
              <a:buSzPts val="1500"/>
              <a:buChar char="•"/>
              <a:defRPr/>
            </a:lvl8pPr>
            <a:lvl9pPr marL="4114800" lvl="8" indent="-323850" algn="l" rtl="0">
              <a:lnSpc>
                <a:spcPct val="90000"/>
              </a:lnSpc>
              <a:spcBef>
                <a:spcPts val="500"/>
              </a:spcBef>
              <a:spcAft>
                <a:spcPts val="0"/>
              </a:spcAft>
              <a:buClr>
                <a:schemeClr val="dk1"/>
              </a:buClr>
              <a:buSzPts val="1500"/>
              <a:buChar char="•"/>
              <a:defRPr/>
            </a:lvl9pPr>
          </a:lstStyle>
          <a:p>
            <a:endParaRPr/>
          </a:p>
        </p:txBody>
      </p:sp>
      <p:sp>
        <p:nvSpPr>
          <p:cNvPr id="404" name="Google Shape;404;p54"/>
          <p:cNvSpPr txBox="1">
            <a:spLocks noGrp="1"/>
          </p:cNvSpPr>
          <p:nvPr>
            <p:ph type="dt" idx="10"/>
          </p:nvPr>
        </p:nvSpPr>
        <p:spPr>
          <a:xfrm>
            <a:off x="319347" y="627790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05" name="Google Shape;405;p54"/>
          <p:cNvSpPr txBox="1">
            <a:spLocks noGrp="1"/>
          </p:cNvSpPr>
          <p:nvPr>
            <p:ph type="ftr" idx="11"/>
          </p:nvPr>
        </p:nvSpPr>
        <p:spPr>
          <a:xfrm>
            <a:off x="4038600" y="6277901"/>
            <a:ext cx="4114800" cy="3651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06" name="Google Shape;406;p54"/>
          <p:cNvSpPr txBox="1">
            <a:spLocks noGrp="1"/>
          </p:cNvSpPr>
          <p:nvPr>
            <p:ph type="sldNum" idx="12"/>
          </p:nvPr>
        </p:nvSpPr>
        <p:spPr>
          <a:xfrm>
            <a:off x="9129453" y="6277901"/>
            <a:ext cx="27432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39862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2AE795B-191A-42A7-83A9-AFDFCF939BB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725"/>
            <a:ext cx="12192000" cy="6855033"/>
          </a:xfrm>
          <a:prstGeom prst="rect">
            <a:avLst/>
          </a:prstGeom>
        </p:spPr>
      </p:pic>
      <p:sp>
        <p:nvSpPr>
          <p:cNvPr id="9" name="Rectangle 8"/>
          <p:cNvSpPr/>
          <p:nvPr userDrawn="1"/>
        </p:nvSpPr>
        <p:spPr>
          <a:xfrm>
            <a:off x="0" y="1408804"/>
            <a:ext cx="12192000" cy="5449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6416"/>
            <a:ext cx="12192000" cy="141849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401;p54"/>
          <p:cNvSpPr txBox="1">
            <a:spLocks noGrp="1"/>
          </p:cNvSpPr>
          <p:nvPr>
            <p:ph type="title"/>
          </p:nvPr>
        </p:nvSpPr>
        <p:spPr>
          <a:xfrm>
            <a:off x="312420" y="214975"/>
            <a:ext cx="11567100" cy="996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1"/>
              </a:buClr>
              <a:buSzPts val="1500"/>
              <a:buNone/>
              <a:defRPr b="1" i="0">
                <a:solidFill>
                  <a:schemeClr val="bg1"/>
                </a:solidFill>
                <a:latin typeface="Open Sans"/>
                <a:ea typeface="Open Sans"/>
                <a:cs typeface="Open Sans"/>
                <a:sym typeface="Open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6" name="Google Shape;402;p54"/>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457200" lvl="0" indent="-323850" algn="l" rtl="0">
              <a:lnSpc>
                <a:spcPct val="90000"/>
              </a:lnSpc>
              <a:spcBef>
                <a:spcPts val="1100"/>
              </a:spcBef>
              <a:spcAft>
                <a:spcPts val="0"/>
              </a:spcAft>
              <a:buClr>
                <a:schemeClr val="dk1"/>
              </a:buClr>
              <a:buSzPts val="1500"/>
              <a:buChar char="•"/>
              <a:defRPr>
                <a:latin typeface="Avenir"/>
                <a:ea typeface="Avenir"/>
                <a:cs typeface="Avenir"/>
                <a:sym typeface="Avenir"/>
              </a:defRPr>
            </a:lvl1pPr>
            <a:lvl2pPr marL="914400" lvl="1" indent="-323850" algn="l" rtl="0">
              <a:lnSpc>
                <a:spcPct val="90000"/>
              </a:lnSpc>
              <a:spcBef>
                <a:spcPts val="500"/>
              </a:spcBef>
              <a:spcAft>
                <a:spcPts val="0"/>
              </a:spcAft>
              <a:buClr>
                <a:schemeClr val="dk1"/>
              </a:buClr>
              <a:buSzPts val="1500"/>
              <a:buChar char="•"/>
              <a:defRPr/>
            </a:lvl2pPr>
            <a:lvl3pPr marL="1371600" lvl="2" indent="-323850" algn="l" rtl="0">
              <a:lnSpc>
                <a:spcPct val="90000"/>
              </a:lnSpc>
              <a:spcBef>
                <a:spcPts val="500"/>
              </a:spcBef>
              <a:spcAft>
                <a:spcPts val="0"/>
              </a:spcAft>
              <a:buClr>
                <a:schemeClr val="dk1"/>
              </a:buClr>
              <a:buSzPts val="1500"/>
              <a:buChar char="•"/>
              <a:defRPr/>
            </a:lvl3pPr>
            <a:lvl4pPr marL="1828800" lvl="3" indent="-323850" algn="l" rtl="0">
              <a:lnSpc>
                <a:spcPct val="90000"/>
              </a:lnSpc>
              <a:spcBef>
                <a:spcPts val="500"/>
              </a:spcBef>
              <a:spcAft>
                <a:spcPts val="0"/>
              </a:spcAft>
              <a:buClr>
                <a:schemeClr val="dk1"/>
              </a:buClr>
              <a:buSzPts val="1500"/>
              <a:buChar char="•"/>
              <a:defRPr/>
            </a:lvl4pPr>
            <a:lvl5pPr marL="2286000" lvl="4" indent="-323850" algn="l" rtl="0">
              <a:lnSpc>
                <a:spcPct val="90000"/>
              </a:lnSpc>
              <a:spcBef>
                <a:spcPts val="500"/>
              </a:spcBef>
              <a:spcAft>
                <a:spcPts val="0"/>
              </a:spcAft>
              <a:buClr>
                <a:schemeClr val="dk1"/>
              </a:buClr>
              <a:buSzPts val="1500"/>
              <a:buChar char="•"/>
              <a:defRPr/>
            </a:lvl5pPr>
            <a:lvl6pPr marL="2743200" lvl="5" indent="-323850" algn="l" rtl="0">
              <a:lnSpc>
                <a:spcPct val="90000"/>
              </a:lnSpc>
              <a:spcBef>
                <a:spcPts val="500"/>
              </a:spcBef>
              <a:spcAft>
                <a:spcPts val="0"/>
              </a:spcAft>
              <a:buClr>
                <a:schemeClr val="dk1"/>
              </a:buClr>
              <a:buSzPts val="1500"/>
              <a:buChar char="•"/>
              <a:defRPr/>
            </a:lvl6pPr>
            <a:lvl7pPr marL="3200400" lvl="6" indent="-323850" algn="l" rtl="0">
              <a:lnSpc>
                <a:spcPct val="90000"/>
              </a:lnSpc>
              <a:spcBef>
                <a:spcPts val="500"/>
              </a:spcBef>
              <a:spcAft>
                <a:spcPts val="0"/>
              </a:spcAft>
              <a:buClr>
                <a:schemeClr val="dk1"/>
              </a:buClr>
              <a:buSzPts val="1500"/>
              <a:buChar char="•"/>
              <a:defRPr/>
            </a:lvl7pPr>
            <a:lvl8pPr marL="3657600" lvl="7" indent="-323850" algn="l" rtl="0">
              <a:lnSpc>
                <a:spcPct val="90000"/>
              </a:lnSpc>
              <a:spcBef>
                <a:spcPts val="500"/>
              </a:spcBef>
              <a:spcAft>
                <a:spcPts val="0"/>
              </a:spcAft>
              <a:buClr>
                <a:schemeClr val="dk1"/>
              </a:buClr>
              <a:buSzPts val="1500"/>
              <a:buChar char="•"/>
              <a:defRPr/>
            </a:lvl8pPr>
            <a:lvl9pPr marL="4114800" lvl="8" indent="-323850" algn="l" rtl="0">
              <a:lnSpc>
                <a:spcPct val="90000"/>
              </a:lnSpc>
              <a:spcBef>
                <a:spcPts val="500"/>
              </a:spcBef>
              <a:spcAft>
                <a:spcPts val="0"/>
              </a:spcAft>
              <a:buClr>
                <a:schemeClr val="dk1"/>
              </a:buClr>
              <a:buSzPts val="1500"/>
              <a:buChar char="•"/>
              <a:defRPr/>
            </a:lvl9pPr>
          </a:lstStyle>
          <a:p>
            <a:endParaRPr/>
          </a:p>
        </p:txBody>
      </p:sp>
      <p:sp>
        <p:nvSpPr>
          <p:cNvPr id="7" name="Google Shape;403;p54"/>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457200" lvl="0" indent="-323850" algn="l" rtl="0">
              <a:lnSpc>
                <a:spcPct val="90000"/>
              </a:lnSpc>
              <a:spcBef>
                <a:spcPts val="1100"/>
              </a:spcBef>
              <a:spcAft>
                <a:spcPts val="0"/>
              </a:spcAft>
              <a:buClr>
                <a:schemeClr val="dk1"/>
              </a:buClr>
              <a:buSzPts val="1500"/>
              <a:buChar char="•"/>
              <a:defRPr>
                <a:latin typeface="Avenir"/>
                <a:ea typeface="Avenir"/>
                <a:cs typeface="Avenir"/>
                <a:sym typeface="Avenir"/>
              </a:defRPr>
            </a:lvl1pPr>
            <a:lvl2pPr marL="914400" lvl="1" indent="-323850" algn="l" rtl="0">
              <a:lnSpc>
                <a:spcPct val="90000"/>
              </a:lnSpc>
              <a:spcBef>
                <a:spcPts val="500"/>
              </a:spcBef>
              <a:spcAft>
                <a:spcPts val="0"/>
              </a:spcAft>
              <a:buClr>
                <a:schemeClr val="dk1"/>
              </a:buClr>
              <a:buSzPts val="1500"/>
              <a:buChar char="•"/>
              <a:defRPr/>
            </a:lvl2pPr>
            <a:lvl3pPr marL="1371600" lvl="2" indent="-323850" algn="l" rtl="0">
              <a:lnSpc>
                <a:spcPct val="90000"/>
              </a:lnSpc>
              <a:spcBef>
                <a:spcPts val="500"/>
              </a:spcBef>
              <a:spcAft>
                <a:spcPts val="0"/>
              </a:spcAft>
              <a:buClr>
                <a:schemeClr val="dk1"/>
              </a:buClr>
              <a:buSzPts val="1500"/>
              <a:buChar char="•"/>
              <a:defRPr/>
            </a:lvl3pPr>
            <a:lvl4pPr marL="1828800" lvl="3" indent="-323850" algn="l" rtl="0">
              <a:lnSpc>
                <a:spcPct val="90000"/>
              </a:lnSpc>
              <a:spcBef>
                <a:spcPts val="500"/>
              </a:spcBef>
              <a:spcAft>
                <a:spcPts val="0"/>
              </a:spcAft>
              <a:buClr>
                <a:schemeClr val="dk1"/>
              </a:buClr>
              <a:buSzPts val="1500"/>
              <a:buChar char="•"/>
              <a:defRPr/>
            </a:lvl4pPr>
            <a:lvl5pPr marL="2286000" lvl="4" indent="-323850" algn="l" rtl="0">
              <a:lnSpc>
                <a:spcPct val="90000"/>
              </a:lnSpc>
              <a:spcBef>
                <a:spcPts val="500"/>
              </a:spcBef>
              <a:spcAft>
                <a:spcPts val="0"/>
              </a:spcAft>
              <a:buClr>
                <a:schemeClr val="dk1"/>
              </a:buClr>
              <a:buSzPts val="1500"/>
              <a:buChar char="•"/>
              <a:defRPr/>
            </a:lvl5pPr>
            <a:lvl6pPr marL="2743200" lvl="5" indent="-323850" algn="l" rtl="0">
              <a:lnSpc>
                <a:spcPct val="90000"/>
              </a:lnSpc>
              <a:spcBef>
                <a:spcPts val="500"/>
              </a:spcBef>
              <a:spcAft>
                <a:spcPts val="0"/>
              </a:spcAft>
              <a:buClr>
                <a:schemeClr val="dk1"/>
              </a:buClr>
              <a:buSzPts val="1500"/>
              <a:buChar char="•"/>
              <a:defRPr/>
            </a:lvl6pPr>
            <a:lvl7pPr marL="3200400" lvl="6" indent="-323850" algn="l" rtl="0">
              <a:lnSpc>
                <a:spcPct val="90000"/>
              </a:lnSpc>
              <a:spcBef>
                <a:spcPts val="500"/>
              </a:spcBef>
              <a:spcAft>
                <a:spcPts val="0"/>
              </a:spcAft>
              <a:buClr>
                <a:schemeClr val="dk1"/>
              </a:buClr>
              <a:buSzPts val="1500"/>
              <a:buChar char="•"/>
              <a:defRPr/>
            </a:lvl7pPr>
            <a:lvl8pPr marL="3657600" lvl="7" indent="-323850" algn="l" rtl="0">
              <a:lnSpc>
                <a:spcPct val="90000"/>
              </a:lnSpc>
              <a:spcBef>
                <a:spcPts val="500"/>
              </a:spcBef>
              <a:spcAft>
                <a:spcPts val="0"/>
              </a:spcAft>
              <a:buClr>
                <a:schemeClr val="dk1"/>
              </a:buClr>
              <a:buSzPts val="1500"/>
              <a:buChar char="•"/>
              <a:defRPr/>
            </a:lvl8pPr>
            <a:lvl9pPr marL="4114800" lvl="8" indent="-323850" algn="l" rtl="0">
              <a:lnSpc>
                <a:spcPct val="90000"/>
              </a:lnSpc>
              <a:spcBef>
                <a:spcPts val="500"/>
              </a:spcBef>
              <a:spcAft>
                <a:spcPts val="0"/>
              </a:spcAft>
              <a:buClr>
                <a:schemeClr val="dk1"/>
              </a:buClr>
              <a:buSzPts val="1500"/>
              <a:buChar char="•"/>
              <a:defRPr/>
            </a:lvl9pPr>
          </a:lstStyle>
          <a:p>
            <a:endParaRPr/>
          </a:p>
        </p:txBody>
      </p:sp>
    </p:spTree>
    <p:extLst>
      <p:ext uri="{BB962C8B-B14F-4D97-AF65-F5344CB8AC3E}">
        <p14:creationId xmlns:p14="http://schemas.microsoft.com/office/powerpoint/2010/main" val="28755899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F6913D6-134F-B140-B4C3-B88C7DE38F78}"/>
              </a:ext>
            </a:extLst>
          </p:cNvPr>
          <p:cNvSpPr txBox="1"/>
          <p:nvPr userDrawn="1"/>
        </p:nvSpPr>
        <p:spPr>
          <a:xfrm>
            <a:off x="1225232" y="6543960"/>
            <a:ext cx="4356438" cy="295098"/>
          </a:xfrm>
          <a:prstGeom prst="rect">
            <a:avLst/>
          </a:prstGeom>
          <a:noFill/>
        </p:spPr>
        <p:txBody>
          <a:bodyPr wrap="square" lIns="0" tIns="0" rIns="0" bIns="0" rtlCol="0">
            <a:noAutofit/>
          </a:bodyPr>
          <a:lstStyle/>
          <a:p>
            <a:r>
              <a:rPr lang="en-US" sz="1800" dirty="0">
                <a:solidFill>
                  <a:schemeClr val="bg1"/>
                </a:solidFill>
                <a:latin typeface="Calibri Light" panose="020F0302020204030204" pitchFamily="34" charset="0"/>
                <a:cs typeface="Calibri Light" panose="020F0302020204030204" pitchFamily="34" charset="0"/>
              </a:rPr>
              <a:t>| MOVING EVERY LIFE FORWARD</a:t>
            </a:r>
          </a:p>
        </p:txBody>
      </p:sp>
      <p:pic>
        <p:nvPicPr>
          <p:cNvPr id="11" name="Picture 10">
            <a:extLst>
              <a:ext uri="{FF2B5EF4-FFF2-40B4-BE49-F238E27FC236}">
                <a16:creationId xmlns:a16="http://schemas.microsoft.com/office/drawing/2014/main" id="{3CF7B2F9-6599-E441-BC2A-575C52887335}"/>
              </a:ext>
            </a:extLst>
          </p:cNvPr>
          <p:cNvPicPr>
            <a:picLocks noChangeAspect="1"/>
          </p:cNvPicPr>
          <p:nvPr userDrawn="1"/>
        </p:nvPicPr>
        <p:blipFill>
          <a:blip r:embed="rId10"/>
          <a:stretch>
            <a:fillRect/>
          </a:stretch>
        </p:blipFill>
        <p:spPr>
          <a:xfrm>
            <a:off x="148375" y="6502527"/>
            <a:ext cx="964016" cy="276571"/>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3DC35CBB-2832-0947-8DCF-2D8383B87F41}"/>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9443" t="25482" r="8131" b="30625"/>
          <a:stretch/>
        </p:blipFill>
        <p:spPr>
          <a:xfrm>
            <a:off x="9473784" y="404735"/>
            <a:ext cx="2368446" cy="840827"/>
          </a:xfrm>
          <a:prstGeom prst="rect">
            <a:avLst/>
          </a:prstGeom>
        </p:spPr>
      </p:pic>
    </p:spTree>
    <p:extLst>
      <p:ext uri="{BB962C8B-B14F-4D97-AF65-F5344CB8AC3E}">
        <p14:creationId xmlns:p14="http://schemas.microsoft.com/office/powerpoint/2010/main" val="1911584118"/>
      </p:ext>
    </p:extLst>
  </p:cSld>
  <p:clrMap bg1="lt1" tx1="dk1" bg2="lt2" tx2="dk2" accent1="accent1" accent2="accent2" accent3="accent3" accent4="accent4" accent5="accent5" accent6="accent6" hlink="hlink" folHlink="folHlink"/>
  <p:sldLayoutIdLst>
    <p:sldLayoutId id="2147483662" r:id="rId1"/>
    <p:sldLayoutId id="2147483680" r:id="rId2"/>
    <p:sldLayoutId id="2147483681" r:id="rId3"/>
    <p:sldLayoutId id="2147483650" r:id="rId4"/>
    <p:sldLayoutId id="2147483652" r:id="rId5"/>
    <p:sldLayoutId id="2147483682" r:id="rId6"/>
    <p:sldLayoutId id="2147483683" r:id="rId7"/>
    <p:sldLayoutId id="2147483684" r:id="rId8"/>
  </p:sldLayoutIdLst>
  <p:txStyles>
    <p:title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8236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071950"/>
            <a:ext cx="10515600" cy="39556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Google Shape;57;p8">
            <a:extLst>
              <a:ext uri="{FF2B5EF4-FFF2-40B4-BE49-F238E27FC236}">
                <a16:creationId xmlns:a16="http://schemas.microsoft.com/office/drawing/2014/main" id="{F00A1448-EC9B-594A-84BA-628BA3384856}"/>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Glober SemiBold" pitchFamily="2" charset="77"/>
              </a:rPr>
              <a:pPr/>
              <a:t>‹#›</a:t>
            </a:fld>
            <a:endParaRPr lang="en-US" sz="1800" b="1" i="0" dirty="0">
              <a:solidFill>
                <a:schemeClr val="tx1"/>
              </a:solidFill>
              <a:latin typeface="Glober SemiBold" pitchFamily="2" charset="77"/>
            </a:endParaRPr>
          </a:p>
        </p:txBody>
      </p:sp>
      <p:sp>
        <p:nvSpPr>
          <p:cNvPr id="10" name="TextBox 9">
            <a:extLst>
              <a:ext uri="{FF2B5EF4-FFF2-40B4-BE49-F238E27FC236}">
                <a16:creationId xmlns:a16="http://schemas.microsoft.com/office/drawing/2014/main" id="{421EFC9F-A80A-7040-989C-7EBB812EE5CB}"/>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1" i="0" dirty="0">
                <a:solidFill>
                  <a:schemeClr val="tx1"/>
                </a:solidFill>
                <a:latin typeface="Glober SemiBold" pitchFamily="2" charset="77"/>
                <a:cs typeface="Calibri" panose="020F0502020204030204" pitchFamily="34" charset="0"/>
              </a:rPr>
              <a:t>MOVING EVERY LIFE FORWARD</a:t>
            </a:r>
          </a:p>
        </p:txBody>
      </p:sp>
      <p:pic>
        <p:nvPicPr>
          <p:cNvPr id="11" name="Picture 10" descr="A picture containing shirt&#10;&#10;Description automatically generated">
            <a:extLst>
              <a:ext uri="{FF2B5EF4-FFF2-40B4-BE49-F238E27FC236}">
                <a16:creationId xmlns:a16="http://schemas.microsoft.com/office/drawing/2014/main" id="{6DCB197E-E8EE-5A47-98DF-B2128FFDE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440" y="5960700"/>
            <a:ext cx="615156" cy="615156"/>
          </a:xfrm>
          <a:prstGeom prst="rect">
            <a:avLst/>
          </a:prstGeom>
        </p:spPr>
      </p:pic>
    </p:spTree>
    <p:extLst>
      <p:ext uri="{BB962C8B-B14F-4D97-AF65-F5344CB8AC3E}">
        <p14:creationId xmlns:p14="http://schemas.microsoft.com/office/powerpoint/2010/main" val="45485078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b="1" i="0" kern="1200">
          <a:solidFill>
            <a:srgbClr val="002060"/>
          </a:solidFill>
          <a:latin typeface="Glober"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Glober" pitchFamily="2" charset="77"/>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Glober SemiBold" pitchFamily="2" charset="77"/>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lober Book" pitchFamily="2" charset="77"/>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lober Book" pitchFamily="2" charset="77"/>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lober Book" pitchFamily="2" charset="77"/>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openxmlformats.org/officeDocument/2006/relationships/image" Target="../media/image25.png"/><Relationship Id="rId5" Type="http://schemas.openxmlformats.org/officeDocument/2006/relationships/diagramColors" Target="../diagrams/colors1.xml"/><Relationship Id="rId10" Type="http://schemas.openxmlformats.org/officeDocument/2006/relationships/image" Target="../media/image24.png"/><Relationship Id="rId4" Type="http://schemas.openxmlformats.org/officeDocument/2006/relationships/diagramQuickStyle" Target="../diagrams/quickStyle1.xml"/><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9.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4.wdp"/><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748" y="1332601"/>
            <a:ext cx="8827923" cy="3225800"/>
          </a:xfrm>
        </p:spPr>
        <p:txBody>
          <a:bodyPr/>
          <a:lstStyle/>
          <a:p>
            <a:r>
              <a:rPr lang="en-US" sz="7600" dirty="0">
                <a:latin typeface="Arial" panose="020B0604020202020204" pitchFamily="34" charset="0"/>
              </a:rPr>
              <a:t>COTA </a:t>
            </a:r>
            <a:r>
              <a:rPr lang="en-US" sz="7600" dirty="0" smtClean="0">
                <a:latin typeface="Arial" panose="020B0604020202020204" pitchFamily="34" charset="0"/>
              </a:rPr>
              <a:t>Service</a:t>
            </a:r>
            <a:endParaRPr lang="en-US" sz="7600" dirty="0">
              <a:latin typeface="Arial" panose="020B0604020202020204" pitchFamily="34" charset="0"/>
            </a:endParaRPr>
          </a:p>
        </p:txBody>
      </p:sp>
      <p:sp>
        <p:nvSpPr>
          <p:cNvPr id="3" name="Rectangle 2">
            <a:extLst>
              <a:ext uri="{FF2B5EF4-FFF2-40B4-BE49-F238E27FC236}">
                <a16:creationId xmlns:a16="http://schemas.microsoft.com/office/drawing/2014/main" id="{B7C1A472-6EC5-BA45-84E3-083EE408CFC1}"/>
              </a:ext>
            </a:extLst>
          </p:cNvPr>
          <p:cNvSpPr/>
          <p:nvPr/>
        </p:nvSpPr>
        <p:spPr>
          <a:xfrm>
            <a:off x="1220749" y="4004486"/>
            <a:ext cx="2459328" cy="707886"/>
          </a:xfrm>
          <a:prstGeom prst="rect">
            <a:avLst/>
          </a:prstGeom>
        </p:spPr>
        <p:txBody>
          <a:bodyPr wrap="none">
            <a:spAutoFit/>
          </a:bodyPr>
          <a:lstStyle/>
          <a:p>
            <a:r>
              <a:rPr lang="en-US" sz="2000" i="1" dirty="0" smtClean="0">
                <a:solidFill>
                  <a:schemeClr val="bg1"/>
                </a:solidFill>
                <a:latin typeface="Georgia" panose="02040502050405020303" pitchFamily="18" charset="0"/>
              </a:rPr>
              <a:t>Community Update</a:t>
            </a:r>
            <a:endParaRPr lang="en-US" sz="2000" i="1" dirty="0">
              <a:solidFill>
                <a:schemeClr val="bg1"/>
              </a:solidFill>
              <a:latin typeface="Georgia" panose="02040502050405020303" pitchFamily="18" charset="0"/>
            </a:endParaRPr>
          </a:p>
          <a:p>
            <a:r>
              <a:rPr lang="en-US" sz="2000" i="1" dirty="0" smtClean="0">
                <a:solidFill>
                  <a:schemeClr val="bg1"/>
                </a:solidFill>
                <a:latin typeface="Georgia" panose="02040502050405020303" pitchFamily="18" charset="0"/>
              </a:rPr>
              <a:t>November 2, </a:t>
            </a:r>
            <a:r>
              <a:rPr lang="en-US" sz="2000" i="1" dirty="0">
                <a:solidFill>
                  <a:schemeClr val="bg1"/>
                </a:solidFill>
                <a:latin typeface="Georgia" panose="02040502050405020303" pitchFamily="18" charset="0"/>
              </a:rPr>
              <a:t>2020</a:t>
            </a:r>
          </a:p>
        </p:txBody>
      </p:sp>
    </p:spTree>
    <p:extLst>
      <p:ext uri="{BB962C8B-B14F-4D97-AF65-F5344CB8AC3E}">
        <p14:creationId xmlns:p14="http://schemas.microsoft.com/office/powerpoint/2010/main" val="2866750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4982DD1C-9838-E942-934B-5FF4E894C034}"/>
              </a:ext>
            </a:extLst>
          </p:cNvPr>
          <p:cNvSpPr txBox="1">
            <a:spLocks/>
          </p:cNvSpPr>
          <p:nvPr/>
        </p:nvSpPr>
        <p:spPr>
          <a:xfrm>
            <a:off x="900677" y="588961"/>
            <a:ext cx="8887559" cy="624718"/>
          </a:xfrm>
          <a:prstGeom prst="rect">
            <a:avLst/>
          </a:prstGeom>
        </p:spPr>
        <p:txBody>
          <a:bodyPr lIns="0" tIns="0" rIns="0" bIns="0"/>
          <a:lstStyle>
            <a:lvl1pPr algn="l" defTabSz="914400" rtl="0" eaLnBrk="1" latinLnBrk="0" hangingPunct="1">
              <a:lnSpc>
                <a:spcPct val="90000"/>
              </a:lnSpc>
              <a:spcBef>
                <a:spcPct val="0"/>
              </a:spcBef>
              <a:buNone/>
              <a:defRPr sz="4400" b="1" i="0" kern="1200">
                <a:solidFill>
                  <a:srgbClr val="002060"/>
                </a:solidFill>
                <a:latin typeface="Glober" pitchFamily="2" charset="77"/>
                <a:ea typeface="+mj-ea"/>
                <a:cs typeface="Arial" panose="020B0604020202020204" pitchFamily="34" charset="0"/>
              </a:defRPr>
            </a:lvl1pPr>
          </a:lstStyle>
          <a:p>
            <a:r>
              <a:rPr lang="en-US" sz="4500" dirty="0">
                <a:solidFill>
                  <a:srgbClr val="B2272D"/>
                </a:solidFill>
              </a:rPr>
              <a:t>COTA Plus: </a:t>
            </a:r>
            <a:r>
              <a:rPr lang="en-US" sz="3600" b="0" i="1" dirty="0">
                <a:solidFill>
                  <a:srgbClr val="B2272D"/>
                </a:solidFill>
                <a:latin typeface="Glober Book" pitchFamily="2" charset="77"/>
              </a:rPr>
              <a:t>Service </a:t>
            </a:r>
            <a:r>
              <a:rPr lang="en-US" sz="3600" b="0" i="1" dirty="0" smtClean="0">
                <a:solidFill>
                  <a:srgbClr val="B2272D"/>
                </a:solidFill>
                <a:latin typeface="Glober Book" pitchFamily="2" charset="77"/>
              </a:rPr>
              <a:t>Attributes </a:t>
            </a:r>
            <a:endParaRPr lang="en-US" sz="2400" b="0" i="1" dirty="0">
              <a:solidFill>
                <a:schemeClr val="accent3"/>
              </a:solidFill>
              <a:latin typeface="Roboto" panose="02000000000000000000"/>
            </a:endParaRPr>
          </a:p>
          <a:p>
            <a:endParaRPr lang="en-US" sz="3600" b="0" i="1" dirty="0">
              <a:solidFill>
                <a:schemeClr val="accent1"/>
              </a:solidFill>
              <a:latin typeface="Glober Book" pitchFamily="2" charset="77"/>
            </a:endParaRPr>
          </a:p>
        </p:txBody>
      </p:sp>
      <p:sp>
        <p:nvSpPr>
          <p:cNvPr id="10" name="Rectangle 9">
            <a:extLst>
              <a:ext uri="{FF2B5EF4-FFF2-40B4-BE49-F238E27FC236}">
                <a16:creationId xmlns:a16="http://schemas.microsoft.com/office/drawing/2014/main" id="{0C27A92F-8D7F-0746-A793-7025DCBF9F6D}"/>
              </a:ext>
            </a:extLst>
          </p:cNvPr>
          <p:cNvSpPr/>
          <p:nvPr/>
        </p:nvSpPr>
        <p:spPr>
          <a:xfrm>
            <a:off x="872269" y="1744391"/>
            <a:ext cx="5223731" cy="3139321"/>
          </a:xfrm>
          <a:prstGeom prst="rect">
            <a:avLst/>
          </a:prstGeom>
        </p:spPr>
        <p:txBody>
          <a:bodyPr wrap="square">
            <a:spAutoFit/>
          </a:bodyPr>
          <a:lstStyle/>
          <a:p>
            <a:r>
              <a:rPr lang="en-US" dirty="0">
                <a:latin typeface="Glober Book" pitchFamily="2" charset="77"/>
              </a:rPr>
              <a:t>Base Fare (one way trip)		</a:t>
            </a:r>
            <a:r>
              <a:rPr lang="en-US" b="1" dirty="0">
                <a:latin typeface="Glober SemiBold" pitchFamily="2" charset="77"/>
              </a:rPr>
              <a:t>$3.00</a:t>
            </a:r>
            <a:r>
              <a:rPr lang="en-US" dirty="0">
                <a:latin typeface="Glober Book" pitchFamily="2" charset="77"/>
              </a:rPr>
              <a:t>/ride</a:t>
            </a:r>
          </a:p>
          <a:p>
            <a:r>
              <a:rPr lang="en-US" dirty="0">
                <a:latin typeface="Glober Book" pitchFamily="2" charset="77"/>
              </a:rPr>
              <a:t>1 Day Pass 			</a:t>
            </a:r>
            <a:r>
              <a:rPr lang="en-US" b="1" dirty="0">
                <a:latin typeface="Glober SemiBold" pitchFamily="2" charset="77"/>
              </a:rPr>
              <a:t>$6.00</a:t>
            </a:r>
            <a:r>
              <a:rPr lang="en-US" dirty="0">
                <a:latin typeface="Glober Book" pitchFamily="2" charset="77"/>
              </a:rPr>
              <a:t>/day</a:t>
            </a:r>
          </a:p>
          <a:p>
            <a:r>
              <a:rPr lang="en-US" dirty="0">
                <a:latin typeface="Glober Book" pitchFamily="2" charset="77"/>
              </a:rPr>
              <a:t>5 Day Pass 			</a:t>
            </a:r>
            <a:r>
              <a:rPr lang="en-US" b="1" dirty="0">
                <a:latin typeface="Glober SemiBold" pitchFamily="2" charset="77"/>
              </a:rPr>
              <a:t>$20.00</a:t>
            </a:r>
            <a:r>
              <a:rPr lang="en-US" dirty="0">
                <a:latin typeface="Glober Book" pitchFamily="2" charset="77"/>
              </a:rPr>
              <a:t>/week</a:t>
            </a:r>
          </a:p>
          <a:p>
            <a:r>
              <a:rPr lang="en-US" dirty="0">
                <a:latin typeface="Glober Book" pitchFamily="2" charset="77"/>
              </a:rPr>
              <a:t>Connections to/from bus stop	</a:t>
            </a:r>
            <a:r>
              <a:rPr lang="en-US" b="1" dirty="0">
                <a:latin typeface="Glober SemiBold" pitchFamily="2" charset="77"/>
              </a:rPr>
              <a:t>No Fare</a:t>
            </a:r>
          </a:p>
          <a:p>
            <a:r>
              <a:rPr lang="en-US" dirty="0">
                <a:latin typeface="Glober Book" pitchFamily="2" charset="77"/>
              </a:rPr>
              <a:t>C-pass 				</a:t>
            </a:r>
            <a:r>
              <a:rPr lang="en-US" b="1" dirty="0">
                <a:latin typeface="Glober SemiBold" pitchFamily="2" charset="77"/>
              </a:rPr>
              <a:t>No Fare</a:t>
            </a:r>
          </a:p>
          <a:p>
            <a:r>
              <a:rPr lang="en-US" dirty="0">
                <a:latin typeface="Glober Book" pitchFamily="2" charset="77"/>
              </a:rPr>
              <a:t>Students				</a:t>
            </a:r>
            <a:r>
              <a:rPr lang="en-US" b="1" dirty="0">
                <a:latin typeface="Glober SemiBold" pitchFamily="2" charset="77"/>
              </a:rPr>
              <a:t>No Fare</a:t>
            </a:r>
          </a:p>
          <a:p>
            <a:endParaRPr lang="en-US" dirty="0">
              <a:latin typeface="Glober Book" pitchFamily="2" charset="77"/>
            </a:endParaRPr>
          </a:p>
          <a:p>
            <a:r>
              <a:rPr lang="en-US" i="1" dirty="0">
                <a:latin typeface="Glober Book" pitchFamily="2" charset="77"/>
              </a:rPr>
              <a:t>Discounts available for seniors (65+), riders</a:t>
            </a:r>
          </a:p>
          <a:p>
            <a:r>
              <a:rPr lang="en-US" i="1" dirty="0">
                <a:latin typeface="Glober Book" pitchFamily="2" charset="77"/>
              </a:rPr>
              <a:t>with disabilities, Medicare card holders, and</a:t>
            </a:r>
          </a:p>
          <a:p>
            <a:r>
              <a:rPr lang="en-US" i="1" dirty="0">
                <a:latin typeface="Glober Book" pitchFamily="2" charset="77"/>
              </a:rPr>
              <a:t>other qualified riders to just $2.00/ride and</a:t>
            </a:r>
          </a:p>
          <a:p>
            <a:r>
              <a:rPr lang="en-US" i="1" dirty="0">
                <a:latin typeface="Glober Book" pitchFamily="2" charset="77"/>
              </a:rPr>
              <a:t>similar reductions for the period passes</a:t>
            </a:r>
          </a:p>
        </p:txBody>
      </p:sp>
      <p:pic>
        <p:nvPicPr>
          <p:cNvPr id="9" name="Picture 8" descr="A van driving down a street&#10;&#10;Description automatically generated">
            <a:extLst>
              <a:ext uri="{FF2B5EF4-FFF2-40B4-BE49-F238E27FC236}">
                <a16:creationId xmlns:a16="http://schemas.microsoft.com/office/drawing/2014/main" id="{E2964B0F-73D9-4B47-A241-57BE34844B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40" t="3856" r="3730" b="4328"/>
          <a:stretch/>
        </p:blipFill>
        <p:spPr>
          <a:xfrm>
            <a:off x="6747167" y="1732457"/>
            <a:ext cx="5444833" cy="3654266"/>
          </a:xfrm>
          <a:prstGeom prst="rect">
            <a:avLst/>
          </a:prstGeom>
        </p:spPr>
      </p:pic>
      <p:sp>
        <p:nvSpPr>
          <p:cNvPr id="13" name="Rectangle 12">
            <a:extLst>
              <a:ext uri="{FF2B5EF4-FFF2-40B4-BE49-F238E27FC236}">
                <a16:creationId xmlns:a16="http://schemas.microsoft.com/office/drawing/2014/main" id="{2E21A1EA-C264-2F40-9318-07D4C80CAD5C}"/>
              </a:ext>
            </a:extLst>
          </p:cNvPr>
          <p:cNvSpPr/>
          <p:nvPr/>
        </p:nvSpPr>
        <p:spPr>
          <a:xfrm>
            <a:off x="872268" y="1344281"/>
            <a:ext cx="4572567" cy="400110"/>
          </a:xfrm>
          <a:prstGeom prst="rect">
            <a:avLst/>
          </a:prstGeom>
        </p:spPr>
        <p:txBody>
          <a:bodyPr wrap="square">
            <a:spAutoFit/>
          </a:bodyPr>
          <a:lstStyle/>
          <a:p>
            <a:r>
              <a:rPr lang="en-US" sz="2000" b="1" dirty="0">
                <a:solidFill>
                  <a:schemeClr val="accent2"/>
                </a:solidFill>
                <a:latin typeface="Glober" pitchFamily="2" charset="77"/>
              </a:rPr>
              <a:t>Affordable Fare Structure:</a:t>
            </a:r>
          </a:p>
        </p:txBody>
      </p:sp>
    </p:spTree>
    <p:extLst>
      <p:ext uri="{BB962C8B-B14F-4D97-AF65-F5344CB8AC3E}">
        <p14:creationId xmlns:p14="http://schemas.microsoft.com/office/powerpoint/2010/main" val="4186726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27A92F-8D7F-0746-A793-7025DCBF9F6D}"/>
              </a:ext>
            </a:extLst>
          </p:cNvPr>
          <p:cNvSpPr/>
          <p:nvPr/>
        </p:nvSpPr>
        <p:spPr>
          <a:xfrm>
            <a:off x="654060" y="1463626"/>
            <a:ext cx="5705176" cy="3816429"/>
          </a:xfrm>
          <a:prstGeom prst="rect">
            <a:avLst/>
          </a:prstGeom>
        </p:spPr>
        <p:txBody>
          <a:bodyPr wrap="square">
            <a:spAutoFit/>
          </a:bodyPr>
          <a:lstStyle/>
          <a:p>
            <a:pPr marL="285750" indent="-285750">
              <a:spcAft>
                <a:spcPts val="600"/>
              </a:spcAft>
              <a:buFont typeface="Arial" panose="020B0604020202020204" pitchFamily="34" charset="0"/>
              <a:buChar char="•"/>
            </a:pPr>
            <a:r>
              <a:rPr lang="en-US" sz="1600" dirty="0" smtClean="0">
                <a:solidFill>
                  <a:schemeClr val="tx1">
                    <a:lumMod val="65000"/>
                    <a:lumOff val="35000"/>
                  </a:schemeClr>
                </a:solidFill>
                <a:latin typeface="Roboto" panose="02000000000000000000"/>
              </a:rPr>
              <a:t>Hours of operations: Monday-Sunday 5am-8pm </a:t>
            </a:r>
          </a:p>
          <a:p>
            <a:pPr marL="742950" lvl="1" indent="-285750">
              <a:spcAft>
                <a:spcPts val="600"/>
              </a:spcAft>
              <a:buFont typeface="Arial" panose="020B0604020202020204" pitchFamily="34" charset="0"/>
              <a:buChar char="•"/>
            </a:pPr>
            <a:r>
              <a:rPr lang="en-US" sz="1600" dirty="0" smtClean="0">
                <a:solidFill>
                  <a:schemeClr val="tx1">
                    <a:lumMod val="65000"/>
                    <a:lumOff val="35000"/>
                  </a:schemeClr>
                </a:solidFill>
                <a:latin typeface="Roboto" panose="02000000000000000000"/>
              </a:rPr>
              <a:t>First zone to offer weekend service </a:t>
            </a:r>
          </a:p>
          <a:p>
            <a:pPr marL="742950" lvl="1" indent="-285750">
              <a:spcAft>
                <a:spcPts val="600"/>
              </a:spcAft>
              <a:buFont typeface="Arial" panose="020B0604020202020204" pitchFamily="34" charset="0"/>
              <a:buChar char="•"/>
            </a:pPr>
            <a:r>
              <a:rPr lang="en-US" sz="1600" dirty="0" smtClean="0">
                <a:solidFill>
                  <a:schemeClr val="tx1">
                    <a:lumMod val="65000"/>
                    <a:lumOff val="35000"/>
                  </a:schemeClr>
                </a:solidFill>
                <a:latin typeface="Roboto" panose="02000000000000000000"/>
              </a:rPr>
              <a:t>First urban launch </a:t>
            </a:r>
          </a:p>
          <a:p>
            <a:pPr lvl="1">
              <a:spcAft>
                <a:spcPts val="600"/>
              </a:spcAft>
            </a:pPr>
            <a:endParaRPr lang="en-US" sz="1600" dirty="0" smtClean="0">
              <a:solidFill>
                <a:schemeClr val="tx1">
                  <a:lumMod val="65000"/>
                  <a:lumOff val="35000"/>
                </a:schemeClr>
              </a:solidFill>
              <a:latin typeface="Roboto" panose="02000000000000000000"/>
            </a:endParaRPr>
          </a:p>
          <a:p>
            <a:pPr marL="285750" indent="-285750">
              <a:spcAft>
                <a:spcPts val="600"/>
              </a:spcAft>
              <a:buFont typeface="Arial" panose="020B0604020202020204" pitchFamily="34" charset="0"/>
              <a:buChar char="•"/>
            </a:pPr>
            <a:r>
              <a:rPr lang="en-US" sz="1600" dirty="0" smtClean="0">
                <a:solidFill>
                  <a:srgbClr val="777777"/>
                </a:solidFill>
                <a:latin typeface="Roboto" panose="02000000000000000000"/>
              </a:rPr>
              <a:t>Fares are free due to the COVID-19 </a:t>
            </a:r>
          </a:p>
          <a:p>
            <a:pPr marL="742950" lvl="1" indent="-285750">
              <a:spcAft>
                <a:spcPts val="600"/>
              </a:spcAft>
              <a:buFont typeface="Arial" panose="020B0604020202020204" pitchFamily="34" charset="0"/>
              <a:buChar char="•"/>
            </a:pPr>
            <a:r>
              <a:rPr lang="en-US" sz="1600" dirty="0" smtClean="0">
                <a:solidFill>
                  <a:srgbClr val="777777"/>
                </a:solidFill>
                <a:latin typeface="Roboto" panose="02000000000000000000"/>
              </a:rPr>
              <a:t>We will return to fares by 2021 </a:t>
            </a:r>
          </a:p>
          <a:p>
            <a:pPr lvl="1">
              <a:spcAft>
                <a:spcPts val="600"/>
              </a:spcAft>
            </a:pPr>
            <a:endParaRPr lang="en-US" sz="1600" dirty="0">
              <a:solidFill>
                <a:srgbClr val="777777"/>
              </a:solidFill>
              <a:latin typeface="Roboto" panose="02000000000000000000"/>
            </a:endParaRPr>
          </a:p>
          <a:p>
            <a:pPr marL="285750" indent="-285750">
              <a:spcAft>
                <a:spcPts val="600"/>
              </a:spcAft>
              <a:buFont typeface="Arial" panose="020B0604020202020204" pitchFamily="34" charset="0"/>
              <a:buChar char="•"/>
            </a:pPr>
            <a:r>
              <a:rPr lang="en-US" sz="1600" dirty="0">
                <a:solidFill>
                  <a:srgbClr val="777777"/>
                </a:solidFill>
                <a:latin typeface="Roboto" panose="02000000000000000000"/>
              </a:rPr>
              <a:t>Z</a:t>
            </a:r>
            <a:r>
              <a:rPr lang="en-US" sz="1600" dirty="0" smtClean="0">
                <a:solidFill>
                  <a:srgbClr val="777777"/>
                </a:solidFill>
                <a:latin typeface="Roboto" panose="02000000000000000000"/>
              </a:rPr>
              <a:t>one outline </a:t>
            </a:r>
          </a:p>
          <a:p>
            <a:pPr marL="742950" lvl="1" indent="-285750">
              <a:spcAft>
                <a:spcPts val="600"/>
              </a:spcAft>
              <a:buFont typeface="Arial" panose="020B0604020202020204" pitchFamily="34" charset="0"/>
              <a:buChar char="•"/>
            </a:pPr>
            <a:r>
              <a:rPr lang="en-US" sz="1600" dirty="0" smtClean="0">
                <a:solidFill>
                  <a:srgbClr val="777777"/>
                </a:solidFill>
                <a:latin typeface="Roboto" panose="02000000000000000000"/>
              </a:rPr>
              <a:t>The zone was adjusted based on community input </a:t>
            </a:r>
          </a:p>
          <a:p>
            <a:pPr marL="742950" lvl="1" indent="-285750">
              <a:spcAft>
                <a:spcPts val="600"/>
              </a:spcAft>
              <a:buFont typeface="Arial" panose="020B0604020202020204" pitchFamily="34" charset="0"/>
              <a:buChar char="•"/>
            </a:pPr>
            <a:r>
              <a:rPr lang="en-US" sz="1600" dirty="0" smtClean="0">
                <a:solidFill>
                  <a:srgbClr val="777777"/>
                </a:solidFill>
                <a:latin typeface="Roboto" panose="02000000000000000000"/>
              </a:rPr>
              <a:t>Most notable: community members wanted access to food, recreation, and entertainment </a:t>
            </a:r>
          </a:p>
          <a:p>
            <a:pPr marL="285750" indent="-285750">
              <a:spcAft>
                <a:spcPts val="600"/>
              </a:spcAft>
              <a:buFont typeface="Arial" panose="020B0604020202020204" pitchFamily="34" charset="0"/>
              <a:buChar char="•"/>
            </a:pPr>
            <a:endParaRPr lang="en-US" sz="1600" dirty="0" smtClean="0">
              <a:latin typeface="Glober Book" pitchFamily="2" charset="77"/>
            </a:endParaRPr>
          </a:p>
        </p:txBody>
      </p:sp>
      <p:sp>
        <p:nvSpPr>
          <p:cNvPr id="8" name="Title 1">
            <a:extLst>
              <a:ext uri="{FF2B5EF4-FFF2-40B4-BE49-F238E27FC236}">
                <a16:creationId xmlns:a16="http://schemas.microsoft.com/office/drawing/2014/main" id="{B8A1CE7A-0152-8647-BD7E-98C21C999D90}"/>
              </a:ext>
            </a:extLst>
          </p:cNvPr>
          <p:cNvSpPr txBox="1">
            <a:spLocks/>
          </p:cNvSpPr>
          <p:nvPr/>
        </p:nvSpPr>
        <p:spPr>
          <a:xfrm>
            <a:off x="473957" y="588961"/>
            <a:ext cx="4451611" cy="624718"/>
          </a:xfrm>
          <a:prstGeom prst="rect">
            <a:avLst/>
          </a:prstGeom>
        </p:spPr>
        <p:txBody>
          <a:bodyPr lIns="0" tIns="0" rIns="0" bIns="0"/>
          <a:lstStyle>
            <a:lvl1pPr algn="l" defTabSz="914400" rtl="0" eaLnBrk="1" latinLnBrk="0" hangingPunct="1">
              <a:lnSpc>
                <a:spcPct val="90000"/>
              </a:lnSpc>
              <a:spcBef>
                <a:spcPct val="0"/>
              </a:spcBef>
              <a:buNone/>
              <a:defRPr sz="4400" b="1" i="0" kern="1200">
                <a:solidFill>
                  <a:srgbClr val="002060"/>
                </a:solidFill>
                <a:latin typeface="Glober" pitchFamily="2" charset="77"/>
                <a:ea typeface="+mj-ea"/>
                <a:cs typeface="Arial" panose="020B0604020202020204" pitchFamily="34" charset="0"/>
              </a:defRPr>
            </a:lvl1pPr>
          </a:lstStyle>
          <a:p>
            <a:r>
              <a:rPr lang="en-US" sz="4500" smtClean="0">
                <a:solidFill>
                  <a:schemeClr val="accent3"/>
                </a:solidFill>
                <a:latin typeface="Roboto" panose="02000000000000000000"/>
              </a:rPr>
              <a:t>Southside Zone</a:t>
            </a:r>
            <a:endParaRPr lang="en-US" sz="3600" b="0" i="1" dirty="0">
              <a:solidFill>
                <a:schemeClr val="accent3"/>
              </a:solidFill>
              <a:latin typeface="Roboto" panose="0200000000000000000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606" y="45229"/>
            <a:ext cx="5071355" cy="6525442"/>
          </a:xfrm>
          <a:prstGeom prst="rect">
            <a:avLst/>
          </a:prstGeom>
        </p:spPr>
      </p:pic>
    </p:spTree>
    <p:extLst>
      <p:ext uri="{BB962C8B-B14F-4D97-AF65-F5344CB8AC3E}">
        <p14:creationId xmlns:p14="http://schemas.microsoft.com/office/powerpoint/2010/main" val="2408451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749" y="1332601"/>
            <a:ext cx="7985244" cy="2634965"/>
          </a:xfrm>
        </p:spPr>
        <p:txBody>
          <a:bodyPr/>
          <a:lstStyle/>
          <a:p>
            <a:r>
              <a:rPr lang="en-US" sz="7600" dirty="0" smtClean="0">
                <a:latin typeface="Arial" panose="020B0604020202020204" pitchFamily="34" charset="0"/>
              </a:rPr>
              <a:t>LinkUS</a:t>
            </a:r>
            <a:br>
              <a:rPr lang="en-US" sz="7600" dirty="0" smtClean="0">
                <a:latin typeface="Arial" panose="020B0604020202020204" pitchFamily="34" charset="0"/>
              </a:rPr>
            </a:br>
            <a:r>
              <a:rPr lang="en-US" sz="3600" dirty="0" smtClean="0">
                <a:latin typeface="Arial" panose="020B0604020202020204" pitchFamily="34" charset="0"/>
              </a:rPr>
              <a:t>Mobility Corridors Initiative</a:t>
            </a:r>
            <a:endParaRPr lang="en-US" sz="3600" dirty="0">
              <a:latin typeface="Arial" panose="020B060402020202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0749" y="3492930"/>
            <a:ext cx="2591834" cy="2364619"/>
          </a:xfrm>
          <a:prstGeom prst="rect">
            <a:avLst/>
          </a:prstGeom>
        </p:spPr>
      </p:pic>
    </p:spTree>
    <p:extLst>
      <p:ext uri="{BB962C8B-B14F-4D97-AF65-F5344CB8AC3E}">
        <p14:creationId xmlns:p14="http://schemas.microsoft.com/office/powerpoint/2010/main" val="2374021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nvPr>
        </p:nvGraphicFramePr>
        <p:xfrm>
          <a:off x="0" y="2943293"/>
          <a:ext cx="9201150" cy="1057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oup 16"/>
          <p:cNvGrpSpPr/>
          <p:nvPr/>
        </p:nvGrpSpPr>
        <p:grpSpPr>
          <a:xfrm>
            <a:off x="222008" y="2352322"/>
            <a:ext cx="7999790" cy="2310633"/>
            <a:chOff x="222008" y="2989137"/>
            <a:chExt cx="7999790" cy="2310633"/>
          </a:xfrm>
        </p:grpSpPr>
        <p:sp>
          <p:nvSpPr>
            <p:cNvPr id="14" name="Oval 13"/>
            <p:cNvSpPr>
              <a:spLocks noChangeAspect="1"/>
            </p:cNvSpPr>
            <p:nvPr/>
          </p:nvSpPr>
          <p:spPr>
            <a:xfrm>
              <a:off x="222008" y="2989137"/>
              <a:ext cx="2286000" cy="2298316"/>
            </a:xfrm>
            <a:prstGeom prst="ellipse">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3078903" y="3001454"/>
              <a:ext cx="2286000" cy="2298316"/>
            </a:xfrm>
            <a:prstGeom prst="ellipse">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5935798" y="3001454"/>
              <a:ext cx="2286000" cy="2298316"/>
            </a:xfrm>
            <a:prstGeom prst="ellipse">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Foundational Planning</a:t>
            </a:r>
            <a:endParaRPr lang="en-US" dirty="0"/>
          </a:p>
        </p:txBody>
      </p:sp>
      <p:pic>
        <p:nvPicPr>
          <p:cNvPr id="8" name="Picture 1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2420" y="7007115"/>
            <a:ext cx="2766483" cy="1133475"/>
          </a:xfrm>
          <a:prstGeom prst="rect">
            <a:avLst/>
          </a:prstGeom>
          <a:blipFill>
            <a:blip r:embed="rId8" cstate="email">
              <a:extLst>
                <a:ext uri="{28A0092B-C50C-407E-A947-70E740481C1C}">
                  <a14:useLocalDpi xmlns:a14="http://schemas.microsoft.com/office/drawing/2010/main"/>
                </a:ext>
              </a:extLst>
            </a:blip>
            <a:stretch>
              <a:fillRect/>
            </a:stretch>
          </a:blipFill>
          <a:ln>
            <a:noFill/>
          </a:ln>
          <a:extLst/>
        </p:spPr>
      </p:pic>
      <p:sp>
        <p:nvSpPr>
          <p:cNvPr id="3" name="Oval 2"/>
          <p:cNvSpPr>
            <a:spLocks noChangeAspect="1"/>
          </p:cNvSpPr>
          <p:nvPr/>
        </p:nvSpPr>
        <p:spPr>
          <a:xfrm>
            <a:off x="222008" y="2358480"/>
            <a:ext cx="2286000" cy="2298316"/>
          </a:xfrm>
          <a:prstGeom prst="ellipse">
            <a:avLst/>
          </a:prstGeom>
          <a:blipFill dpi="0" rotWithShape="1">
            <a:blip r:embed="rId9" cstate="email">
              <a:extLst>
                <a:ext uri="{28A0092B-C50C-407E-A947-70E740481C1C}">
                  <a14:useLocalDpi xmlns:a14="http://schemas.microsoft.com/office/drawing/2010/main"/>
                </a:ext>
              </a:extLst>
            </a:blip>
            <a:srcRect/>
            <a:stretch>
              <a:fillRect l="8211" t="25144" b="25144"/>
            </a:stretch>
          </a:blipFill>
          <a:ln w="50800">
            <a:solidFill>
              <a:srgbClr val="286A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p:cNvSpPr>
          <p:nvPr/>
        </p:nvSpPr>
        <p:spPr>
          <a:xfrm>
            <a:off x="3078903" y="2364638"/>
            <a:ext cx="2286000" cy="2286000"/>
          </a:xfrm>
          <a:prstGeom prst="ellipse">
            <a:avLst/>
          </a:prstGeom>
          <a:blipFill dpi="0" rotWithShape="1">
            <a:blip r:embed="rId10" cstate="email">
              <a:extLst>
                <a:ext uri="{28A0092B-C50C-407E-A947-70E740481C1C}">
                  <a14:useLocalDpi xmlns:a14="http://schemas.microsoft.com/office/drawing/2010/main"/>
                </a:ext>
              </a:extLst>
            </a:blip>
            <a:srcRect/>
            <a:stretch>
              <a:fillRect l="7000" t="16291" r="-3000" b="15709"/>
            </a:stretch>
          </a:blipFill>
          <a:ln w="50800">
            <a:solidFill>
              <a:srgbClr val="286A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p:cNvSpPr>
          <p:nvPr/>
        </p:nvSpPr>
        <p:spPr>
          <a:xfrm>
            <a:off x="5935798" y="2364638"/>
            <a:ext cx="2286000" cy="2286000"/>
          </a:xfrm>
          <a:prstGeom prst="ellipse">
            <a:avLst/>
          </a:prstGeom>
          <a:blipFill dpi="0" rotWithShape="1">
            <a:blip r:embed="rId11" cstate="email">
              <a:extLst>
                <a:ext uri="{28A0092B-C50C-407E-A947-70E740481C1C}">
                  <a14:useLocalDpi xmlns:a14="http://schemas.microsoft.com/office/drawing/2010/main"/>
                </a:ext>
              </a:extLst>
            </a:blip>
            <a:srcRect/>
            <a:stretch>
              <a:fillRect l="8211"/>
            </a:stretch>
          </a:blipFill>
          <a:ln w="50800">
            <a:solidFill>
              <a:srgbClr val="286A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3"/>
          <p:cNvSpPr txBox="1">
            <a:spLocks/>
          </p:cNvSpPr>
          <p:nvPr/>
        </p:nvSpPr>
        <p:spPr>
          <a:xfrm>
            <a:off x="211817" y="4613255"/>
            <a:ext cx="2306381" cy="12409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3350" indent="0" algn="ctr">
              <a:lnSpc>
                <a:spcPct val="120000"/>
              </a:lnSpc>
              <a:buFont typeface="Arial" panose="020B0604020202020204" pitchFamily="34" charset="0"/>
              <a:buNone/>
            </a:pPr>
            <a:endParaRPr lang="en-US" sz="2000" b="1" dirty="0" smtClean="0"/>
          </a:p>
          <a:p>
            <a:pPr marL="133350" indent="0" algn="ctr">
              <a:lnSpc>
                <a:spcPct val="120000"/>
              </a:lnSpc>
              <a:spcBef>
                <a:spcPts val="0"/>
              </a:spcBef>
              <a:buFont typeface="Arial" panose="020B0604020202020204" pitchFamily="34" charset="0"/>
              <a:buNone/>
            </a:pPr>
            <a:r>
              <a:rPr lang="en-US" sz="2000" b="1" dirty="0" smtClean="0"/>
              <a:t>Insight2050 </a:t>
            </a:r>
          </a:p>
          <a:p>
            <a:pPr marL="133350" indent="0" algn="ctr">
              <a:lnSpc>
                <a:spcPct val="120000"/>
              </a:lnSpc>
              <a:spcBef>
                <a:spcPts val="0"/>
              </a:spcBef>
              <a:buFont typeface="Arial" panose="020B0604020202020204" pitchFamily="34" charset="0"/>
              <a:buNone/>
            </a:pPr>
            <a:r>
              <a:rPr lang="en-US" sz="2000" b="1" i="1" dirty="0" smtClean="0"/>
              <a:t>(2014)</a:t>
            </a:r>
          </a:p>
        </p:txBody>
      </p:sp>
      <p:sp>
        <p:nvSpPr>
          <p:cNvPr id="19" name="Content Placeholder 3"/>
          <p:cNvSpPr txBox="1">
            <a:spLocks/>
          </p:cNvSpPr>
          <p:nvPr/>
        </p:nvSpPr>
        <p:spPr>
          <a:xfrm>
            <a:off x="3071553" y="4562554"/>
            <a:ext cx="2306381" cy="12409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3350" indent="0" algn="ctr">
              <a:lnSpc>
                <a:spcPct val="120000"/>
              </a:lnSpc>
              <a:buFont typeface="Arial" panose="020B0604020202020204" pitchFamily="34" charset="0"/>
              <a:buNone/>
            </a:pPr>
            <a:endParaRPr lang="en-US" sz="2000" b="1" dirty="0" smtClean="0"/>
          </a:p>
          <a:p>
            <a:pPr marL="133350" indent="0" algn="ctr">
              <a:lnSpc>
                <a:spcPct val="120000"/>
              </a:lnSpc>
              <a:spcBef>
                <a:spcPts val="0"/>
              </a:spcBef>
              <a:buFont typeface="Arial" panose="020B0604020202020204" pitchFamily="34" charset="0"/>
              <a:buNone/>
            </a:pPr>
            <a:r>
              <a:rPr lang="en-US" sz="2000" b="1" dirty="0" err="1" smtClean="0"/>
              <a:t>NextGen</a:t>
            </a:r>
            <a:endParaRPr lang="en-US" sz="2000" b="1" dirty="0" smtClean="0"/>
          </a:p>
          <a:p>
            <a:pPr marL="133350" indent="0" algn="ctr">
              <a:lnSpc>
                <a:spcPct val="120000"/>
              </a:lnSpc>
              <a:spcBef>
                <a:spcPts val="0"/>
              </a:spcBef>
              <a:buFont typeface="Arial" panose="020B0604020202020204" pitchFamily="34" charset="0"/>
              <a:buNone/>
            </a:pPr>
            <a:r>
              <a:rPr lang="en-US" sz="2000" b="1" i="1" dirty="0" smtClean="0"/>
              <a:t>(2017)</a:t>
            </a:r>
          </a:p>
        </p:txBody>
      </p:sp>
      <p:sp>
        <p:nvSpPr>
          <p:cNvPr id="20" name="Content Placeholder 3"/>
          <p:cNvSpPr txBox="1">
            <a:spLocks/>
          </p:cNvSpPr>
          <p:nvPr/>
        </p:nvSpPr>
        <p:spPr>
          <a:xfrm>
            <a:off x="5793194" y="4477537"/>
            <a:ext cx="2571207" cy="150351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3350" indent="0" algn="ctr">
              <a:lnSpc>
                <a:spcPct val="120000"/>
              </a:lnSpc>
              <a:buFont typeface="Arial" panose="020B0604020202020204" pitchFamily="34" charset="0"/>
              <a:buNone/>
            </a:pPr>
            <a:endParaRPr lang="en-US" sz="2000" b="1" dirty="0" smtClean="0"/>
          </a:p>
          <a:p>
            <a:pPr marL="133350" indent="0" algn="ctr">
              <a:lnSpc>
                <a:spcPct val="120000"/>
              </a:lnSpc>
              <a:spcBef>
                <a:spcPts val="0"/>
              </a:spcBef>
              <a:buFont typeface="Arial" panose="020B0604020202020204" pitchFamily="34" charset="0"/>
              <a:buNone/>
            </a:pPr>
            <a:r>
              <a:rPr lang="en-US" sz="2400" b="1" dirty="0" smtClean="0"/>
              <a:t>Insight2050 Corridor Concepts</a:t>
            </a:r>
          </a:p>
          <a:p>
            <a:pPr marL="133350" indent="0" algn="ctr">
              <a:lnSpc>
                <a:spcPct val="120000"/>
              </a:lnSpc>
              <a:spcBef>
                <a:spcPts val="0"/>
              </a:spcBef>
              <a:buFont typeface="Arial" panose="020B0604020202020204" pitchFamily="34" charset="0"/>
              <a:buNone/>
            </a:pPr>
            <a:r>
              <a:rPr lang="en-US" sz="2400" b="1" i="1" dirty="0" smtClean="0"/>
              <a:t>(2019)</a:t>
            </a:r>
          </a:p>
        </p:txBody>
      </p:sp>
      <p:pic>
        <p:nvPicPr>
          <p:cNvPr id="21" name="Picture 20"/>
          <p:cNvPicPr/>
          <p:nvPr/>
        </p:nvPicPr>
        <p:blipFill>
          <a:blip r:embed="rId12" cstate="email">
            <a:extLst>
              <a:ext uri="{28A0092B-C50C-407E-A947-70E740481C1C}">
                <a14:useLocalDpi xmlns:a14="http://schemas.microsoft.com/office/drawing/2010/main"/>
              </a:ext>
            </a:extLst>
          </a:blip>
          <a:stretch>
            <a:fillRect/>
          </a:stretch>
        </p:blipFill>
        <p:spPr>
          <a:xfrm>
            <a:off x="9423158" y="2459712"/>
            <a:ext cx="2401449" cy="2190926"/>
          </a:xfrm>
          <a:prstGeom prst="rect">
            <a:avLst/>
          </a:prstGeom>
          <a:noFill/>
        </p:spPr>
      </p:pic>
    </p:spTree>
    <p:extLst>
      <p:ext uri="{BB962C8B-B14F-4D97-AF65-F5344CB8AC3E}">
        <p14:creationId xmlns:p14="http://schemas.microsoft.com/office/powerpoint/2010/main" val="2234820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LinkUS is a comprehensive mobility corridors initiative for Central Ohio</a:t>
            </a:r>
            <a:endParaRPr lang="en-US" dirty="0"/>
          </a:p>
        </p:txBody>
      </p:sp>
      <p:sp>
        <p:nvSpPr>
          <p:cNvPr id="4" name="Content Placeholder 3"/>
          <p:cNvSpPr txBox="1">
            <a:spLocks/>
          </p:cNvSpPr>
          <p:nvPr/>
        </p:nvSpPr>
        <p:spPr>
          <a:xfrm>
            <a:off x="6653348" y="1463524"/>
            <a:ext cx="5226172" cy="4335296"/>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3350" indent="0">
              <a:lnSpc>
                <a:spcPct val="120000"/>
              </a:lnSpc>
              <a:buFont typeface="Arial" panose="020B0604020202020204" pitchFamily="34" charset="0"/>
              <a:buNone/>
            </a:pPr>
            <a:endParaRPr lang="en-US" dirty="0" smtClean="0"/>
          </a:p>
          <a:p>
            <a:pPr marL="133350" indent="0">
              <a:lnSpc>
                <a:spcPct val="120000"/>
              </a:lnSpc>
              <a:buFont typeface="Arial" panose="020B0604020202020204" pitchFamily="34" charset="0"/>
              <a:buNone/>
            </a:pPr>
            <a:r>
              <a:rPr lang="en-US" sz="9600" dirty="0" smtClean="0"/>
              <a:t>LinkUS seeks to provide a </a:t>
            </a:r>
            <a:r>
              <a:rPr lang="en-US" sz="9600" b="1" dirty="0" smtClean="0">
                <a:solidFill>
                  <a:srgbClr val="92D050"/>
                </a:solidFill>
              </a:rPr>
              <a:t>complete mobility system along key regional corridors</a:t>
            </a:r>
            <a:r>
              <a:rPr lang="en-US" sz="9600" dirty="0" smtClean="0"/>
              <a:t>, including high capacity and advanced rapid transit, new transportation technology solutions, bicycle and pedestrian improvements, and new housing and job opportunities. </a:t>
            </a:r>
          </a:p>
          <a:p>
            <a:pPr marL="133350" indent="0">
              <a:lnSpc>
                <a:spcPct val="120000"/>
              </a:lnSpc>
              <a:buFont typeface="Arial" panose="020B0604020202020204" pitchFamily="34" charset="0"/>
              <a:buNone/>
            </a:pPr>
            <a:endParaRPr lang="en-US" sz="9600" dirty="0" smtClean="0"/>
          </a:p>
          <a:p>
            <a:pPr marL="133350" indent="0">
              <a:lnSpc>
                <a:spcPct val="120000"/>
              </a:lnSpc>
              <a:buFont typeface="Arial" panose="020B0604020202020204" pitchFamily="34" charset="0"/>
              <a:buNone/>
            </a:pPr>
            <a:r>
              <a:rPr lang="en-US" sz="6200" b="1" dirty="0" smtClean="0"/>
              <a:t>Principal sponsors: </a:t>
            </a:r>
            <a:endParaRPr lang="en-US" b="1" dirty="0" smtClean="0"/>
          </a:p>
        </p:txBody>
      </p:sp>
      <p:pic>
        <p:nvPicPr>
          <p:cNvPr id="5" name="Picture 2" descr="https://linkuscolumbus.com/wp-content/uploads/2020/05/Link-US-Corridors-Map_Website-Revised.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03698" y="1472339"/>
            <a:ext cx="4960947" cy="53148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41942" y="5630401"/>
            <a:ext cx="5542759" cy="792000"/>
          </a:xfrm>
          <a:prstGeom prst="rect">
            <a:avLst/>
          </a:prstGeom>
          <a:ln>
            <a:noFill/>
          </a:ln>
          <a:effectLst/>
        </p:spPr>
      </p:pic>
      <p:sp>
        <p:nvSpPr>
          <p:cNvPr id="8" name="Rectangle 7"/>
          <p:cNvSpPr/>
          <p:nvPr/>
        </p:nvSpPr>
        <p:spPr>
          <a:xfrm>
            <a:off x="228600" y="5798820"/>
            <a:ext cx="1643400" cy="105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4690" y="5337230"/>
            <a:ext cx="1449690" cy="1322602"/>
          </a:xfrm>
          <a:prstGeom prst="rect">
            <a:avLst/>
          </a:prstGeom>
        </p:spPr>
      </p:pic>
      <p:sp>
        <p:nvSpPr>
          <p:cNvPr id="2" name="Freeform 1"/>
          <p:cNvSpPr/>
          <p:nvPr/>
        </p:nvSpPr>
        <p:spPr>
          <a:xfrm>
            <a:off x="1733550" y="2505075"/>
            <a:ext cx="1152525" cy="2143125"/>
          </a:xfrm>
          <a:custGeom>
            <a:avLst/>
            <a:gdLst>
              <a:gd name="connsiteX0" fmla="*/ 0 w 1152525"/>
              <a:gd name="connsiteY0" fmla="*/ 0 h 2143125"/>
              <a:gd name="connsiteX1" fmla="*/ 142875 w 1152525"/>
              <a:gd name="connsiteY1" fmla="*/ 38100 h 2143125"/>
              <a:gd name="connsiteX2" fmla="*/ 171450 w 1152525"/>
              <a:gd name="connsiteY2" fmla="*/ 47625 h 2143125"/>
              <a:gd name="connsiteX3" fmla="*/ 276225 w 1152525"/>
              <a:gd name="connsiteY3" fmla="*/ 57150 h 2143125"/>
              <a:gd name="connsiteX4" fmla="*/ 314325 w 1152525"/>
              <a:gd name="connsiteY4" fmla="*/ 66675 h 2143125"/>
              <a:gd name="connsiteX5" fmla="*/ 323850 w 1152525"/>
              <a:gd name="connsiteY5" fmla="*/ 95250 h 2143125"/>
              <a:gd name="connsiteX6" fmla="*/ 333375 w 1152525"/>
              <a:gd name="connsiteY6" fmla="*/ 276225 h 2143125"/>
              <a:gd name="connsiteX7" fmla="*/ 352425 w 1152525"/>
              <a:gd name="connsiteY7" fmla="*/ 333375 h 2143125"/>
              <a:gd name="connsiteX8" fmla="*/ 361950 w 1152525"/>
              <a:gd name="connsiteY8" fmla="*/ 638175 h 2143125"/>
              <a:gd name="connsiteX9" fmla="*/ 419100 w 1152525"/>
              <a:gd name="connsiteY9" fmla="*/ 657225 h 2143125"/>
              <a:gd name="connsiteX10" fmla="*/ 571500 w 1152525"/>
              <a:gd name="connsiteY10" fmla="*/ 676275 h 2143125"/>
              <a:gd name="connsiteX11" fmla="*/ 628650 w 1152525"/>
              <a:gd name="connsiteY11" fmla="*/ 685800 h 2143125"/>
              <a:gd name="connsiteX12" fmla="*/ 838200 w 1152525"/>
              <a:gd name="connsiteY12" fmla="*/ 704850 h 2143125"/>
              <a:gd name="connsiteX13" fmla="*/ 876300 w 1152525"/>
              <a:gd name="connsiteY13" fmla="*/ 714375 h 2143125"/>
              <a:gd name="connsiteX14" fmla="*/ 971550 w 1152525"/>
              <a:gd name="connsiteY14" fmla="*/ 1028700 h 2143125"/>
              <a:gd name="connsiteX15" fmla="*/ 1000125 w 1152525"/>
              <a:gd name="connsiteY15" fmla="*/ 1085850 h 2143125"/>
              <a:gd name="connsiteX16" fmla="*/ 1009650 w 1152525"/>
              <a:gd name="connsiteY16" fmla="*/ 1114425 h 2143125"/>
              <a:gd name="connsiteX17" fmla="*/ 1047750 w 1152525"/>
              <a:gd name="connsiteY17" fmla="*/ 1171575 h 2143125"/>
              <a:gd name="connsiteX18" fmla="*/ 1066800 w 1152525"/>
              <a:gd name="connsiteY18" fmla="*/ 1228725 h 2143125"/>
              <a:gd name="connsiteX19" fmla="*/ 1076325 w 1152525"/>
              <a:gd name="connsiteY19" fmla="*/ 1876425 h 2143125"/>
              <a:gd name="connsiteX20" fmla="*/ 1085850 w 1152525"/>
              <a:gd name="connsiteY20" fmla="*/ 1914525 h 2143125"/>
              <a:gd name="connsiteX21" fmla="*/ 1104900 w 1152525"/>
              <a:gd name="connsiteY21" fmla="*/ 1971675 h 2143125"/>
              <a:gd name="connsiteX22" fmla="*/ 1114425 w 1152525"/>
              <a:gd name="connsiteY22" fmla="*/ 2000250 h 2143125"/>
              <a:gd name="connsiteX23" fmla="*/ 1123950 w 1152525"/>
              <a:gd name="connsiteY23" fmla="*/ 2038350 h 2143125"/>
              <a:gd name="connsiteX24" fmla="*/ 1133475 w 1152525"/>
              <a:gd name="connsiteY24" fmla="*/ 2085975 h 2143125"/>
              <a:gd name="connsiteX25" fmla="*/ 1152525 w 1152525"/>
              <a:gd name="connsiteY25" fmla="*/ 2143125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2525" h="2143125">
                <a:moveTo>
                  <a:pt x="0" y="0"/>
                </a:moveTo>
                <a:cubicBezTo>
                  <a:pt x="171782" y="57261"/>
                  <a:pt x="12584" y="9146"/>
                  <a:pt x="142875" y="38100"/>
                </a:cubicBezTo>
                <a:cubicBezTo>
                  <a:pt x="152676" y="40278"/>
                  <a:pt x="161511" y="46205"/>
                  <a:pt x="171450" y="47625"/>
                </a:cubicBezTo>
                <a:cubicBezTo>
                  <a:pt x="206167" y="52585"/>
                  <a:pt x="241300" y="53975"/>
                  <a:pt x="276225" y="57150"/>
                </a:cubicBezTo>
                <a:cubicBezTo>
                  <a:pt x="288925" y="60325"/>
                  <a:pt x="304103" y="58497"/>
                  <a:pt x="314325" y="66675"/>
                </a:cubicBezTo>
                <a:cubicBezTo>
                  <a:pt x="322165" y="72947"/>
                  <a:pt x="322941" y="85251"/>
                  <a:pt x="323850" y="95250"/>
                </a:cubicBezTo>
                <a:cubicBezTo>
                  <a:pt x="329319" y="155410"/>
                  <a:pt x="326178" y="216247"/>
                  <a:pt x="333375" y="276225"/>
                </a:cubicBezTo>
                <a:cubicBezTo>
                  <a:pt x="335767" y="296162"/>
                  <a:pt x="352425" y="333375"/>
                  <a:pt x="352425" y="333375"/>
                </a:cubicBezTo>
                <a:cubicBezTo>
                  <a:pt x="355600" y="434975"/>
                  <a:pt x="341452" y="538614"/>
                  <a:pt x="361950" y="638175"/>
                </a:cubicBezTo>
                <a:cubicBezTo>
                  <a:pt x="365999" y="657843"/>
                  <a:pt x="400050" y="650875"/>
                  <a:pt x="419100" y="657225"/>
                </a:cubicBezTo>
                <a:cubicBezTo>
                  <a:pt x="486948" y="679841"/>
                  <a:pt x="437664" y="665980"/>
                  <a:pt x="571500" y="676275"/>
                </a:cubicBezTo>
                <a:cubicBezTo>
                  <a:pt x="590550" y="679450"/>
                  <a:pt x="609447" y="683743"/>
                  <a:pt x="628650" y="685800"/>
                </a:cubicBezTo>
                <a:cubicBezTo>
                  <a:pt x="698389" y="693272"/>
                  <a:pt x="838200" y="704850"/>
                  <a:pt x="838200" y="704850"/>
                </a:cubicBezTo>
                <a:cubicBezTo>
                  <a:pt x="850900" y="708025"/>
                  <a:pt x="863361" y="712384"/>
                  <a:pt x="876300" y="714375"/>
                </a:cubicBezTo>
                <a:cubicBezTo>
                  <a:pt x="1065977" y="743556"/>
                  <a:pt x="950787" y="665356"/>
                  <a:pt x="971550" y="1028700"/>
                </a:cubicBezTo>
                <a:cubicBezTo>
                  <a:pt x="973095" y="1055731"/>
                  <a:pt x="988732" y="1063064"/>
                  <a:pt x="1000125" y="1085850"/>
                </a:cubicBezTo>
                <a:cubicBezTo>
                  <a:pt x="1004615" y="1094830"/>
                  <a:pt x="1004774" y="1105648"/>
                  <a:pt x="1009650" y="1114425"/>
                </a:cubicBezTo>
                <a:cubicBezTo>
                  <a:pt x="1020769" y="1134439"/>
                  <a:pt x="1040510" y="1149855"/>
                  <a:pt x="1047750" y="1171575"/>
                </a:cubicBezTo>
                <a:lnTo>
                  <a:pt x="1066800" y="1228725"/>
                </a:lnTo>
                <a:cubicBezTo>
                  <a:pt x="1069975" y="1444625"/>
                  <a:pt x="1070329" y="1660585"/>
                  <a:pt x="1076325" y="1876425"/>
                </a:cubicBezTo>
                <a:cubicBezTo>
                  <a:pt x="1076688" y="1889511"/>
                  <a:pt x="1082088" y="1901986"/>
                  <a:pt x="1085850" y="1914525"/>
                </a:cubicBezTo>
                <a:cubicBezTo>
                  <a:pt x="1091620" y="1933759"/>
                  <a:pt x="1098550" y="1952625"/>
                  <a:pt x="1104900" y="1971675"/>
                </a:cubicBezTo>
                <a:cubicBezTo>
                  <a:pt x="1108075" y="1981200"/>
                  <a:pt x="1111990" y="1990510"/>
                  <a:pt x="1114425" y="2000250"/>
                </a:cubicBezTo>
                <a:cubicBezTo>
                  <a:pt x="1117600" y="2012950"/>
                  <a:pt x="1121110" y="2025571"/>
                  <a:pt x="1123950" y="2038350"/>
                </a:cubicBezTo>
                <a:cubicBezTo>
                  <a:pt x="1127462" y="2054154"/>
                  <a:pt x="1129215" y="2070356"/>
                  <a:pt x="1133475" y="2085975"/>
                </a:cubicBezTo>
                <a:cubicBezTo>
                  <a:pt x="1138759" y="2105348"/>
                  <a:pt x="1152525" y="2143125"/>
                  <a:pt x="1152525" y="2143125"/>
                </a:cubicBezTo>
              </a:path>
            </a:pathLst>
          </a:custGeom>
          <a:noFill/>
          <a:ln w="76200">
            <a:solidFill>
              <a:srgbClr val="B2272D"/>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1400175" y="4533900"/>
            <a:ext cx="3571875" cy="228600"/>
          </a:xfrm>
          <a:prstGeom prst="straightConnector1">
            <a:avLst/>
          </a:prstGeom>
          <a:ln w="57150">
            <a:solidFill>
              <a:srgbClr val="B2272D"/>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57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96168" y="5725610"/>
            <a:ext cx="1052529" cy="960258"/>
          </a:xfrm>
          <a:prstGeom prst="rect">
            <a:avLst/>
          </a:prstGeom>
        </p:spPr>
      </p:pic>
      <p:sp>
        <p:nvSpPr>
          <p:cNvPr id="2" name="Title 1"/>
          <p:cNvSpPr>
            <a:spLocks noGrp="1"/>
          </p:cNvSpPr>
          <p:nvPr>
            <p:ph type="title"/>
          </p:nvPr>
        </p:nvSpPr>
        <p:spPr>
          <a:xfrm>
            <a:off x="312420" y="214975"/>
            <a:ext cx="11664126" cy="996000"/>
          </a:xfrm>
        </p:spPr>
        <p:txBody>
          <a:bodyPr/>
          <a:lstStyle/>
          <a:p>
            <a:r>
              <a:rPr lang="en-US" sz="4300" dirty="0" smtClean="0">
                <a:solidFill>
                  <a:srgbClr val="00539B"/>
                </a:solidFill>
              </a:rPr>
              <a:t>Mobility corridors – Collaboration:</a:t>
            </a:r>
            <a:endParaRPr lang="en-US" sz="4300" dirty="0">
              <a:solidFill>
                <a:srgbClr val="00539B"/>
              </a:solidFill>
            </a:endParaRPr>
          </a:p>
        </p:txBody>
      </p:sp>
      <p:graphicFrame>
        <p:nvGraphicFramePr>
          <p:cNvPr id="5" name="Content Placeholder 4"/>
          <p:cNvGraphicFramePr>
            <a:graphicFrameLocks noGrp="1"/>
          </p:cNvGraphicFramePr>
          <p:nvPr>
            <p:ph sz="half" idx="2"/>
            <p:extLst/>
          </p:nvPr>
        </p:nvGraphicFramePr>
        <p:xfrm>
          <a:off x="515007" y="1355834"/>
          <a:ext cx="6831724" cy="53300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ounded Rectangle 5"/>
          <p:cNvSpPr/>
          <p:nvPr/>
        </p:nvSpPr>
        <p:spPr>
          <a:xfrm>
            <a:off x="7660462" y="2440750"/>
            <a:ext cx="4316084" cy="3276360"/>
          </a:xfrm>
          <a:prstGeom prst="roundRect">
            <a:avLst/>
          </a:prstGeom>
          <a:solidFill>
            <a:srgbClr val="C00000"/>
          </a:solidFill>
          <a:ln>
            <a:solidFill>
              <a:srgbClr val="0053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p:cNvSpPr>
            <a:spLocks noGrp="1"/>
          </p:cNvSpPr>
          <p:nvPr>
            <p:ph type="body" idx="2"/>
          </p:nvPr>
        </p:nvSpPr>
        <p:spPr>
          <a:xfrm>
            <a:off x="8066735" y="1873531"/>
            <a:ext cx="3909811" cy="3852079"/>
          </a:xfrm>
        </p:spPr>
        <p:txBody>
          <a:bodyPr/>
          <a:lstStyle/>
          <a:p>
            <a:pPr marL="0" indent="0">
              <a:buNone/>
            </a:pPr>
            <a:r>
              <a:rPr lang="en-US" b="1" dirty="0" smtClean="0">
                <a:solidFill>
                  <a:srgbClr val="B2272D"/>
                </a:solidFill>
              </a:rPr>
              <a:t>Aligned Efforts:</a:t>
            </a:r>
            <a:endParaRPr lang="en-US" b="1" dirty="0">
              <a:solidFill>
                <a:srgbClr val="B2272D"/>
              </a:solidFill>
            </a:endParaRPr>
          </a:p>
          <a:p>
            <a:pPr marL="228600" indent="-228600">
              <a:lnSpc>
                <a:spcPct val="100000"/>
              </a:lnSpc>
              <a:spcBef>
                <a:spcPts val="1000"/>
              </a:spcBef>
              <a:buClr>
                <a:schemeClr val="bg1"/>
              </a:buClr>
              <a:defRPr/>
            </a:pPr>
            <a:r>
              <a:rPr lang="en-US" sz="2400" dirty="0">
                <a:solidFill>
                  <a:schemeClr val="bg1"/>
                </a:solidFill>
                <a:latin typeface="+mn-lt"/>
                <a:ea typeface="+mn-ea"/>
                <a:cs typeface="+mn-cs"/>
              </a:rPr>
              <a:t>Zoning Code Update</a:t>
            </a:r>
          </a:p>
          <a:p>
            <a:pPr marL="228600" indent="-228600">
              <a:lnSpc>
                <a:spcPct val="100000"/>
              </a:lnSpc>
              <a:spcBef>
                <a:spcPts val="1000"/>
              </a:spcBef>
              <a:buClr>
                <a:schemeClr val="bg1"/>
              </a:buClr>
              <a:defRPr/>
            </a:pPr>
            <a:r>
              <a:rPr lang="en-US" sz="2400" dirty="0">
                <a:solidFill>
                  <a:schemeClr val="bg1"/>
                </a:solidFill>
                <a:latin typeface="+mn-lt"/>
                <a:ea typeface="+mn-ea"/>
                <a:cs typeface="+mn-cs"/>
              </a:rPr>
              <a:t>Affordable Housing Strategy</a:t>
            </a:r>
          </a:p>
          <a:p>
            <a:pPr marL="228600" indent="-228600">
              <a:lnSpc>
                <a:spcPct val="100000"/>
              </a:lnSpc>
              <a:spcBef>
                <a:spcPts val="1000"/>
              </a:spcBef>
              <a:buClr>
                <a:schemeClr val="bg1"/>
              </a:buClr>
              <a:defRPr/>
            </a:pPr>
            <a:r>
              <a:rPr lang="en-US" sz="2400" dirty="0">
                <a:solidFill>
                  <a:schemeClr val="bg1"/>
                </a:solidFill>
                <a:latin typeface="+mn-lt"/>
                <a:ea typeface="+mn-ea"/>
                <a:cs typeface="+mn-cs"/>
              </a:rPr>
              <a:t>Sustainable </a:t>
            </a:r>
            <a:r>
              <a:rPr lang="en-US" sz="2400" dirty="0" smtClean="0">
                <a:solidFill>
                  <a:schemeClr val="bg1"/>
                </a:solidFill>
                <a:latin typeface="+mn-lt"/>
                <a:ea typeface="+mn-ea"/>
                <a:cs typeface="+mn-cs"/>
              </a:rPr>
              <a:t>Columbus</a:t>
            </a:r>
          </a:p>
          <a:p>
            <a:pPr marL="228600" indent="-228600">
              <a:lnSpc>
                <a:spcPct val="100000"/>
              </a:lnSpc>
              <a:spcBef>
                <a:spcPts val="1000"/>
              </a:spcBef>
              <a:buClr>
                <a:schemeClr val="bg1"/>
              </a:buClr>
              <a:defRPr/>
            </a:pPr>
            <a:r>
              <a:rPr lang="en-US" sz="2400" dirty="0" smtClean="0">
                <a:solidFill>
                  <a:schemeClr val="bg1"/>
                </a:solidFill>
                <a:latin typeface="+mn-lt"/>
                <a:ea typeface="+mn-ea"/>
                <a:cs typeface="+mn-cs"/>
              </a:rPr>
              <a:t>Economic Development Policies</a:t>
            </a:r>
            <a:endParaRPr lang="en-US" sz="2400" dirty="0">
              <a:solidFill>
                <a:schemeClr val="bg1"/>
              </a:solidFill>
              <a:latin typeface="+mn-lt"/>
              <a:ea typeface="+mn-ea"/>
              <a:cs typeface="+mn-cs"/>
            </a:endParaRPr>
          </a:p>
          <a:p>
            <a:pPr marL="228600" indent="-228600">
              <a:lnSpc>
                <a:spcPct val="100000"/>
              </a:lnSpc>
              <a:spcBef>
                <a:spcPts val="1000"/>
              </a:spcBef>
              <a:buClr>
                <a:schemeClr val="bg1"/>
              </a:buClr>
              <a:defRPr/>
            </a:pPr>
            <a:r>
              <a:rPr lang="en-US" sz="2400" dirty="0">
                <a:solidFill>
                  <a:schemeClr val="bg1"/>
                </a:solidFill>
                <a:latin typeface="+mn-lt"/>
                <a:ea typeface="+mn-ea"/>
                <a:cs typeface="+mn-cs"/>
              </a:rPr>
              <a:t>Annexation and </a:t>
            </a:r>
            <a:r>
              <a:rPr lang="en-US" sz="2400" dirty="0" smtClean="0">
                <a:solidFill>
                  <a:schemeClr val="bg1"/>
                </a:solidFill>
                <a:latin typeface="+mn-lt"/>
                <a:ea typeface="+mn-ea"/>
                <a:cs typeface="+mn-cs"/>
              </a:rPr>
              <a:t>Utility Policies</a:t>
            </a:r>
          </a:p>
          <a:p>
            <a:pPr marL="228600" indent="-228600">
              <a:lnSpc>
                <a:spcPct val="100000"/>
              </a:lnSpc>
              <a:spcBef>
                <a:spcPts val="1000"/>
              </a:spcBef>
              <a:buClr>
                <a:schemeClr val="bg1"/>
              </a:buClr>
              <a:defRPr/>
            </a:pPr>
            <a:r>
              <a:rPr lang="en-US" sz="2400" dirty="0" smtClean="0">
                <a:solidFill>
                  <a:schemeClr val="bg1"/>
                </a:solidFill>
                <a:latin typeface="+mn-lt"/>
                <a:ea typeface="+mn-ea"/>
                <a:cs typeface="+mn-cs"/>
              </a:rPr>
              <a:t>Vision Zero Columbus</a:t>
            </a:r>
            <a:endParaRPr lang="en-US" sz="2400" dirty="0">
              <a:solidFill>
                <a:schemeClr val="bg1"/>
              </a:solidFill>
              <a:latin typeface="+mn-lt"/>
              <a:ea typeface="+mn-ea"/>
              <a:cs typeface="+mn-cs"/>
            </a:endParaRPr>
          </a:p>
          <a:p>
            <a:pPr marL="0" indent="0">
              <a:buFont typeface="Arial"/>
              <a:buNone/>
            </a:pPr>
            <a:endParaRPr lang="en-US" dirty="0">
              <a:solidFill>
                <a:schemeClr val="bg1"/>
              </a:solidFill>
            </a:endParaRPr>
          </a:p>
          <a:p>
            <a:endParaRPr lang="en-US" dirty="0"/>
          </a:p>
        </p:txBody>
      </p:sp>
    </p:spTree>
    <p:extLst>
      <p:ext uri="{BB962C8B-B14F-4D97-AF65-F5344CB8AC3E}">
        <p14:creationId xmlns:p14="http://schemas.microsoft.com/office/powerpoint/2010/main" val="546207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96168" y="5725610"/>
            <a:ext cx="1052529" cy="960258"/>
          </a:xfrm>
          <a:prstGeom prst="rect">
            <a:avLst/>
          </a:prstGeom>
        </p:spPr>
      </p:pic>
      <p:grpSp>
        <p:nvGrpSpPr>
          <p:cNvPr id="6" name="Group 5"/>
          <p:cNvGrpSpPr/>
          <p:nvPr/>
        </p:nvGrpSpPr>
        <p:grpSpPr>
          <a:xfrm>
            <a:off x="151930" y="1441549"/>
            <a:ext cx="7328870" cy="5243840"/>
            <a:chOff x="-13796" y="1490775"/>
            <a:chExt cx="6977677" cy="499256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34076"/>
              <a:ext cx="6873197" cy="4949259"/>
            </a:xfrm>
            <a:prstGeom prst="rect">
              <a:avLst/>
            </a:prstGeom>
          </p:spPr>
        </p:pic>
        <p:sp>
          <p:nvSpPr>
            <p:cNvPr id="8" name="Rectangle 7"/>
            <p:cNvSpPr/>
            <p:nvPr/>
          </p:nvSpPr>
          <p:spPr>
            <a:xfrm>
              <a:off x="90684" y="1944196"/>
              <a:ext cx="2131081" cy="1539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490775"/>
              <a:ext cx="6963881" cy="56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684" y="3161243"/>
              <a:ext cx="6686334" cy="344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1167" y="4518927"/>
              <a:ext cx="6686335" cy="344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796" y="5902411"/>
              <a:ext cx="6963881" cy="558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207" y="2224380"/>
              <a:ext cx="2131081" cy="125405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99F2C"/>
                </a:solidFill>
              </a:endParaRPr>
            </a:p>
          </p:txBody>
        </p:sp>
        <p:sp>
          <p:nvSpPr>
            <p:cNvPr id="14" name="Title 1"/>
            <p:cNvSpPr txBox="1">
              <a:spLocks/>
            </p:cNvSpPr>
            <p:nvPr/>
          </p:nvSpPr>
          <p:spPr>
            <a:xfrm>
              <a:off x="2260870" y="3088600"/>
              <a:ext cx="227466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smtClean="0">
                  <a:solidFill>
                    <a:schemeClr val="accent6"/>
                  </a:solidFill>
                </a:rPr>
                <a:t>Level &amp; Multi-Door Boarding</a:t>
              </a:r>
              <a:endParaRPr lang="en-US" sz="1400" b="1" dirty="0">
                <a:solidFill>
                  <a:schemeClr val="accent6"/>
                </a:solidFill>
              </a:endParaRPr>
            </a:p>
          </p:txBody>
        </p:sp>
        <p:sp>
          <p:nvSpPr>
            <p:cNvPr id="15" name="Title 1"/>
            <p:cNvSpPr txBox="1">
              <a:spLocks/>
            </p:cNvSpPr>
            <p:nvPr/>
          </p:nvSpPr>
          <p:spPr>
            <a:xfrm>
              <a:off x="4535535" y="3108839"/>
              <a:ext cx="2274665" cy="4785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400" b="1" dirty="0" smtClean="0">
                  <a:solidFill>
                    <a:schemeClr val="accent6"/>
                  </a:solidFill>
                </a:rPr>
                <a:t>Off-Board Fare Collection</a:t>
              </a:r>
              <a:endParaRPr lang="en-US" sz="1400" b="1" dirty="0">
                <a:solidFill>
                  <a:schemeClr val="accent6"/>
                </a:solidFill>
              </a:endParaRPr>
            </a:p>
          </p:txBody>
        </p:sp>
        <p:sp>
          <p:nvSpPr>
            <p:cNvPr id="16" name="Title 1"/>
            <p:cNvSpPr txBox="1">
              <a:spLocks/>
            </p:cNvSpPr>
            <p:nvPr/>
          </p:nvSpPr>
          <p:spPr>
            <a:xfrm>
              <a:off x="4502352" y="4486806"/>
              <a:ext cx="2274665" cy="4785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400" b="1" dirty="0" smtClean="0">
                  <a:solidFill>
                    <a:schemeClr val="accent6"/>
                  </a:solidFill>
                </a:rPr>
                <a:t>Modern Vehicle Designs</a:t>
              </a:r>
              <a:endParaRPr lang="en-US" sz="1400" b="1" dirty="0">
                <a:solidFill>
                  <a:schemeClr val="accent6"/>
                </a:solidFill>
              </a:endParaRPr>
            </a:p>
          </p:txBody>
        </p:sp>
        <p:sp>
          <p:nvSpPr>
            <p:cNvPr id="17" name="Title 1"/>
            <p:cNvSpPr txBox="1">
              <a:spLocks/>
            </p:cNvSpPr>
            <p:nvPr/>
          </p:nvSpPr>
          <p:spPr>
            <a:xfrm>
              <a:off x="2260869" y="4441123"/>
              <a:ext cx="2274665" cy="4785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400" b="1" dirty="0" smtClean="0">
                  <a:solidFill>
                    <a:schemeClr val="accent6"/>
                  </a:solidFill>
                </a:rPr>
                <a:t>Signal Priority &amp; Intersection Control</a:t>
              </a:r>
              <a:endParaRPr lang="en-US" sz="1400" b="1" dirty="0">
                <a:solidFill>
                  <a:schemeClr val="accent6"/>
                </a:solidFill>
              </a:endParaRPr>
            </a:p>
          </p:txBody>
        </p:sp>
        <p:sp>
          <p:nvSpPr>
            <p:cNvPr id="18" name="Title 1"/>
            <p:cNvSpPr txBox="1">
              <a:spLocks/>
            </p:cNvSpPr>
            <p:nvPr/>
          </p:nvSpPr>
          <p:spPr>
            <a:xfrm>
              <a:off x="-13796" y="4468789"/>
              <a:ext cx="2274665" cy="4785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400" b="1" dirty="0" smtClean="0">
                  <a:solidFill>
                    <a:schemeClr val="accent6"/>
                  </a:solidFill>
                </a:rPr>
                <a:t>Dedicated Right-of-Way</a:t>
              </a:r>
              <a:endParaRPr lang="en-US" sz="1400" b="1" dirty="0">
                <a:solidFill>
                  <a:schemeClr val="accent6"/>
                </a:solidFill>
              </a:endParaRPr>
            </a:p>
          </p:txBody>
        </p:sp>
        <p:sp>
          <p:nvSpPr>
            <p:cNvPr id="19" name="Title 1"/>
            <p:cNvSpPr txBox="1">
              <a:spLocks/>
            </p:cNvSpPr>
            <p:nvPr/>
          </p:nvSpPr>
          <p:spPr>
            <a:xfrm>
              <a:off x="-13796" y="5836924"/>
              <a:ext cx="2274665" cy="4785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400" b="1" dirty="0" smtClean="0">
                  <a:solidFill>
                    <a:schemeClr val="accent6"/>
                  </a:solidFill>
                </a:rPr>
                <a:t>Frequency &amp; Capacity</a:t>
              </a:r>
              <a:endParaRPr lang="en-US" sz="1400" b="1" dirty="0">
                <a:solidFill>
                  <a:schemeClr val="accent6"/>
                </a:solidFill>
              </a:endParaRPr>
            </a:p>
          </p:txBody>
        </p:sp>
        <p:sp>
          <p:nvSpPr>
            <p:cNvPr id="20" name="Title 1"/>
            <p:cNvSpPr txBox="1">
              <a:spLocks/>
            </p:cNvSpPr>
            <p:nvPr/>
          </p:nvSpPr>
          <p:spPr>
            <a:xfrm>
              <a:off x="2260869" y="5825578"/>
              <a:ext cx="2274665" cy="4785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400" b="1" dirty="0" smtClean="0">
                  <a:solidFill>
                    <a:schemeClr val="accent6"/>
                  </a:solidFill>
                </a:rPr>
                <a:t>Enhanced Stations</a:t>
              </a:r>
              <a:endParaRPr lang="en-US" sz="1400" b="1" dirty="0">
                <a:solidFill>
                  <a:schemeClr val="accent6"/>
                </a:solidFill>
              </a:endParaRPr>
            </a:p>
          </p:txBody>
        </p:sp>
        <p:sp>
          <p:nvSpPr>
            <p:cNvPr id="21" name="Title 1"/>
            <p:cNvSpPr txBox="1">
              <a:spLocks/>
            </p:cNvSpPr>
            <p:nvPr/>
          </p:nvSpPr>
          <p:spPr>
            <a:xfrm>
              <a:off x="4521738" y="5825578"/>
              <a:ext cx="2274665" cy="4785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400" b="1" dirty="0" smtClean="0">
                  <a:solidFill>
                    <a:schemeClr val="accent6"/>
                  </a:solidFill>
                </a:rPr>
                <a:t>Adaptability</a:t>
              </a:r>
              <a:endParaRPr lang="en-US" sz="1400" b="1" dirty="0">
                <a:solidFill>
                  <a:schemeClr val="accent6"/>
                </a:solidFill>
              </a:endParaRPr>
            </a:p>
          </p:txBody>
        </p:sp>
        <p:sp>
          <p:nvSpPr>
            <p:cNvPr id="22" name="Title 1"/>
            <p:cNvSpPr txBox="1">
              <a:spLocks/>
            </p:cNvSpPr>
            <p:nvPr/>
          </p:nvSpPr>
          <p:spPr>
            <a:xfrm>
              <a:off x="96207" y="2227175"/>
              <a:ext cx="227466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chemeClr val="bg1"/>
                  </a:solidFill>
                  <a:latin typeface="Gotham Bold" pitchFamily="50" charset="0"/>
                  <a:cs typeface="Gotham Bold" pitchFamily="50" charset="0"/>
                </a:rPr>
                <a:t>Key Features of Premium </a:t>
              </a:r>
            </a:p>
            <a:p>
              <a:r>
                <a:rPr lang="en-US" sz="2000" b="1" dirty="0" smtClean="0">
                  <a:solidFill>
                    <a:schemeClr val="bg1"/>
                  </a:solidFill>
                  <a:latin typeface="Gotham Bold" pitchFamily="50" charset="0"/>
                  <a:cs typeface="Gotham Bold" pitchFamily="50" charset="0"/>
                </a:rPr>
                <a:t>Transit</a:t>
              </a:r>
              <a:endParaRPr lang="en-US" sz="2000" b="1" dirty="0">
                <a:solidFill>
                  <a:schemeClr val="bg1"/>
                </a:solidFill>
                <a:latin typeface="Gotham Light" pitchFamily="50" charset="0"/>
                <a:cs typeface="Gotham Light" pitchFamily="50" charset="0"/>
              </a:endParaRPr>
            </a:p>
          </p:txBody>
        </p:sp>
      </p:grpSp>
      <p:sp>
        <p:nvSpPr>
          <p:cNvPr id="23" name="Title 1"/>
          <p:cNvSpPr>
            <a:spLocks noGrp="1"/>
          </p:cNvSpPr>
          <p:nvPr>
            <p:ph type="title"/>
          </p:nvPr>
        </p:nvSpPr>
        <p:spPr>
          <a:xfrm>
            <a:off x="312420" y="214975"/>
            <a:ext cx="11567100" cy="996000"/>
          </a:xfrm>
        </p:spPr>
        <p:txBody>
          <a:bodyPr/>
          <a:lstStyle/>
          <a:p>
            <a:r>
              <a:rPr lang="en-US" dirty="0" smtClean="0"/>
              <a:t>LinkUS will focus on advanced rapid transit . . . </a:t>
            </a:r>
            <a:endParaRPr lang="en-US" dirty="0"/>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3706" y="2191873"/>
            <a:ext cx="4165424" cy="2855593"/>
          </a:xfrm>
          <a:prstGeom prst="rect">
            <a:avLst/>
          </a:prstGeom>
        </p:spPr>
      </p:pic>
      <p:sp>
        <p:nvSpPr>
          <p:cNvPr id="32" name="Title 1"/>
          <p:cNvSpPr txBox="1">
            <a:spLocks/>
          </p:cNvSpPr>
          <p:nvPr/>
        </p:nvSpPr>
        <p:spPr>
          <a:xfrm>
            <a:off x="6201103" y="1487029"/>
            <a:ext cx="5686182" cy="8534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500"/>
              <a:buFont typeface="Arial"/>
              <a:buNone/>
              <a:defRPr sz="2900" b="1" i="0" u="none" strike="noStrike" cap="none">
                <a:solidFill>
                  <a:schemeClr val="accent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9pPr>
          </a:lstStyle>
          <a:p>
            <a:pPr algn="r"/>
            <a:r>
              <a:rPr lang="en-US" sz="2400" dirty="0" smtClean="0"/>
              <a:t>. . . And multimodal infrastructure</a:t>
            </a:r>
            <a:endParaRPr lang="en-US" sz="2400" dirty="0"/>
          </a:p>
        </p:txBody>
      </p:sp>
      <p:pic>
        <p:nvPicPr>
          <p:cNvPr id="33" name="Picture 32"/>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553706" y="5122457"/>
            <a:ext cx="1790805" cy="1386598"/>
          </a:xfrm>
          <a:prstGeom prst="rect">
            <a:avLst/>
          </a:prstGeom>
        </p:spPr>
      </p:pic>
      <p:pic>
        <p:nvPicPr>
          <p:cNvPr id="34" name="Picture 3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434085" y="5122457"/>
            <a:ext cx="2285045" cy="1386598"/>
          </a:xfrm>
          <a:prstGeom prst="rect">
            <a:avLst/>
          </a:prstGeom>
        </p:spPr>
      </p:pic>
    </p:spTree>
    <p:extLst>
      <p:ext uri="{BB962C8B-B14F-4D97-AF65-F5344CB8AC3E}">
        <p14:creationId xmlns:p14="http://schemas.microsoft.com/office/powerpoint/2010/main" val="142902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 y="14288"/>
            <a:ext cx="12192000" cy="6859595"/>
          </a:xfrm>
          <a:prstGeom prst="rect">
            <a:avLst/>
          </a:prstGeom>
        </p:spPr>
      </p:pic>
      <p:sp>
        <p:nvSpPr>
          <p:cNvPr id="9" name="Rectangle 8">
            <a:extLst>
              <a:ext uri="{FF2B5EF4-FFF2-40B4-BE49-F238E27FC236}">
                <a16:creationId xmlns:a16="http://schemas.microsoft.com/office/drawing/2014/main" id="{8966B4AB-9103-4533-9BAE-2459F4F3D1C9}"/>
              </a:ext>
            </a:extLst>
          </p:cNvPr>
          <p:cNvSpPr/>
          <p:nvPr/>
        </p:nvSpPr>
        <p:spPr>
          <a:xfrm>
            <a:off x="-30" y="0"/>
            <a:ext cx="5684904" cy="6859595"/>
          </a:xfrm>
          <a:prstGeom prst="rect">
            <a:avLst/>
          </a:prstGeom>
          <a:solidFill>
            <a:srgbClr val="286AAC">
              <a:alpha val="65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p>
            <a:r>
              <a:rPr lang="en-US" dirty="0">
                <a:solidFill>
                  <a:schemeClr val="bg1"/>
                </a:solidFill>
              </a:rPr>
              <a:t>The Bigger Picture</a:t>
            </a:r>
          </a:p>
        </p:txBody>
      </p:sp>
      <p:sp>
        <p:nvSpPr>
          <p:cNvPr id="8" name="Title 1"/>
          <p:cNvSpPr txBox="1">
            <a:spLocks/>
          </p:cNvSpPr>
          <p:nvPr/>
        </p:nvSpPr>
        <p:spPr>
          <a:xfrm>
            <a:off x="572226" y="1271452"/>
            <a:ext cx="9482603" cy="9960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500"/>
              <a:buFont typeface="Arial"/>
              <a:buNone/>
              <a:defRPr sz="2900" b="1" i="0" u="none" strike="noStrike" cap="none">
                <a:solidFill>
                  <a:schemeClr val="accent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9pPr>
          </a:lstStyle>
          <a:p>
            <a:r>
              <a:rPr lang="en-US" sz="3200" dirty="0" err="1">
                <a:solidFill>
                  <a:schemeClr val="bg1"/>
                </a:solidFill>
              </a:rPr>
              <a:t>LinkUS</a:t>
            </a:r>
            <a:r>
              <a:rPr lang="en-US" sz="2400" i="1" dirty="0">
                <a:solidFill>
                  <a:schemeClr val="bg1"/>
                </a:solidFill>
              </a:rPr>
              <a:t> is about: </a:t>
            </a:r>
          </a:p>
        </p:txBody>
      </p:sp>
      <p:sp>
        <p:nvSpPr>
          <p:cNvPr id="7" name="Content Placeholder 2"/>
          <p:cNvSpPr txBox="1">
            <a:spLocks/>
          </p:cNvSpPr>
          <p:nvPr/>
        </p:nvSpPr>
        <p:spPr>
          <a:xfrm>
            <a:off x="312420" y="2211536"/>
            <a:ext cx="4869180" cy="4351200"/>
          </a:xfrm>
          <a:prstGeom prst="rect">
            <a:avLst/>
          </a:prstGeom>
          <a:noFill/>
          <a:ln>
            <a:noFill/>
          </a:ln>
        </p:spPr>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23850" algn="l" rtl="0">
              <a:lnSpc>
                <a:spcPct val="90000"/>
              </a:lnSpc>
              <a:spcBef>
                <a:spcPts val="1100"/>
              </a:spcBef>
              <a:spcAft>
                <a:spcPts val="0"/>
              </a:spcAft>
              <a:buClr>
                <a:schemeClr val="dk1"/>
              </a:buClr>
              <a:buSzPts val="1500"/>
              <a:buFont typeface="Arial"/>
              <a:buChar char="•"/>
              <a:defRPr sz="2100" b="0" i="0" u="none" strike="noStrike" cap="none">
                <a:solidFill>
                  <a:schemeClr val="dk1"/>
                </a:solidFill>
                <a:latin typeface="Avenir"/>
                <a:ea typeface="Avenir"/>
                <a:cs typeface="Avenir"/>
                <a:sym typeface="Avenir"/>
              </a:defRPr>
            </a:lvl1pPr>
            <a:lvl2pPr marL="914400" marR="0" lvl="1" indent="-323850" algn="l" rtl="0">
              <a:lnSpc>
                <a:spcPct val="90000"/>
              </a:lnSpc>
              <a:spcBef>
                <a:spcPts val="500"/>
              </a:spcBef>
              <a:spcAft>
                <a:spcPts val="0"/>
              </a:spcAft>
              <a:buClr>
                <a:schemeClr val="dk1"/>
              </a:buClr>
              <a:buSzPts val="1500"/>
              <a:buFont typeface="Arial"/>
              <a:buChar char="•"/>
              <a:defRPr sz="1900" b="0" i="0" u="none" strike="noStrike" cap="none">
                <a:solidFill>
                  <a:schemeClr val="dk1"/>
                </a:solidFill>
                <a:latin typeface="Arial"/>
                <a:ea typeface="Arial"/>
                <a:cs typeface="Arial"/>
                <a:sym typeface="Arial"/>
              </a:defRPr>
            </a:lvl2pPr>
            <a:lvl3pPr marL="1371600" marR="0" lvl="2"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pPr>
              <a:lnSpc>
                <a:spcPct val="110000"/>
              </a:lnSpc>
              <a:buClr>
                <a:srgbClr val="92D050"/>
              </a:buClr>
              <a:buSzPct val="150000"/>
              <a:buFont typeface="Wingdings" panose="05000000000000000000" pitchFamily="2" charset="2"/>
              <a:buChar char="ü"/>
              <a:defRPr/>
            </a:pPr>
            <a:r>
              <a:rPr lang="en-US" sz="2400" b="1" dirty="0">
                <a:solidFill>
                  <a:schemeClr val="bg1"/>
                </a:solidFill>
                <a:latin typeface="+mn-lt"/>
              </a:rPr>
              <a:t>Creating Great Places</a:t>
            </a:r>
          </a:p>
          <a:p>
            <a:pPr>
              <a:lnSpc>
                <a:spcPct val="110000"/>
              </a:lnSpc>
              <a:buClr>
                <a:srgbClr val="92D050"/>
              </a:buClr>
              <a:buSzPct val="150000"/>
              <a:buFont typeface="Wingdings" panose="05000000000000000000" pitchFamily="2" charset="2"/>
              <a:buChar char="ü"/>
              <a:defRPr/>
            </a:pPr>
            <a:r>
              <a:rPr lang="en-US" altLang="en-US" sz="2400" b="1" dirty="0">
                <a:solidFill>
                  <a:schemeClr val="bg1"/>
                </a:solidFill>
                <a:latin typeface="+mn-lt"/>
              </a:rPr>
              <a:t>Increasing equitable access to opportunity</a:t>
            </a:r>
          </a:p>
          <a:p>
            <a:pPr>
              <a:lnSpc>
                <a:spcPct val="110000"/>
              </a:lnSpc>
              <a:buClr>
                <a:srgbClr val="92D050"/>
              </a:buClr>
              <a:buSzPct val="150000"/>
              <a:buFont typeface="Wingdings" panose="05000000000000000000" pitchFamily="2" charset="2"/>
              <a:buChar char="ü"/>
              <a:defRPr/>
            </a:pPr>
            <a:r>
              <a:rPr lang="en-US" altLang="en-US" sz="2400" b="1" dirty="0">
                <a:solidFill>
                  <a:schemeClr val="bg1"/>
                </a:solidFill>
                <a:latin typeface="+mn-lt"/>
              </a:rPr>
              <a:t>Accommodating future growth in productive ways</a:t>
            </a:r>
          </a:p>
          <a:p>
            <a:pPr>
              <a:lnSpc>
                <a:spcPct val="110000"/>
              </a:lnSpc>
              <a:buClr>
                <a:srgbClr val="92D050"/>
              </a:buClr>
              <a:buSzPct val="150000"/>
              <a:buFont typeface="Wingdings" panose="05000000000000000000" pitchFamily="2" charset="2"/>
              <a:buChar char="ü"/>
              <a:defRPr/>
            </a:pPr>
            <a:r>
              <a:rPr lang="en-US" altLang="en-US" sz="2400" b="1" dirty="0">
                <a:solidFill>
                  <a:schemeClr val="bg1"/>
                </a:solidFill>
                <a:latin typeface="+mn-lt"/>
              </a:rPr>
              <a:t>Improving Economic </a:t>
            </a:r>
            <a:r>
              <a:rPr lang="en-US" altLang="en-US" sz="2400" b="1" dirty="0" smtClean="0">
                <a:solidFill>
                  <a:schemeClr val="bg1"/>
                </a:solidFill>
                <a:latin typeface="+mn-lt"/>
              </a:rPr>
              <a:t>Vibrancy</a:t>
            </a:r>
          </a:p>
          <a:p>
            <a:pPr>
              <a:lnSpc>
                <a:spcPct val="110000"/>
              </a:lnSpc>
              <a:buClr>
                <a:srgbClr val="92D050"/>
              </a:buClr>
              <a:buSzPct val="150000"/>
              <a:buFont typeface="Wingdings" panose="05000000000000000000" pitchFamily="2" charset="2"/>
              <a:buChar char="ü"/>
              <a:defRPr/>
            </a:pPr>
            <a:r>
              <a:rPr lang="en-US" altLang="en-US" sz="2400" b="1" dirty="0" smtClean="0">
                <a:solidFill>
                  <a:schemeClr val="bg1"/>
                </a:solidFill>
                <a:latin typeface="+mn-lt"/>
              </a:rPr>
              <a:t>Shaping the future and reimagining the region for shared prosperity</a:t>
            </a:r>
            <a:endParaRPr lang="en-US" altLang="en-US" sz="2400" b="1" dirty="0">
              <a:solidFill>
                <a:schemeClr val="bg1"/>
              </a:solidFill>
              <a:latin typeface="+mn-lt"/>
            </a:endParaRPr>
          </a:p>
        </p:txBody>
      </p:sp>
    </p:spTree>
    <p:extLst>
      <p:ext uri="{BB962C8B-B14F-4D97-AF65-F5344CB8AC3E}">
        <p14:creationId xmlns:p14="http://schemas.microsoft.com/office/powerpoint/2010/main" val="3696492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Tree>
    <p:extLst>
      <p:ext uri="{BB962C8B-B14F-4D97-AF65-F5344CB8AC3E}">
        <p14:creationId xmlns:p14="http://schemas.microsoft.com/office/powerpoint/2010/main" val="1750616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4982DD1C-9838-E942-934B-5FF4E894C034}"/>
              </a:ext>
            </a:extLst>
          </p:cNvPr>
          <p:cNvSpPr txBox="1">
            <a:spLocks/>
          </p:cNvSpPr>
          <p:nvPr/>
        </p:nvSpPr>
        <p:spPr>
          <a:xfrm>
            <a:off x="317956" y="721821"/>
            <a:ext cx="10703482" cy="624718"/>
          </a:xfrm>
          <a:prstGeom prst="rect">
            <a:avLst/>
          </a:prstGeom>
        </p:spPr>
        <p:txBody>
          <a:bodyPr lIns="0" tIns="0" rIns="0" bIns="0"/>
          <a:lstStyle>
            <a:lvl1pPr algn="l" defTabSz="914400" rtl="0" eaLnBrk="1" latinLnBrk="0" hangingPunct="1">
              <a:lnSpc>
                <a:spcPct val="90000"/>
              </a:lnSpc>
              <a:spcBef>
                <a:spcPct val="0"/>
              </a:spcBef>
              <a:buNone/>
              <a:defRPr sz="4400" b="1" i="0" kern="1200">
                <a:solidFill>
                  <a:srgbClr val="002060"/>
                </a:solidFill>
                <a:latin typeface="Glober" pitchFamily="2" charset="77"/>
                <a:ea typeface="+mj-ea"/>
                <a:cs typeface="Arial" panose="020B0604020202020204" pitchFamily="34" charset="0"/>
              </a:defRPr>
            </a:lvl1pPr>
          </a:lstStyle>
          <a:p>
            <a:r>
              <a:rPr lang="en-US" sz="4000" dirty="0">
                <a:solidFill>
                  <a:schemeClr val="accent3"/>
                </a:solidFill>
                <a:latin typeface="Arial" panose="020B0604020202020204" pitchFamily="34" charset="0"/>
              </a:rPr>
              <a:t>COTA </a:t>
            </a:r>
            <a:r>
              <a:rPr lang="en-US" sz="4000" dirty="0" smtClean="0">
                <a:solidFill>
                  <a:schemeClr val="accent3"/>
                </a:solidFill>
                <a:latin typeface="Arial" panose="020B0604020202020204" pitchFamily="34" charset="0"/>
              </a:rPr>
              <a:t>Service – </a:t>
            </a:r>
            <a:r>
              <a:rPr lang="en-US" sz="3600" b="0" i="1" dirty="0" smtClean="0">
                <a:solidFill>
                  <a:schemeClr val="accent3"/>
                </a:solidFill>
                <a:latin typeface="Arial" panose="020B0604020202020204" pitchFamily="34" charset="0"/>
              </a:rPr>
              <a:t>through COVID and now</a:t>
            </a:r>
            <a:endParaRPr lang="en-US" sz="3600" b="0" i="1" dirty="0">
              <a:solidFill>
                <a:schemeClr val="accent1"/>
              </a:solidFill>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07268828"/>
              </p:ext>
            </p:extLst>
          </p:nvPr>
        </p:nvGraphicFramePr>
        <p:xfrm>
          <a:off x="1356332" y="1346539"/>
          <a:ext cx="4935980" cy="4742978"/>
        </p:xfrm>
        <a:graphic>
          <a:graphicData uri="http://schemas.openxmlformats.org/drawingml/2006/table">
            <a:tbl>
              <a:tblPr>
                <a:tableStyleId>{5C22544A-7EE6-4342-B048-85BDC9FD1C3A}</a:tableStyleId>
              </a:tblPr>
              <a:tblGrid>
                <a:gridCol w="1915244">
                  <a:extLst>
                    <a:ext uri="{9D8B030D-6E8A-4147-A177-3AD203B41FA5}">
                      <a16:colId xmlns:a16="http://schemas.microsoft.com/office/drawing/2014/main" val="1815391727"/>
                    </a:ext>
                  </a:extLst>
                </a:gridCol>
                <a:gridCol w="3020736">
                  <a:extLst>
                    <a:ext uri="{9D8B030D-6E8A-4147-A177-3AD203B41FA5}">
                      <a16:colId xmlns:a16="http://schemas.microsoft.com/office/drawing/2014/main" val="1834906713"/>
                    </a:ext>
                  </a:extLst>
                </a:gridCol>
              </a:tblGrid>
              <a:tr h="690134">
                <a:tc>
                  <a:txBody>
                    <a:bodyPr/>
                    <a:lstStyle/>
                    <a:p>
                      <a:pPr algn="ctr" fontAlgn="b"/>
                      <a:r>
                        <a:rPr lang="en-US" sz="1800" u="none" strike="noStrike" dirty="0">
                          <a:effectLst/>
                          <a:latin typeface="Roboto"/>
                        </a:rPr>
                        <a:t>Date Implemented</a:t>
                      </a:r>
                      <a:endParaRPr lang="en-US" sz="1800" b="1" i="1" u="none" strike="noStrike" dirty="0">
                        <a:solidFill>
                          <a:srgbClr val="000000"/>
                        </a:solidFill>
                        <a:effectLst/>
                        <a:latin typeface="Roboto"/>
                      </a:endParaRPr>
                    </a:p>
                  </a:txBody>
                  <a:tcPr marL="9525" marR="9525" marT="9525" marB="0" anchor="ctr"/>
                </a:tc>
                <a:tc>
                  <a:txBody>
                    <a:bodyPr/>
                    <a:lstStyle/>
                    <a:p>
                      <a:pPr algn="ctr" fontAlgn="b"/>
                      <a:r>
                        <a:rPr lang="en-US" sz="1800" u="none" strike="noStrike" dirty="0">
                          <a:effectLst/>
                          <a:latin typeface="Roboto"/>
                        </a:rPr>
                        <a:t>Percentage of pre-COVID service hours (</a:t>
                      </a:r>
                      <a:r>
                        <a:rPr lang="en-US" sz="1800" u="none" strike="noStrike" dirty="0" smtClean="0">
                          <a:effectLst/>
                          <a:latin typeface="Roboto"/>
                        </a:rPr>
                        <a:t>avg. 3,500</a:t>
                      </a:r>
                      <a:r>
                        <a:rPr lang="en-US" sz="1800" u="none" strike="noStrike" dirty="0">
                          <a:effectLst/>
                          <a:latin typeface="Roboto"/>
                        </a:rPr>
                        <a:t>)</a:t>
                      </a:r>
                      <a:endParaRPr lang="en-US" sz="1800" b="1" i="1" u="none" strike="noStrike" dirty="0">
                        <a:solidFill>
                          <a:srgbClr val="000000"/>
                        </a:solidFill>
                        <a:effectLst/>
                        <a:latin typeface="Roboto"/>
                      </a:endParaRPr>
                    </a:p>
                  </a:txBody>
                  <a:tcPr marL="9525" marR="9525" marT="9525" marB="0" anchor="ctr"/>
                </a:tc>
                <a:extLst>
                  <a:ext uri="{0D108BD9-81ED-4DB2-BD59-A6C34878D82A}">
                    <a16:rowId xmlns:a16="http://schemas.microsoft.com/office/drawing/2014/main" val="2460690119"/>
                  </a:ext>
                </a:extLst>
              </a:tr>
              <a:tr h="337737">
                <a:tc>
                  <a:txBody>
                    <a:bodyPr/>
                    <a:lstStyle/>
                    <a:p>
                      <a:pPr algn="r" fontAlgn="b">
                        <a:spcBef>
                          <a:spcPts val="600"/>
                        </a:spcBef>
                        <a:spcAft>
                          <a:spcPts val="600"/>
                        </a:spcAft>
                      </a:pPr>
                      <a:r>
                        <a:rPr lang="en-US" sz="1800" u="none" strike="noStrike" dirty="0">
                          <a:effectLst/>
                          <a:latin typeface="Roboto"/>
                        </a:rPr>
                        <a:t>3/17/2020</a:t>
                      </a:r>
                      <a:endParaRPr lang="en-US" sz="1800" b="0" i="0" u="none" strike="noStrike" dirty="0">
                        <a:solidFill>
                          <a:srgbClr val="000000"/>
                        </a:solidFill>
                        <a:effectLst/>
                        <a:latin typeface="Roboto"/>
                      </a:endParaRPr>
                    </a:p>
                  </a:txBody>
                  <a:tcPr marL="9525" marR="9525" marT="9525" marB="0" anchor="ctr"/>
                </a:tc>
                <a:tc>
                  <a:txBody>
                    <a:bodyPr/>
                    <a:lstStyle/>
                    <a:p>
                      <a:pPr algn="r" fontAlgn="b">
                        <a:spcBef>
                          <a:spcPts val="600"/>
                        </a:spcBef>
                        <a:spcAft>
                          <a:spcPts val="600"/>
                        </a:spcAft>
                      </a:pPr>
                      <a:r>
                        <a:rPr lang="en-US" sz="1800" u="none" strike="noStrike" dirty="0">
                          <a:effectLst/>
                          <a:latin typeface="Roboto"/>
                        </a:rPr>
                        <a:t>99.26%</a:t>
                      </a:r>
                      <a:endParaRPr lang="en-US" sz="1800" b="0" i="0" u="none" strike="noStrike" dirty="0">
                        <a:solidFill>
                          <a:srgbClr val="000000"/>
                        </a:solidFill>
                        <a:effectLst/>
                        <a:latin typeface="Roboto"/>
                      </a:endParaRPr>
                    </a:p>
                  </a:txBody>
                  <a:tcPr marL="9525" marR="9525" marT="9525" marB="0" anchor="ctr"/>
                </a:tc>
                <a:extLst>
                  <a:ext uri="{0D108BD9-81ED-4DB2-BD59-A6C34878D82A}">
                    <a16:rowId xmlns:a16="http://schemas.microsoft.com/office/drawing/2014/main" val="301532850"/>
                  </a:ext>
                </a:extLst>
              </a:tr>
              <a:tr h="337737">
                <a:tc>
                  <a:txBody>
                    <a:bodyPr/>
                    <a:lstStyle/>
                    <a:p>
                      <a:pPr algn="r" fontAlgn="b">
                        <a:spcBef>
                          <a:spcPts val="600"/>
                        </a:spcBef>
                        <a:spcAft>
                          <a:spcPts val="600"/>
                        </a:spcAft>
                      </a:pPr>
                      <a:r>
                        <a:rPr lang="en-US" sz="1800" u="none" strike="noStrike" dirty="0">
                          <a:effectLst/>
                          <a:latin typeface="Roboto"/>
                        </a:rPr>
                        <a:t>3/19/2020</a:t>
                      </a:r>
                      <a:endParaRPr lang="en-US" sz="1800" b="0" i="0" u="none" strike="noStrike" dirty="0">
                        <a:solidFill>
                          <a:srgbClr val="000000"/>
                        </a:solidFill>
                        <a:effectLst/>
                        <a:latin typeface="Roboto"/>
                      </a:endParaRPr>
                    </a:p>
                  </a:txBody>
                  <a:tcPr marL="9525" marR="9525" marT="9525" marB="0" anchor="ctr"/>
                </a:tc>
                <a:tc>
                  <a:txBody>
                    <a:bodyPr/>
                    <a:lstStyle/>
                    <a:p>
                      <a:pPr algn="r" fontAlgn="b">
                        <a:spcBef>
                          <a:spcPts val="600"/>
                        </a:spcBef>
                        <a:spcAft>
                          <a:spcPts val="600"/>
                        </a:spcAft>
                      </a:pPr>
                      <a:r>
                        <a:rPr lang="en-US" sz="1800" u="none" strike="noStrike" dirty="0">
                          <a:effectLst/>
                          <a:latin typeface="Roboto"/>
                        </a:rPr>
                        <a:t>94.03%</a:t>
                      </a:r>
                      <a:endParaRPr lang="en-US" sz="1800" b="0" i="0" u="none" strike="noStrike" dirty="0">
                        <a:solidFill>
                          <a:srgbClr val="000000"/>
                        </a:solidFill>
                        <a:effectLst/>
                        <a:latin typeface="Roboto"/>
                      </a:endParaRPr>
                    </a:p>
                  </a:txBody>
                  <a:tcPr marL="9525" marR="9525" marT="9525" marB="0" anchor="ctr"/>
                </a:tc>
                <a:extLst>
                  <a:ext uri="{0D108BD9-81ED-4DB2-BD59-A6C34878D82A}">
                    <a16:rowId xmlns:a16="http://schemas.microsoft.com/office/drawing/2014/main" val="468278600"/>
                  </a:ext>
                </a:extLst>
              </a:tr>
              <a:tr h="337737">
                <a:tc>
                  <a:txBody>
                    <a:bodyPr/>
                    <a:lstStyle/>
                    <a:p>
                      <a:pPr algn="r" fontAlgn="b">
                        <a:spcBef>
                          <a:spcPts val="600"/>
                        </a:spcBef>
                        <a:spcAft>
                          <a:spcPts val="600"/>
                        </a:spcAft>
                      </a:pPr>
                      <a:r>
                        <a:rPr lang="en-US" sz="1800" u="none" strike="noStrike">
                          <a:effectLst/>
                          <a:latin typeface="Roboto"/>
                        </a:rPr>
                        <a:t>3/20/2020</a:t>
                      </a:r>
                      <a:endParaRPr lang="en-US" sz="1800" b="0" i="0" u="none" strike="noStrike">
                        <a:solidFill>
                          <a:srgbClr val="000000"/>
                        </a:solidFill>
                        <a:effectLst/>
                        <a:latin typeface="Roboto"/>
                      </a:endParaRPr>
                    </a:p>
                  </a:txBody>
                  <a:tcPr marL="9525" marR="9525" marT="9525" marB="0" anchor="ctr"/>
                </a:tc>
                <a:tc>
                  <a:txBody>
                    <a:bodyPr/>
                    <a:lstStyle/>
                    <a:p>
                      <a:pPr algn="r" fontAlgn="b">
                        <a:spcBef>
                          <a:spcPts val="600"/>
                        </a:spcBef>
                        <a:spcAft>
                          <a:spcPts val="600"/>
                        </a:spcAft>
                      </a:pPr>
                      <a:r>
                        <a:rPr lang="en-US" sz="1800" u="none" strike="noStrike" dirty="0">
                          <a:effectLst/>
                          <a:latin typeface="Roboto"/>
                        </a:rPr>
                        <a:t>93.74%</a:t>
                      </a:r>
                      <a:endParaRPr lang="en-US" sz="1800" b="0" i="0" u="none" strike="noStrike" dirty="0">
                        <a:solidFill>
                          <a:srgbClr val="000000"/>
                        </a:solidFill>
                        <a:effectLst/>
                        <a:latin typeface="Roboto"/>
                      </a:endParaRPr>
                    </a:p>
                  </a:txBody>
                  <a:tcPr marL="9525" marR="9525" marT="9525" marB="0" anchor="ctr"/>
                </a:tc>
                <a:extLst>
                  <a:ext uri="{0D108BD9-81ED-4DB2-BD59-A6C34878D82A}">
                    <a16:rowId xmlns:a16="http://schemas.microsoft.com/office/drawing/2014/main" val="3738004038"/>
                  </a:ext>
                </a:extLst>
              </a:tr>
              <a:tr h="337737">
                <a:tc>
                  <a:txBody>
                    <a:bodyPr/>
                    <a:lstStyle/>
                    <a:p>
                      <a:pPr algn="r" fontAlgn="b">
                        <a:spcBef>
                          <a:spcPts val="600"/>
                        </a:spcBef>
                        <a:spcAft>
                          <a:spcPts val="600"/>
                        </a:spcAft>
                      </a:pPr>
                      <a:r>
                        <a:rPr lang="en-US" sz="1800" u="none" strike="noStrike">
                          <a:effectLst/>
                          <a:latin typeface="Roboto"/>
                        </a:rPr>
                        <a:t>3/23/2020</a:t>
                      </a:r>
                      <a:endParaRPr lang="en-US" sz="1800" b="0" i="0" u="none" strike="noStrike">
                        <a:solidFill>
                          <a:srgbClr val="000000"/>
                        </a:solidFill>
                        <a:effectLst/>
                        <a:latin typeface="Roboto"/>
                      </a:endParaRPr>
                    </a:p>
                  </a:txBody>
                  <a:tcPr marL="9525" marR="9525" marT="9525" marB="0" anchor="ctr"/>
                </a:tc>
                <a:tc>
                  <a:txBody>
                    <a:bodyPr/>
                    <a:lstStyle/>
                    <a:p>
                      <a:pPr algn="r" fontAlgn="b">
                        <a:spcBef>
                          <a:spcPts val="600"/>
                        </a:spcBef>
                        <a:spcAft>
                          <a:spcPts val="600"/>
                        </a:spcAft>
                      </a:pPr>
                      <a:r>
                        <a:rPr lang="en-US" sz="1800" u="none" strike="noStrike" dirty="0">
                          <a:effectLst/>
                          <a:latin typeface="Roboto"/>
                        </a:rPr>
                        <a:t>88.97%</a:t>
                      </a:r>
                      <a:endParaRPr lang="en-US" sz="1800" b="0" i="0" u="none" strike="noStrike" dirty="0">
                        <a:solidFill>
                          <a:srgbClr val="000000"/>
                        </a:solidFill>
                        <a:effectLst/>
                        <a:latin typeface="Roboto"/>
                      </a:endParaRPr>
                    </a:p>
                  </a:txBody>
                  <a:tcPr marL="9525" marR="9525" marT="9525" marB="0" anchor="ctr"/>
                </a:tc>
                <a:extLst>
                  <a:ext uri="{0D108BD9-81ED-4DB2-BD59-A6C34878D82A}">
                    <a16:rowId xmlns:a16="http://schemas.microsoft.com/office/drawing/2014/main" val="1263460969"/>
                  </a:ext>
                </a:extLst>
              </a:tr>
              <a:tr h="337737">
                <a:tc>
                  <a:txBody>
                    <a:bodyPr/>
                    <a:lstStyle/>
                    <a:p>
                      <a:pPr algn="r" fontAlgn="b">
                        <a:spcBef>
                          <a:spcPts val="600"/>
                        </a:spcBef>
                        <a:spcAft>
                          <a:spcPts val="600"/>
                        </a:spcAft>
                      </a:pPr>
                      <a:r>
                        <a:rPr lang="en-US" sz="1800" u="none" strike="noStrike">
                          <a:effectLst/>
                          <a:latin typeface="Roboto"/>
                        </a:rPr>
                        <a:t>3/24/2020</a:t>
                      </a:r>
                      <a:endParaRPr lang="en-US" sz="1800" b="0" i="0" u="none" strike="noStrike">
                        <a:solidFill>
                          <a:srgbClr val="000000"/>
                        </a:solidFill>
                        <a:effectLst/>
                        <a:latin typeface="Roboto"/>
                      </a:endParaRPr>
                    </a:p>
                  </a:txBody>
                  <a:tcPr marL="9525" marR="9525" marT="9525" marB="0" anchor="ctr"/>
                </a:tc>
                <a:tc>
                  <a:txBody>
                    <a:bodyPr/>
                    <a:lstStyle/>
                    <a:p>
                      <a:pPr algn="r" fontAlgn="b">
                        <a:spcBef>
                          <a:spcPts val="600"/>
                        </a:spcBef>
                        <a:spcAft>
                          <a:spcPts val="600"/>
                        </a:spcAft>
                      </a:pPr>
                      <a:r>
                        <a:rPr lang="en-US" sz="1800" u="none" strike="noStrike" dirty="0">
                          <a:effectLst/>
                          <a:latin typeface="Roboto"/>
                        </a:rPr>
                        <a:t>86.31%</a:t>
                      </a:r>
                      <a:endParaRPr lang="en-US" sz="1800" b="0" i="0" u="none" strike="noStrike" dirty="0">
                        <a:solidFill>
                          <a:srgbClr val="000000"/>
                        </a:solidFill>
                        <a:effectLst/>
                        <a:latin typeface="Roboto"/>
                      </a:endParaRPr>
                    </a:p>
                  </a:txBody>
                  <a:tcPr marL="9525" marR="9525" marT="9525" marB="0" anchor="ctr"/>
                </a:tc>
                <a:extLst>
                  <a:ext uri="{0D108BD9-81ED-4DB2-BD59-A6C34878D82A}">
                    <a16:rowId xmlns:a16="http://schemas.microsoft.com/office/drawing/2014/main" val="547201635"/>
                  </a:ext>
                </a:extLst>
              </a:tr>
              <a:tr h="337737">
                <a:tc>
                  <a:txBody>
                    <a:bodyPr/>
                    <a:lstStyle/>
                    <a:p>
                      <a:pPr algn="r" fontAlgn="b">
                        <a:spcBef>
                          <a:spcPts val="600"/>
                        </a:spcBef>
                        <a:spcAft>
                          <a:spcPts val="600"/>
                        </a:spcAft>
                      </a:pPr>
                      <a:r>
                        <a:rPr lang="en-US" sz="1800" u="none" strike="noStrike">
                          <a:effectLst/>
                          <a:latin typeface="Roboto"/>
                        </a:rPr>
                        <a:t>3/25/2020</a:t>
                      </a:r>
                      <a:endParaRPr lang="en-US" sz="1800" b="0" i="0" u="none" strike="noStrike">
                        <a:solidFill>
                          <a:srgbClr val="000000"/>
                        </a:solidFill>
                        <a:effectLst/>
                        <a:latin typeface="Roboto"/>
                      </a:endParaRPr>
                    </a:p>
                  </a:txBody>
                  <a:tcPr marL="9525" marR="9525" marT="9525" marB="0" anchor="ctr"/>
                </a:tc>
                <a:tc>
                  <a:txBody>
                    <a:bodyPr/>
                    <a:lstStyle/>
                    <a:p>
                      <a:pPr algn="r" fontAlgn="b">
                        <a:spcBef>
                          <a:spcPts val="600"/>
                        </a:spcBef>
                        <a:spcAft>
                          <a:spcPts val="600"/>
                        </a:spcAft>
                      </a:pPr>
                      <a:r>
                        <a:rPr lang="en-US" sz="1800" u="none" strike="noStrike" dirty="0">
                          <a:effectLst/>
                          <a:latin typeface="Roboto"/>
                        </a:rPr>
                        <a:t>84.60%</a:t>
                      </a:r>
                      <a:endParaRPr lang="en-US" sz="1800" b="0" i="0" u="none" strike="noStrike" dirty="0">
                        <a:solidFill>
                          <a:srgbClr val="000000"/>
                        </a:solidFill>
                        <a:effectLst/>
                        <a:latin typeface="Roboto"/>
                      </a:endParaRPr>
                    </a:p>
                  </a:txBody>
                  <a:tcPr marL="9525" marR="9525" marT="9525" marB="0" anchor="ctr"/>
                </a:tc>
                <a:extLst>
                  <a:ext uri="{0D108BD9-81ED-4DB2-BD59-A6C34878D82A}">
                    <a16:rowId xmlns:a16="http://schemas.microsoft.com/office/drawing/2014/main" val="1536554290"/>
                  </a:ext>
                </a:extLst>
              </a:tr>
              <a:tr h="337737">
                <a:tc>
                  <a:txBody>
                    <a:bodyPr/>
                    <a:lstStyle/>
                    <a:p>
                      <a:pPr algn="r" fontAlgn="b">
                        <a:spcBef>
                          <a:spcPts val="600"/>
                        </a:spcBef>
                        <a:spcAft>
                          <a:spcPts val="600"/>
                        </a:spcAft>
                      </a:pPr>
                      <a:r>
                        <a:rPr lang="en-US" sz="1800" u="none" strike="noStrike">
                          <a:effectLst/>
                          <a:latin typeface="Roboto"/>
                        </a:rPr>
                        <a:t>3/30/2020</a:t>
                      </a:r>
                      <a:endParaRPr lang="en-US" sz="1800" b="0" i="0" u="none" strike="noStrike">
                        <a:solidFill>
                          <a:srgbClr val="000000"/>
                        </a:solidFill>
                        <a:effectLst/>
                        <a:latin typeface="Roboto"/>
                      </a:endParaRPr>
                    </a:p>
                  </a:txBody>
                  <a:tcPr marL="9525" marR="9525" marT="9525" marB="0" anchor="ctr"/>
                </a:tc>
                <a:tc>
                  <a:txBody>
                    <a:bodyPr/>
                    <a:lstStyle/>
                    <a:p>
                      <a:pPr algn="r" fontAlgn="b">
                        <a:spcBef>
                          <a:spcPts val="600"/>
                        </a:spcBef>
                        <a:spcAft>
                          <a:spcPts val="600"/>
                        </a:spcAft>
                      </a:pPr>
                      <a:r>
                        <a:rPr lang="en-US" sz="1800" u="none" strike="noStrike" dirty="0">
                          <a:effectLst/>
                          <a:latin typeface="Roboto"/>
                        </a:rPr>
                        <a:t>80.99%</a:t>
                      </a:r>
                      <a:endParaRPr lang="en-US" sz="1800" b="0" i="0" u="none" strike="noStrike" dirty="0">
                        <a:solidFill>
                          <a:srgbClr val="000000"/>
                        </a:solidFill>
                        <a:effectLst/>
                        <a:latin typeface="Roboto"/>
                      </a:endParaRPr>
                    </a:p>
                  </a:txBody>
                  <a:tcPr marL="9525" marR="9525" marT="9525" marB="0" anchor="ctr"/>
                </a:tc>
                <a:extLst>
                  <a:ext uri="{0D108BD9-81ED-4DB2-BD59-A6C34878D82A}">
                    <a16:rowId xmlns:a16="http://schemas.microsoft.com/office/drawing/2014/main" val="1796529897"/>
                  </a:ext>
                </a:extLst>
              </a:tr>
              <a:tr h="337737">
                <a:tc>
                  <a:txBody>
                    <a:bodyPr/>
                    <a:lstStyle/>
                    <a:p>
                      <a:pPr algn="r" fontAlgn="b">
                        <a:spcBef>
                          <a:spcPts val="600"/>
                        </a:spcBef>
                        <a:spcAft>
                          <a:spcPts val="600"/>
                        </a:spcAft>
                      </a:pPr>
                      <a:r>
                        <a:rPr lang="en-US" sz="1800" u="none" strike="noStrike" dirty="0">
                          <a:effectLst/>
                          <a:latin typeface="Roboto"/>
                        </a:rPr>
                        <a:t>4/27/2020</a:t>
                      </a:r>
                      <a:endParaRPr lang="en-US" sz="1800" b="0" i="0" u="none" strike="noStrike" dirty="0">
                        <a:solidFill>
                          <a:srgbClr val="000000"/>
                        </a:solidFill>
                        <a:effectLst/>
                        <a:latin typeface="Roboto"/>
                      </a:endParaRPr>
                    </a:p>
                  </a:txBody>
                  <a:tcPr marL="9525" marR="9525" marT="9525" marB="0" anchor="ctr"/>
                </a:tc>
                <a:tc>
                  <a:txBody>
                    <a:bodyPr/>
                    <a:lstStyle/>
                    <a:p>
                      <a:pPr algn="r" fontAlgn="b">
                        <a:spcBef>
                          <a:spcPts val="600"/>
                        </a:spcBef>
                        <a:spcAft>
                          <a:spcPts val="600"/>
                        </a:spcAft>
                      </a:pPr>
                      <a:r>
                        <a:rPr lang="en-US" sz="1800" u="none" strike="noStrike" dirty="0">
                          <a:effectLst/>
                          <a:latin typeface="Roboto"/>
                        </a:rPr>
                        <a:t>46.57%</a:t>
                      </a:r>
                      <a:endParaRPr lang="en-US" sz="1800" b="0" i="0" u="none" strike="noStrike" dirty="0">
                        <a:solidFill>
                          <a:srgbClr val="000000"/>
                        </a:solidFill>
                        <a:effectLst/>
                        <a:latin typeface="Roboto"/>
                      </a:endParaRPr>
                    </a:p>
                  </a:txBody>
                  <a:tcPr marL="9525" marR="9525" marT="9525" marB="0" anchor="ctr"/>
                </a:tc>
                <a:extLst>
                  <a:ext uri="{0D108BD9-81ED-4DB2-BD59-A6C34878D82A}">
                    <a16:rowId xmlns:a16="http://schemas.microsoft.com/office/drawing/2014/main" val="2871779305"/>
                  </a:ext>
                </a:extLst>
              </a:tr>
              <a:tr h="337737">
                <a:tc>
                  <a:txBody>
                    <a:bodyPr/>
                    <a:lstStyle/>
                    <a:p>
                      <a:pPr algn="r" fontAlgn="b">
                        <a:spcBef>
                          <a:spcPts val="600"/>
                        </a:spcBef>
                        <a:spcAft>
                          <a:spcPts val="600"/>
                        </a:spcAft>
                      </a:pPr>
                      <a:r>
                        <a:rPr lang="en-US" sz="1800" u="none" strike="noStrike">
                          <a:effectLst/>
                          <a:latin typeface="Roboto"/>
                        </a:rPr>
                        <a:t>5/4/2020</a:t>
                      </a:r>
                      <a:endParaRPr lang="en-US" sz="1800" b="0" i="0" u="none" strike="noStrike">
                        <a:solidFill>
                          <a:srgbClr val="000000"/>
                        </a:solidFill>
                        <a:effectLst/>
                        <a:latin typeface="Roboto"/>
                      </a:endParaRPr>
                    </a:p>
                  </a:txBody>
                  <a:tcPr marL="9525" marR="9525" marT="9525" marB="0" anchor="ctr"/>
                </a:tc>
                <a:tc>
                  <a:txBody>
                    <a:bodyPr/>
                    <a:lstStyle/>
                    <a:p>
                      <a:pPr algn="r" fontAlgn="b">
                        <a:spcBef>
                          <a:spcPts val="600"/>
                        </a:spcBef>
                        <a:spcAft>
                          <a:spcPts val="600"/>
                        </a:spcAft>
                      </a:pPr>
                      <a:r>
                        <a:rPr lang="en-US" sz="1800" u="none" strike="noStrike" dirty="0">
                          <a:effectLst/>
                          <a:latin typeface="Roboto"/>
                        </a:rPr>
                        <a:t>48.62%</a:t>
                      </a:r>
                      <a:endParaRPr lang="en-US" sz="1800" b="0" i="0" u="none" strike="noStrike" dirty="0">
                        <a:solidFill>
                          <a:srgbClr val="000000"/>
                        </a:solidFill>
                        <a:effectLst/>
                        <a:latin typeface="Roboto"/>
                      </a:endParaRPr>
                    </a:p>
                  </a:txBody>
                  <a:tcPr marL="9525" marR="9525" marT="9525" marB="0" anchor="ctr"/>
                </a:tc>
                <a:extLst>
                  <a:ext uri="{0D108BD9-81ED-4DB2-BD59-A6C34878D82A}">
                    <a16:rowId xmlns:a16="http://schemas.microsoft.com/office/drawing/2014/main" val="1381013142"/>
                  </a:ext>
                </a:extLst>
              </a:tr>
              <a:tr h="337737">
                <a:tc>
                  <a:txBody>
                    <a:bodyPr/>
                    <a:lstStyle/>
                    <a:p>
                      <a:pPr algn="r" fontAlgn="b">
                        <a:spcBef>
                          <a:spcPts val="600"/>
                        </a:spcBef>
                        <a:spcAft>
                          <a:spcPts val="600"/>
                        </a:spcAft>
                      </a:pPr>
                      <a:r>
                        <a:rPr lang="en-US" sz="1800" u="none" strike="noStrike" dirty="0">
                          <a:effectLst/>
                          <a:latin typeface="Roboto"/>
                        </a:rPr>
                        <a:t>6/1/2020</a:t>
                      </a:r>
                      <a:endParaRPr lang="en-US" sz="1800" b="0" i="0" u="none" strike="noStrike" dirty="0">
                        <a:solidFill>
                          <a:srgbClr val="000000"/>
                        </a:solidFill>
                        <a:effectLst/>
                        <a:latin typeface="Roboto"/>
                      </a:endParaRPr>
                    </a:p>
                  </a:txBody>
                  <a:tcPr marL="9525" marR="9525" marT="9525" marB="0" anchor="ctr"/>
                </a:tc>
                <a:tc>
                  <a:txBody>
                    <a:bodyPr/>
                    <a:lstStyle/>
                    <a:p>
                      <a:pPr algn="r" fontAlgn="b">
                        <a:spcBef>
                          <a:spcPts val="600"/>
                        </a:spcBef>
                        <a:spcAft>
                          <a:spcPts val="600"/>
                        </a:spcAft>
                      </a:pPr>
                      <a:r>
                        <a:rPr lang="en-US" sz="1800" u="none" strike="noStrike" dirty="0">
                          <a:effectLst/>
                          <a:latin typeface="Roboto"/>
                        </a:rPr>
                        <a:t>50.86%</a:t>
                      </a:r>
                      <a:endParaRPr lang="en-US" sz="1800" b="0" i="0" u="none" strike="noStrike" dirty="0">
                        <a:solidFill>
                          <a:srgbClr val="000000"/>
                        </a:solidFill>
                        <a:effectLst/>
                        <a:latin typeface="Roboto"/>
                      </a:endParaRPr>
                    </a:p>
                  </a:txBody>
                  <a:tcPr marL="9525" marR="9525" marT="9525" marB="0" anchor="ctr"/>
                </a:tc>
                <a:extLst>
                  <a:ext uri="{0D108BD9-81ED-4DB2-BD59-A6C34878D82A}">
                    <a16:rowId xmlns:a16="http://schemas.microsoft.com/office/drawing/2014/main" val="2581867735"/>
                  </a:ext>
                </a:extLst>
              </a:tr>
              <a:tr h="337737">
                <a:tc>
                  <a:txBody>
                    <a:bodyPr/>
                    <a:lstStyle/>
                    <a:p>
                      <a:pPr algn="r" fontAlgn="b">
                        <a:spcBef>
                          <a:spcPts val="600"/>
                        </a:spcBef>
                        <a:spcAft>
                          <a:spcPts val="600"/>
                        </a:spcAft>
                      </a:pPr>
                      <a:r>
                        <a:rPr lang="en-US" sz="1800" u="none" strike="noStrike" dirty="0">
                          <a:effectLst/>
                          <a:latin typeface="Roboto"/>
                        </a:rPr>
                        <a:t>9/21/2020</a:t>
                      </a:r>
                      <a:endParaRPr lang="en-US" sz="1800" b="1" i="0" u="none" strike="noStrike" dirty="0">
                        <a:solidFill>
                          <a:srgbClr val="000000"/>
                        </a:solidFill>
                        <a:effectLst/>
                        <a:latin typeface="Roboto"/>
                      </a:endParaRPr>
                    </a:p>
                  </a:txBody>
                  <a:tcPr marL="9525" marR="9525" marT="9525" marB="0" anchor="ctr"/>
                </a:tc>
                <a:tc>
                  <a:txBody>
                    <a:bodyPr/>
                    <a:lstStyle/>
                    <a:p>
                      <a:pPr algn="r" fontAlgn="b">
                        <a:spcBef>
                          <a:spcPts val="600"/>
                        </a:spcBef>
                        <a:spcAft>
                          <a:spcPts val="600"/>
                        </a:spcAft>
                      </a:pPr>
                      <a:r>
                        <a:rPr lang="en-US" sz="1800" u="none" strike="noStrike" dirty="0">
                          <a:effectLst/>
                          <a:latin typeface="Roboto"/>
                        </a:rPr>
                        <a:t>78.03%</a:t>
                      </a:r>
                      <a:endParaRPr lang="en-US" sz="1800" b="1" i="0" u="none" strike="noStrike" dirty="0">
                        <a:solidFill>
                          <a:srgbClr val="000000"/>
                        </a:solidFill>
                        <a:effectLst/>
                        <a:latin typeface="Roboto"/>
                      </a:endParaRPr>
                    </a:p>
                  </a:txBody>
                  <a:tcPr marL="9525" marR="9525" marT="9525" marB="0" anchor="ctr"/>
                </a:tc>
                <a:extLst>
                  <a:ext uri="{0D108BD9-81ED-4DB2-BD59-A6C34878D82A}">
                    <a16:rowId xmlns:a16="http://schemas.microsoft.com/office/drawing/2014/main" val="1135106408"/>
                  </a:ext>
                </a:extLst>
              </a:tr>
              <a:tr h="337737">
                <a:tc>
                  <a:txBody>
                    <a:bodyPr/>
                    <a:lstStyle/>
                    <a:p>
                      <a:pPr algn="r" fontAlgn="b">
                        <a:spcBef>
                          <a:spcPts val="600"/>
                        </a:spcBef>
                        <a:spcAft>
                          <a:spcPts val="600"/>
                        </a:spcAft>
                      </a:pPr>
                      <a:r>
                        <a:rPr lang="en-US" sz="1800" u="none" strike="noStrike">
                          <a:effectLst/>
                          <a:latin typeface="Roboto"/>
                        </a:rPr>
                        <a:t>1/4/2021</a:t>
                      </a:r>
                      <a:endParaRPr lang="en-US" sz="1800" b="0" i="0" u="none" strike="noStrike">
                        <a:solidFill>
                          <a:srgbClr val="000000"/>
                        </a:solidFill>
                        <a:effectLst/>
                        <a:latin typeface="Roboto"/>
                      </a:endParaRPr>
                    </a:p>
                  </a:txBody>
                  <a:tcPr marL="9525" marR="9525" marT="9525" marB="0" anchor="ctr"/>
                </a:tc>
                <a:tc>
                  <a:txBody>
                    <a:bodyPr/>
                    <a:lstStyle/>
                    <a:p>
                      <a:pPr algn="r" fontAlgn="b">
                        <a:spcBef>
                          <a:spcPts val="600"/>
                        </a:spcBef>
                        <a:spcAft>
                          <a:spcPts val="600"/>
                        </a:spcAft>
                      </a:pPr>
                      <a:r>
                        <a:rPr lang="en-US" sz="1800" u="none" strike="noStrike" dirty="0">
                          <a:effectLst/>
                          <a:latin typeface="Roboto"/>
                        </a:rPr>
                        <a:t>82%</a:t>
                      </a:r>
                      <a:endParaRPr lang="en-US" sz="1800" b="0" i="0" u="none" strike="noStrike" dirty="0">
                        <a:solidFill>
                          <a:srgbClr val="000000"/>
                        </a:solidFill>
                        <a:effectLst/>
                        <a:latin typeface="Roboto"/>
                      </a:endParaRPr>
                    </a:p>
                  </a:txBody>
                  <a:tcPr marL="9525" marR="9525" marT="9525" marB="0" anchor="ctr"/>
                </a:tc>
                <a:extLst>
                  <a:ext uri="{0D108BD9-81ED-4DB2-BD59-A6C34878D82A}">
                    <a16:rowId xmlns:a16="http://schemas.microsoft.com/office/drawing/2014/main" val="2918120027"/>
                  </a:ext>
                </a:extLst>
              </a:tr>
            </a:tbl>
          </a:graphicData>
        </a:graphic>
      </p:graphicFrame>
      <p:grpSp>
        <p:nvGrpSpPr>
          <p:cNvPr id="5" name="Group 4"/>
          <p:cNvGrpSpPr/>
          <p:nvPr/>
        </p:nvGrpSpPr>
        <p:grpSpPr>
          <a:xfrm>
            <a:off x="6462794" y="2123622"/>
            <a:ext cx="5310105" cy="2479729"/>
            <a:chOff x="6850251" y="2154264"/>
            <a:chExt cx="5310105" cy="2479729"/>
          </a:xfrm>
        </p:grpSpPr>
        <p:sp>
          <p:nvSpPr>
            <p:cNvPr id="3" name="Right Bracket 2"/>
            <p:cNvSpPr/>
            <p:nvPr/>
          </p:nvSpPr>
          <p:spPr>
            <a:xfrm>
              <a:off x="6850251" y="2154264"/>
              <a:ext cx="201478" cy="247972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7219077" y="2340244"/>
              <a:ext cx="4941279" cy="1938992"/>
            </a:xfrm>
            <a:prstGeom prst="rect">
              <a:avLst/>
            </a:prstGeom>
            <a:noFill/>
          </p:spPr>
          <p:txBody>
            <a:bodyPr wrap="square" rtlCol="0">
              <a:spAutoFit/>
            </a:bodyPr>
            <a:lstStyle/>
            <a:p>
              <a:r>
                <a:rPr lang="en-US" sz="2400" dirty="0" smtClean="0"/>
                <a:t>Work from home order, essential travel only; masks required.  </a:t>
              </a:r>
              <a:endParaRPr lang="en-US" sz="2400" dirty="0" smtClean="0"/>
            </a:p>
            <a:p>
              <a:r>
                <a:rPr lang="en-US" sz="2400" dirty="0" smtClean="0"/>
                <a:t>Service </a:t>
              </a:r>
              <a:r>
                <a:rPr lang="en-US" sz="2400" dirty="0" smtClean="0"/>
                <a:t>focused on priority    </a:t>
              </a:r>
              <a:endParaRPr lang="en-US" sz="2400" dirty="0" smtClean="0"/>
            </a:p>
            <a:p>
              <a:r>
                <a:rPr lang="en-US" sz="2400" dirty="0" smtClean="0"/>
                <a:t>Lines </a:t>
              </a:r>
              <a:r>
                <a:rPr lang="en-US" sz="2400" dirty="0" smtClean="0"/>
                <a:t>1, 2, 8, 10, 22 and CMAX</a:t>
              </a:r>
              <a:r>
                <a:rPr lang="en-US" sz="2400" dirty="0" smtClean="0"/>
                <a:t>. </a:t>
              </a:r>
            </a:p>
            <a:p>
              <a:r>
                <a:rPr lang="en-US" sz="2400" dirty="0" smtClean="0"/>
                <a:t>Priority – operator &amp; customer safety</a:t>
              </a:r>
              <a:endParaRPr lang="en-US" sz="2400" dirty="0"/>
            </a:p>
          </p:txBody>
        </p:sp>
      </p:grpSp>
      <p:sp>
        <p:nvSpPr>
          <p:cNvPr id="7" name="Rectangle 6"/>
          <p:cNvSpPr/>
          <p:nvPr/>
        </p:nvSpPr>
        <p:spPr>
          <a:xfrm>
            <a:off x="6445209" y="4698459"/>
            <a:ext cx="5470901" cy="41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B2272D"/>
                </a:solidFill>
              </a:rPr>
              <a:t>Focused service to heavily used lines; add 5a</a:t>
            </a:r>
            <a:endParaRPr lang="en-US" dirty="0">
              <a:solidFill>
                <a:srgbClr val="B2272D"/>
              </a:solidFill>
            </a:endParaRPr>
          </a:p>
        </p:txBody>
      </p:sp>
      <p:sp>
        <p:nvSpPr>
          <p:cNvPr id="12" name="Rectangle 11"/>
          <p:cNvSpPr/>
          <p:nvPr/>
        </p:nvSpPr>
        <p:spPr>
          <a:xfrm>
            <a:off x="6436416" y="5285091"/>
            <a:ext cx="5470901" cy="41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B2272D"/>
                </a:solidFill>
              </a:rPr>
              <a:t>Most lines return, bus-on-demand NE; frequency added</a:t>
            </a:r>
            <a:endParaRPr lang="en-US" dirty="0">
              <a:solidFill>
                <a:srgbClr val="B2272D"/>
              </a:solidFill>
            </a:endParaRPr>
          </a:p>
        </p:txBody>
      </p:sp>
      <p:sp>
        <p:nvSpPr>
          <p:cNvPr id="13" name="Rectangle 12"/>
          <p:cNvSpPr/>
          <p:nvPr/>
        </p:nvSpPr>
        <p:spPr>
          <a:xfrm>
            <a:off x="6430303" y="5759625"/>
            <a:ext cx="5470901" cy="41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B2272D"/>
                </a:solidFill>
              </a:rPr>
              <a:t>Express lines reinstated</a:t>
            </a:r>
            <a:endParaRPr lang="en-US" dirty="0">
              <a:solidFill>
                <a:srgbClr val="B2272D"/>
              </a:solidFill>
            </a:endParaRPr>
          </a:p>
        </p:txBody>
      </p:sp>
      <p:cxnSp>
        <p:nvCxnSpPr>
          <p:cNvPr id="8" name="Straight Connector 7"/>
          <p:cNvCxnSpPr>
            <a:stCxn id="7" idx="1"/>
          </p:cNvCxnSpPr>
          <p:nvPr/>
        </p:nvCxnSpPr>
        <p:spPr>
          <a:xfrm flipH="1" flipV="1">
            <a:off x="6274728" y="4905207"/>
            <a:ext cx="17048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6265935" y="5537507"/>
            <a:ext cx="17048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6264294" y="5950654"/>
            <a:ext cx="170481"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2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4982DD1C-9838-E942-934B-5FF4E894C034}"/>
              </a:ext>
            </a:extLst>
          </p:cNvPr>
          <p:cNvSpPr txBox="1">
            <a:spLocks/>
          </p:cNvSpPr>
          <p:nvPr/>
        </p:nvSpPr>
        <p:spPr>
          <a:xfrm>
            <a:off x="317956" y="721821"/>
            <a:ext cx="10703482" cy="624718"/>
          </a:xfrm>
          <a:prstGeom prst="rect">
            <a:avLst/>
          </a:prstGeom>
        </p:spPr>
        <p:txBody>
          <a:bodyPr lIns="0" tIns="0" rIns="0" bIns="0"/>
          <a:lstStyle>
            <a:lvl1pPr algn="l" defTabSz="914400" rtl="0" eaLnBrk="1" latinLnBrk="0" hangingPunct="1">
              <a:lnSpc>
                <a:spcPct val="90000"/>
              </a:lnSpc>
              <a:spcBef>
                <a:spcPct val="0"/>
              </a:spcBef>
              <a:buNone/>
              <a:defRPr sz="4400" b="1" i="0" kern="1200">
                <a:solidFill>
                  <a:srgbClr val="002060"/>
                </a:solidFill>
                <a:latin typeface="Glober" pitchFamily="2" charset="77"/>
                <a:ea typeface="+mj-ea"/>
                <a:cs typeface="Arial" panose="020B0604020202020204" pitchFamily="34" charset="0"/>
              </a:defRPr>
            </a:lvl1pPr>
          </a:lstStyle>
          <a:p>
            <a:r>
              <a:rPr lang="en-US" sz="4000" dirty="0">
                <a:solidFill>
                  <a:schemeClr val="accent3"/>
                </a:solidFill>
                <a:latin typeface="Arial" panose="020B0604020202020204" pitchFamily="34" charset="0"/>
              </a:rPr>
              <a:t>COTA </a:t>
            </a:r>
            <a:r>
              <a:rPr lang="en-US" sz="4000" dirty="0" smtClean="0">
                <a:solidFill>
                  <a:schemeClr val="accent3"/>
                </a:solidFill>
                <a:latin typeface="Arial" panose="020B0604020202020204" pitchFamily="34" charset="0"/>
              </a:rPr>
              <a:t>Ridership</a:t>
            </a:r>
            <a:endParaRPr lang="en-US" sz="4000" b="0" i="1" dirty="0">
              <a:solidFill>
                <a:schemeClr val="accent1"/>
              </a:solidFill>
              <a:latin typeface="Arial" panose="020B0604020202020204" pitchFamily="34" charset="0"/>
            </a:endParaRPr>
          </a:p>
        </p:txBody>
      </p:sp>
      <p:graphicFrame>
        <p:nvGraphicFramePr>
          <p:cNvPr id="3" name="Chart 2"/>
          <p:cNvGraphicFramePr>
            <a:graphicFrameLocks/>
          </p:cNvGraphicFramePr>
          <p:nvPr>
            <p:extLst>
              <p:ext uri="{D42A27DB-BD31-4B8C-83A1-F6EECF244321}">
                <p14:modId xmlns:p14="http://schemas.microsoft.com/office/powerpoint/2010/main" val="46087868"/>
              </p:ext>
            </p:extLst>
          </p:nvPr>
        </p:nvGraphicFramePr>
        <p:xfrm>
          <a:off x="833071" y="1585839"/>
          <a:ext cx="9418760" cy="4665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658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4982DD1C-9838-E942-934B-5FF4E894C034}"/>
              </a:ext>
            </a:extLst>
          </p:cNvPr>
          <p:cNvSpPr txBox="1">
            <a:spLocks/>
          </p:cNvSpPr>
          <p:nvPr/>
        </p:nvSpPr>
        <p:spPr>
          <a:xfrm>
            <a:off x="317956" y="721821"/>
            <a:ext cx="10703482" cy="624718"/>
          </a:xfrm>
          <a:prstGeom prst="rect">
            <a:avLst/>
          </a:prstGeom>
        </p:spPr>
        <p:txBody>
          <a:bodyPr lIns="0" tIns="0" rIns="0" bIns="0"/>
          <a:lstStyle>
            <a:lvl1pPr algn="l" defTabSz="914400" rtl="0" eaLnBrk="1" latinLnBrk="0" hangingPunct="1">
              <a:lnSpc>
                <a:spcPct val="90000"/>
              </a:lnSpc>
              <a:spcBef>
                <a:spcPct val="0"/>
              </a:spcBef>
              <a:buNone/>
              <a:defRPr sz="4400" b="1" i="0" kern="1200">
                <a:solidFill>
                  <a:srgbClr val="002060"/>
                </a:solidFill>
                <a:latin typeface="Glober" pitchFamily="2" charset="77"/>
                <a:ea typeface="+mj-ea"/>
                <a:cs typeface="Arial" panose="020B0604020202020204" pitchFamily="34" charset="0"/>
              </a:defRPr>
            </a:lvl1pPr>
          </a:lstStyle>
          <a:p>
            <a:r>
              <a:rPr lang="en-US" sz="4000" dirty="0">
                <a:solidFill>
                  <a:schemeClr val="accent3"/>
                </a:solidFill>
                <a:latin typeface="Arial" panose="020B0604020202020204" pitchFamily="34" charset="0"/>
              </a:rPr>
              <a:t>COTA </a:t>
            </a:r>
            <a:r>
              <a:rPr lang="en-US" sz="4000" dirty="0" smtClean="0">
                <a:solidFill>
                  <a:schemeClr val="accent3"/>
                </a:solidFill>
                <a:latin typeface="Arial" panose="020B0604020202020204" pitchFamily="34" charset="0"/>
              </a:rPr>
              <a:t>– </a:t>
            </a:r>
            <a:r>
              <a:rPr lang="en-US" sz="3600" b="0" i="1" dirty="0" smtClean="0">
                <a:solidFill>
                  <a:schemeClr val="accent3"/>
                </a:solidFill>
                <a:latin typeface="Arial" panose="020B0604020202020204" pitchFamily="34" charset="0"/>
              </a:rPr>
              <a:t>COVID Lessons Learned</a:t>
            </a:r>
            <a:endParaRPr lang="en-US" sz="3600" b="0" i="1" dirty="0">
              <a:solidFill>
                <a:schemeClr val="accent1"/>
              </a:solidFill>
              <a:latin typeface="Arial" panose="020B0604020202020204" pitchFamily="34" charset="0"/>
            </a:endParaRPr>
          </a:p>
        </p:txBody>
      </p:sp>
      <p:sp>
        <p:nvSpPr>
          <p:cNvPr id="3" name="Title 1"/>
          <p:cNvSpPr txBox="1">
            <a:spLocks/>
          </p:cNvSpPr>
          <p:nvPr/>
        </p:nvSpPr>
        <p:spPr>
          <a:xfrm>
            <a:off x="862173" y="1591408"/>
            <a:ext cx="6599564" cy="462475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7031" kern="1200">
                <a:solidFill>
                  <a:srgbClr val="002060"/>
                </a:solidFill>
                <a:latin typeface="+mj-lt"/>
                <a:ea typeface="+mj-ea"/>
                <a:cs typeface="+mj-cs"/>
              </a:defRPr>
            </a:lvl1pPr>
          </a:lstStyle>
          <a:p>
            <a:pPr lvl="0">
              <a:spcAft>
                <a:spcPts val="1800"/>
              </a:spcAft>
            </a:pPr>
            <a:r>
              <a:rPr lang="en-US" sz="2000" dirty="0" smtClean="0"/>
              <a:t>Sufficient </a:t>
            </a:r>
            <a:r>
              <a:rPr lang="en-US" sz="2000" dirty="0"/>
              <a:t>service to reduce </a:t>
            </a:r>
            <a:r>
              <a:rPr lang="en-US" sz="2000" dirty="0" smtClean="0"/>
              <a:t>pass-ups requires additional resources (dynamic routing). </a:t>
            </a:r>
          </a:p>
          <a:p>
            <a:pPr lvl="0">
              <a:spcAft>
                <a:spcPts val="1800"/>
              </a:spcAft>
            </a:pPr>
            <a:r>
              <a:rPr lang="en-US" sz="2000" dirty="0" smtClean="0"/>
              <a:t>Early </a:t>
            </a:r>
            <a:r>
              <a:rPr lang="en-US" sz="2000" dirty="0"/>
              <a:t>morning </a:t>
            </a:r>
            <a:r>
              <a:rPr lang="en-US" sz="2000" dirty="0" smtClean="0"/>
              <a:t>service requires more </a:t>
            </a:r>
            <a:r>
              <a:rPr lang="en-US" sz="2000" dirty="0"/>
              <a:t>resources now than pre-COVID </a:t>
            </a:r>
            <a:r>
              <a:rPr lang="en-US" sz="2000" dirty="0" smtClean="0"/>
              <a:t>to prevent overcrowding</a:t>
            </a:r>
            <a:endParaRPr lang="en-US" sz="2000" dirty="0"/>
          </a:p>
          <a:p>
            <a:pPr lvl="0">
              <a:spcAft>
                <a:spcPts val="1800"/>
              </a:spcAft>
            </a:pPr>
            <a:r>
              <a:rPr lang="en-US" sz="2000" dirty="0"/>
              <a:t>Restoring late-evening and early-morning service is critical to our riders. </a:t>
            </a:r>
          </a:p>
          <a:p>
            <a:pPr lvl="0">
              <a:spcAft>
                <a:spcPts val="1800"/>
              </a:spcAft>
            </a:pPr>
            <a:r>
              <a:rPr lang="en-US" sz="2000" dirty="0"/>
              <a:t>Operator availability is a driving factor </a:t>
            </a:r>
            <a:r>
              <a:rPr lang="en-US" sz="2000" dirty="0" smtClean="0"/>
              <a:t>in </a:t>
            </a:r>
            <a:r>
              <a:rPr lang="en-US" sz="2000" dirty="0"/>
              <a:t>amount of service provided under emergency conditions. </a:t>
            </a:r>
          </a:p>
          <a:p>
            <a:pPr lvl="0">
              <a:spcAft>
                <a:spcPts val="1800"/>
              </a:spcAft>
            </a:pPr>
            <a:r>
              <a:rPr lang="en-US" sz="2000" dirty="0" smtClean="0"/>
              <a:t>COTA </a:t>
            </a:r>
            <a:r>
              <a:rPr lang="en-US" sz="2000" dirty="0"/>
              <a:t>needs to </a:t>
            </a:r>
            <a:r>
              <a:rPr lang="en-US" sz="2000" dirty="0" smtClean="0"/>
              <a:t>understand </a:t>
            </a:r>
            <a:r>
              <a:rPr lang="en-US" sz="2000" dirty="0"/>
              <a:t>how to value pass-ups vs other service enhancements (reinstituting lines, earlier/later service)</a:t>
            </a:r>
          </a:p>
        </p:txBody>
      </p:sp>
      <p:pic>
        <p:nvPicPr>
          <p:cNvPr id="4" name="Picture Placeholder 6" descr="A picture containing person, outdoor, person, green&#10;&#10;Description automatically generated">
            <a:extLst>
              <a:ext uri="{FF2B5EF4-FFF2-40B4-BE49-F238E27FC236}">
                <a16:creationId xmlns:a16="http://schemas.microsoft.com/office/drawing/2014/main" id="{6D3BDEDC-C2FC-8C48-AD8A-51961E74BD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87" r="51117"/>
          <a:stretch/>
        </p:blipFill>
        <p:spPr>
          <a:xfrm>
            <a:off x="7461737" y="0"/>
            <a:ext cx="4730263" cy="6858000"/>
          </a:xfrm>
          <a:prstGeom prst="rect">
            <a:avLst/>
          </a:prstGeom>
        </p:spPr>
      </p:pic>
    </p:spTree>
    <p:extLst>
      <p:ext uri="{BB962C8B-B14F-4D97-AF65-F5344CB8AC3E}">
        <p14:creationId xmlns:p14="http://schemas.microsoft.com/office/powerpoint/2010/main" val="1062161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749" y="1332601"/>
            <a:ext cx="7143750" cy="2671885"/>
          </a:xfrm>
        </p:spPr>
        <p:txBody>
          <a:bodyPr/>
          <a:lstStyle/>
          <a:p>
            <a:r>
              <a:rPr lang="en-US" sz="7600" dirty="0">
                <a:latin typeface="Arial" panose="020B0604020202020204" pitchFamily="34" charset="0"/>
              </a:rPr>
              <a:t>COTA </a:t>
            </a:r>
            <a:r>
              <a:rPr lang="en-US" sz="7600" dirty="0" smtClean="0">
                <a:latin typeface="Arial" panose="020B0604020202020204" pitchFamily="34" charset="0"/>
              </a:rPr>
              <a:t>Plus</a:t>
            </a:r>
            <a:endParaRPr lang="en-US" sz="7600" dirty="0">
              <a:latin typeface="Arial" panose="020B0604020202020204" pitchFamily="34" charset="0"/>
            </a:endParaRPr>
          </a:p>
        </p:txBody>
      </p:sp>
    </p:spTree>
    <p:extLst>
      <p:ext uri="{BB962C8B-B14F-4D97-AF65-F5344CB8AC3E}">
        <p14:creationId xmlns:p14="http://schemas.microsoft.com/office/powerpoint/2010/main" val="3812303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4982DD1C-9838-E942-934B-5FF4E894C034}"/>
              </a:ext>
            </a:extLst>
          </p:cNvPr>
          <p:cNvSpPr txBox="1">
            <a:spLocks/>
          </p:cNvSpPr>
          <p:nvPr/>
        </p:nvSpPr>
        <p:spPr>
          <a:xfrm>
            <a:off x="317956" y="721821"/>
            <a:ext cx="8887559" cy="624718"/>
          </a:xfrm>
          <a:prstGeom prst="rect">
            <a:avLst/>
          </a:prstGeom>
        </p:spPr>
        <p:txBody>
          <a:bodyPr lIns="0" tIns="0" rIns="0" bIns="0"/>
          <a:lstStyle>
            <a:lvl1pPr algn="l" defTabSz="914400" rtl="0" eaLnBrk="1" latinLnBrk="0" hangingPunct="1">
              <a:lnSpc>
                <a:spcPct val="90000"/>
              </a:lnSpc>
              <a:spcBef>
                <a:spcPct val="0"/>
              </a:spcBef>
              <a:buNone/>
              <a:defRPr sz="4400" b="1" i="0" kern="1200">
                <a:solidFill>
                  <a:srgbClr val="002060"/>
                </a:solidFill>
                <a:latin typeface="Glober" pitchFamily="2" charset="77"/>
                <a:ea typeface="+mj-ea"/>
                <a:cs typeface="Arial" panose="020B0604020202020204" pitchFamily="34" charset="0"/>
              </a:defRPr>
            </a:lvl1pPr>
          </a:lstStyle>
          <a:p>
            <a:r>
              <a:rPr lang="en-US" sz="4000" dirty="0" smtClean="0">
                <a:solidFill>
                  <a:schemeClr val="accent3"/>
                </a:solidFill>
                <a:latin typeface="Arial" panose="020B0604020202020204" pitchFamily="34" charset="0"/>
              </a:rPr>
              <a:t>COTA//Plus</a:t>
            </a:r>
            <a:endParaRPr lang="en-US" sz="4000" b="0" i="1" dirty="0">
              <a:solidFill>
                <a:schemeClr val="accent1"/>
              </a:solidFill>
              <a:latin typeface="Arial" panose="020B0604020202020204" pitchFamily="34" charset="0"/>
            </a:endParaRPr>
          </a:p>
        </p:txBody>
      </p:sp>
      <p:sp>
        <p:nvSpPr>
          <p:cNvPr id="7" name="Title 1"/>
          <p:cNvSpPr txBox="1">
            <a:spLocks/>
          </p:cNvSpPr>
          <p:nvPr/>
        </p:nvSpPr>
        <p:spPr>
          <a:xfrm>
            <a:off x="941585" y="1514538"/>
            <a:ext cx="10302240" cy="458326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500"/>
              <a:buFont typeface="Arial"/>
              <a:buNone/>
              <a:defRPr sz="2900" b="1" i="0" u="none" strike="noStrike" cap="none">
                <a:solidFill>
                  <a:schemeClr val="accent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9pPr>
          </a:lstStyle>
          <a:p>
            <a:pPr>
              <a:lnSpc>
                <a:spcPct val="150000"/>
              </a:lnSpc>
            </a:pPr>
            <a:r>
              <a:rPr lang="en-US" sz="2000" dirty="0" smtClean="0"/>
              <a:t>Zone 1 – </a:t>
            </a:r>
            <a:r>
              <a:rPr lang="en-US" sz="2000" b="0" dirty="0" smtClean="0"/>
              <a:t>Grove City (expansion) – Oct 1</a:t>
            </a:r>
          </a:p>
          <a:p>
            <a:pPr>
              <a:lnSpc>
                <a:spcPct val="150000"/>
              </a:lnSpc>
            </a:pPr>
            <a:r>
              <a:rPr lang="en-US" sz="2000" dirty="0" smtClean="0"/>
              <a:t>Zone 2 – </a:t>
            </a:r>
            <a:r>
              <a:rPr lang="en-US" sz="2000" b="0" dirty="0" smtClean="0"/>
              <a:t>Westerville – Aug 24</a:t>
            </a:r>
          </a:p>
          <a:p>
            <a:pPr>
              <a:lnSpc>
                <a:spcPct val="150000"/>
              </a:lnSpc>
            </a:pPr>
            <a:r>
              <a:rPr lang="en-US" sz="2000" dirty="0" smtClean="0"/>
              <a:t>Zone 3 – </a:t>
            </a:r>
            <a:r>
              <a:rPr lang="en-US" sz="2000" b="0" dirty="0" smtClean="0"/>
              <a:t>South of Broad, Children’s Hospital – November 23</a:t>
            </a:r>
          </a:p>
          <a:p>
            <a:pPr>
              <a:lnSpc>
                <a:spcPct val="150000"/>
              </a:lnSpc>
            </a:pPr>
            <a:r>
              <a:rPr lang="en-US" sz="2000" dirty="0" smtClean="0"/>
              <a:t>Zone 4 – </a:t>
            </a:r>
            <a:r>
              <a:rPr lang="en-US" sz="2000" b="0" dirty="0" smtClean="0"/>
              <a:t>Goal: 2021</a:t>
            </a:r>
          </a:p>
          <a:p>
            <a:pPr>
              <a:lnSpc>
                <a:spcPct val="150000"/>
              </a:lnSpc>
            </a:pPr>
            <a:endParaRPr lang="en-US" sz="2000" dirty="0"/>
          </a:p>
          <a:p>
            <a:pPr>
              <a:lnSpc>
                <a:spcPct val="150000"/>
              </a:lnSpc>
            </a:pPr>
            <a:r>
              <a:rPr lang="en-US" sz="2000" dirty="0" smtClean="0"/>
              <a:t> - Funding – Operations &amp; Capital:  </a:t>
            </a:r>
            <a:r>
              <a:rPr lang="en-US" sz="2000" b="0" dirty="0" smtClean="0"/>
              <a:t>OTP2 grant application and MORPC Attributable Funds application for 2021/2022; shared operational costs with municipalities/corporate sponsors</a:t>
            </a:r>
          </a:p>
          <a:p>
            <a:pPr>
              <a:lnSpc>
                <a:spcPct val="150000"/>
              </a:lnSpc>
            </a:pPr>
            <a:r>
              <a:rPr lang="en-US" sz="2000" dirty="0"/>
              <a:t> </a:t>
            </a:r>
            <a:r>
              <a:rPr lang="en-US" sz="2000" dirty="0" smtClean="0"/>
              <a:t>- Coordinated efforts with Mainstream On-Demand and Bus-on-Demand efforts</a:t>
            </a:r>
            <a:endParaRPr lang="en-US" sz="2000" dirty="0"/>
          </a:p>
        </p:txBody>
      </p:sp>
    </p:spTree>
    <p:extLst>
      <p:ext uri="{BB962C8B-B14F-4D97-AF65-F5344CB8AC3E}">
        <p14:creationId xmlns:p14="http://schemas.microsoft.com/office/powerpoint/2010/main" val="635495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4982DD1C-9838-E942-934B-5FF4E894C034}"/>
              </a:ext>
            </a:extLst>
          </p:cNvPr>
          <p:cNvSpPr txBox="1">
            <a:spLocks/>
          </p:cNvSpPr>
          <p:nvPr/>
        </p:nvSpPr>
        <p:spPr>
          <a:xfrm>
            <a:off x="317956" y="721821"/>
            <a:ext cx="8887559" cy="624718"/>
          </a:xfrm>
          <a:prstGeom prst="rect">
            <a:avLst/>
          </a:prstGeom>
        </p:spPr>
        <p:txBody>
          <a:bodyPr lIns="0" tIns="0" rIns="0" bIns="0"/>
          <a:lstStyle>
            <a:lvl1pPr algn="l" defTabSz="914400" rtl="0" eaLnBrk="1" latinLnBrk="0" hangingPunct="1">
              <a:lnSpc>
                <a:spcPct val="90000"/>
              </a:lnSpc>
              <a:spcBef>
                <a:spcPct val="0"/>
              </a:spcBef>
              <a:buNone/>
              <a:defRPr sz="4400" b="1" i="0" kern="1200">
                <a:solidFill>
                  <a:srgbClr val="002060"/>
                </a:solidFill>
                <a:latin typeface="Glober" pitchFamily="2" charset="77"/>
                <a:ea typeface="+mj-ea"/>
                <a:cs typeface="Arial" panose="020B0604020202020204" pitchFamily="34" charset="0"/>
              </a:defRPr>
            </a:lvl1pPr>
          </a:lstStyle>
          <a:p>
            <a:r>
              <a:rPr lang="en-US" sz="4000" dirty="0">
                <a:solidFill>
                  <a:schemeClr val="accent3"/>
                </a:solidFill>
                <a:latin typeface="Arial" panose="020B0604020202020204" pitchFamily="34" charset="0"/>
              </a:rPr>
              <a:t>COTA Plus: </a:t>
            </a:r>
            <a:r>
              <a:rPr lang="en-US" sz="4000" b="0" i="1" dirty="0" smtClean="0">
                <a:solidFill>
                  <a:schemeClr val="accent3"/>
                </a:solidFill>
                <a:latin typeface="Arial" panose="020B0604020202020204" pitchFamily="34" charset="0"/>
              </a:rPr>
              <a:t>Southside</a:t>
            </a:r>
            <a:endParaRPr lang="en-US" sz="4000" b="0" i="1" dirty="0">
              <a:solidFill>
                <a:schemeClr val="accent1"/>
              </a:solidFill>
              <a:latin typeface="Arial" panose="020B0604020202020204" pitchFamily="34" charset="0"/>
            </a:endParaRPr>
          </a:p>
        </p:txBody>
      </p:sp>
      <p:sp>
        <p:nvSpPr>
          <p:cNvPr id="11" name="Rectangle 10">
            <a:extLst>
              <a:ext uri="{FF2B5EF4-FFF2-40B4-BE49-F238E27FC236}">
                <a16:creationId xmlns:a16="http://schemas.microsoft.com/office/drawing/2014/main" id="{D6425370-D3B3-9743-8442-EF81D2560BB3}"/>
              </a:ext>
            </a:extLst>
          </p:cNvPr>
          <p:cNvSpPr/>
          <p:nvPr/>
        </p:nvSpPr>
        <p:spPr>
          <a:xfrm>
            <a:off x="900677" y="1514538"/>
            <a:ext cx="5968870" cy="4216539"/>
          </a:xfrm>
          <a:prstGeom prst="rect">
            <a:avLst/>
          </a:prstGeom>
        </p:spPr>
        <p:txBody>
          <a:bodyPr wrap="square">
            <a:spAutoFit/>
          </a:bodyPr>
          <a:lstStyle/>
          <a:p>
            <a:pPr marL="342900" indent="-342900">
              <a:spcAft>
                <a:spcPts val="900"/>
              </a:spcAft>
              <a:buFont typeface="Arial" panose="020B0604020202020204" pitchFamily="34" charset="0"/>
              <a:buChar char="•"/>
            </a:pPr>
            <a:r>
              <a:rPr lang="en-US" sz="1600" dirty="0">
                <a:solidFill>
                  <a:schemeClr val="tx1">
                    <a:lumMod val="65000"/>
                    <a:lumOff val="35000"/>
                  </a:schemeClr>
                </a:solidFill>
                <a:latin typeface="Roboto"/>
              </a:rPr>
              <a:t>Population: </a:t>
            </a:r>
            <a:r>
              <a:rPr lang="en-US" sz="1600" dirty="0" smtClean="0">
                <a:solidFill>
                  <a:schemeClr val="tx1">
                    <a:lumMod val="65000"/>
                    <a:lumOff val="35000"/>
                  </a:schemeClr>
                </a:solidFill>
                <a:latin typeface="Roboto"/>
              </a:rPr>
              <a:t>47,656</a:t>
            </a:r>
            <a:endParaRPr lang="en-US" sz="1600" dirty="0">
              <a:solidFill>
                <a:schemeClr val="tx1">
                  <a:lumMod val="65000"/>
                  <a:lumOff val="35000"/>
                </a:schemeClr>
              </a:solidFill>
              <a:latin typeface="Roboto"/>
            </a:endParaRPr>
          </a:p>
          <a:p>
            <a:pPr marL="342900" indent="-342900">
              <a:spcAft>
                <a:spcPts val="900"/>
              </a:spcAft>
              <a:buFont typeface="Arial" panose="020B0604020202020204" pitchFamily="34" charset="0"/>
              <a:buChar char="•"/>
            </a:pPr>
            <a:r>
              <a:rPr lang="en-US" sz="1600" dirty="0">
                <a:solidFill>
                  <a:schemeClr val="tx1">
                    <a:lumMod val="65000"/>
                    <a:lumOff val="35000"/>
                  </a:schemeClr>
                </a:solidFill>
                <a:latin typeface="Roboto"/>
              </a:rPr>
              <a:t>Jobs: </a:t>
            </a:r>
            <a:r>
              <a:rPr lang="en-US" sz="1600" dirty="0" smtClean="0">
                <a:solidFill>
                  <a:schemeClr val="tx1">
                    <a:lumMod val="65000"/>
                    <a:lumOff val="35000"/>
                  </a:schemeClr>
                </a:solidFill>
                <a:latin typeface="Roboto"/>
              </a:rPr>
              <a:t>25,218</a:t>
            </a:r>
            <a:endParaRPr lang="en-US" sz="1600" dirty="0">
              <a:solidFill>
                <a:schemeClr val="tx1">
                  <a:lumMod val="65000"/>
                  <a:lumOff val="35000"/>
                </a:schemeClr>
              </a:solidFill>
              <a:latin typeface="Roboto"/>
            </a:endParaRPr>
          </a:p>
          <a:p>
            <a:pPr marL="342900" indent="-342900">
              <a:spcAft>
                <a:spcPts val="900"/>
              </a:spcAft>
              <a:buFont typeface="Arial" panose="020B0604020202020204" pitchFamily="34" charset="0"/>
              <a:buChar char="•"/>
            </a:pPr>
            <a:r>
              <a:rPr lang="en-US" sz="1600" dirty="0">
                <a:solidFill>
                  <a:schemeClr val="tx1">
                    <a:lumMod val="65000"/>
                    <a:lumOff val="35000"/>
                  </a:schemeClr>
                </a:solidFill>
                <a:latin typeface="Roboto"/>
              </a:rPr>
              <a:t>Age 65+: </a:t>
            </a:r>
            <a:r>
              <a:rPr lang="en-US" sz="1600" dirty="0" smtClean="0">
                <a:solidFill>
                  <a:schemeClr val="tx1">
                    <a:lumMod val="65000"/>
                    <a:lumOff val="35000"/>
                  </a:schemeClr>
                </a:solidFill>
                <a:latin typeface="Roboto"/>
              </a:rPr>
              <a:t>6,755 (</a:t>
            </a:r>
            <a:r>
              <a:rPr lang="en-US" sz="1600" dirty="0">
                <a:solidFill>
                  <a:schemeClr val="tx1">
                    <a:lumMod val="65000"/>
                    <a:lumOff val="35000"/>
                  </a:schemeClr>
                </a:solidFill>
                <a:latin typeface="Roboto"/>
              </a:rPr>
              <a:t>14</a:t>
            </a:r>
            <a:r>
              <a:rPr lang="en-US" sz="1600" dirty="0" smtClean="0">
                <a:solidFill>
                  <a:schemeClr val="tx1">
                    <a:lumMod val="65000"/>
                    <a:lumOff val="35000"/>
                  </a:schemeClr>
                </a:solidFill>
                <a:latin typeface="Roboto"/>
              </a:rPr>
              <a:t>%)</a:t>
            </a:r>
            <a:r>
              <a:rPr lang="en-US" sz="1600" dirty="0">
                <a:solidFill>
                  <a:schemeClr val="tx1">
                    <a:lumMod val="65000"/>
                    <a:lumOff val="35000"/>
                  </a:schemeClr>
                </a:solidFill>
                <a:latin typeface="Roboto"/>
              </a:rPr>
              <a:t>	Age Under 18: 10,250 (22%)</a:t>
            </a:r>
          </a:p>
          <a:p>
            <a:pPr marL="342900" indent="-342900">
              <a:spcAft>
                <a:spcPts val="900"/>
              </a:spcAft>
              <a:buFont typeface="Arial" panose="020B0604020202020204" pitchFamily="34" charset="0"/>
              <a:buChar char="•"/>
            </a:pPr>
            <a:r>
              <a:rPr lang="en-US" sz="1600" dirty="0">
                <a:solidFill>
                  <a:schemeClr val="tx1">
                    <a:lumMod val="65000"/>
                    <a:lumOff val="35000"/>
                  </a:schemeClr>
                </a:solidFill>
                <a:latin typeface="Roboto"/>
              </a:rPr>
              <a:t>Zero car HH: 2,372 (12.5%)</a:t>
            </a:r>
          </a:p>
          <a:p>
            <a:pPr marL="342900" indent="-342900">
              <a:spcAft>
                <a:spcPts val="900"/>
              </a:spcAft>
              <a:buFont typeface="Arial" panose="020B0604020202020204" pitchFamily="34" charset="0"/>
              <a:buChar char="•"/>
            </a:pPr>
            <a:r>
              <a:rPr lang="en-US" sz="1600" dirty="0">
                <a:solidFill>
                  <a:schemeClr val="tx1">
                    <a:lumMod val="65000"/>
                    <a:lumOff val="35000"/>
                  </a:schemeClr>
                </a:solidFill>
                <a:latin typeface="Roboto"/>
              </a:rPr>
              <a:t>Demographics:  46% Black  44% White</a:t>
            </a:r>
          </a:p>
          <a:p>
            <a:pPr marL="800100" lvl="1" indent="-342900">
              <a:spcAft>
                <a:spcPts val="900"/>
              </a:spcAft>
              <a:buFont typeface="Arial" panose="020B0604020202020204" pitchFamily="34" charset="0"/>
              <a:buChar char="•"/>
            </a:pPr>
            <a:r>
              <a:rPr lang="en-US" sz="1600" dirty="0">
                <a:solidFill>
                  <a:schemeClr val="tx1">
                    <a:lumMod val="65000"/>
                    <a:lumOff val="35000"/>
                  </a:schemeClr>
                </a:solidFill>
                <a:latin typeface="Roboto"/>
              </a:rPr>
              <a:t>Franklin County’s total population 22% Black and 67% White</a:t>
            </a:r>
          </a:p>
          <a:p>
            <a:pPr marL="342900" indent="-342900">
              <a:spcAft>
                <a:spcPts val="900"/>
              </a:spcAft>
              <a:buFont typeface="Arial" panose="020B0604020202020204" pitchFamily="34" charset="0"/>
              <a:buChar char="•"/>
            </a:pPr>
            <a:r>
              <a:rPr lang="en-US" sz="1600" dirty="0">
                <a:solidFill>
                  <a:schemeClr val="tx1">
                    <a:lumMod val="65000"/>
                    <a:lumOff val="35000"/>
                  </a:schemeClr>
                </a:solidFill>
                <a:latin typeface="Roboto"/>
              </a:rPr>
              <a:t>Prior to the pandemic, 41% South Side residents </a:t>
            </a:r>
            <a:r>
              <a:rPr lang="en-US" sz="1600" dirty="0" smtClean="0">
                <a:solidFill>
                  <a:schemeClr val="tx1">
                    <a:lumMod val="65000"/>
                    <a:lumOff val="35000"/>
                  </a:schemeClr>
                </a:solidFill>
                <a:latin typeface="Roboto"/>
              </a:rPr>
              <a:t>with </a:t>
            </a:r>
            <a:r>
              <a:rPr lang="en-US" sz="1600" dirty="0">
                <a:solidFill>
                  <a:schemeClr val="tx1">
                    <a:lumMod val="65000"/>
                    <a:lumOff val="35000"/>
                  </a:schemeClr>
                </a:solidFill>
                <a:latin typeface="Roboto"/>
              </a:rPr>
              <a:t>full-time, full-year employment (Franklin </a:t>
            </a:r>
            <a:r>
              <a:rPr lang="en-US" sz="1600" dirty="0" smtClean="0">
                <a:solidFill>
                  <a:schemeClr val="tx1">
                    <a:lumMod val="65000"/>
                    <a:lumOff val="35000"/>
                  </a:schemeClr>
                </a:solidFill>
                <a:latin typeface="Roboto"/>
              </a:rPr>
              <a:t>County: 66</a:t>
            </a:r>
            <a:r>
              <a:rPr lang="en-US" sz="1600" dirty="0">
                <a:solidFill>
                  <a:schemeClr val="tx1">
                    <a:lumMod val="65000"/>
                    <a:lumOff val="35000"/>
                  </a:schemeClr>
                </a:solidFill>
                <a:latin typeface="Roboto"/>
              </a:rPr>
              <a:t>%)</a:t>
            </a:r>
          </a:p>
          <a:p>
            <a:pPr marL="342900" indent="-342900">
              <a:spcAft>
                <a:spcPts val="900"/>
              </a:spcAft>
              <a:buFont typeface="Arial" panose="020B0604020202020204" pitchFamily="34" charset="0"/>
              <a:buChar char="•"/>
            </a:pPr>
            <a:r>
              <a:rPr lang="en-US" sz="1600" dirty="0">
                <a:solidFill>
                  <a:schemeClr val="tx1">
                    <a:lumMod val="65000"/>
                    <a:lumOff val="35000"/>
                  </a:schemeClr>
                </a:solidFill>
                <a:latin typeface="Roboto"/>
              </a:rPr>
              <a:t>The majority of South Side residents with jobs tend to be hourly in nature and have unpredictable work schedules</a:t>
            </a:r>
          </a:p>
          <a:p>
            <a:pPr marL="342900" indent="-342900">
              <a:spcAft>
                <a:spcPts val="900"/>
              </a:spcAft>
              <a:buFont typeface="Arial" panose="020B0604020202020204" pitchFamily="34" charset="0"/>
              <a:buChar char="•"/>
            </a:pPr>
            <a:r>
              <a:rPr lang="en-US" sz="1600" dirty="0">
                <a:solidFill>
                  <a:schemeClr val="tx1">
                    <a:lumMod val="65000"/>
                    <a:lumOff val="35000"/>
                  </a:schemeClr>
                </a:solidFill>
                <a:latin typeface="Roboto"/>
              </a:rPr>
              <a:t>1 in 5 individuals have little to no confidence that they would be able to pay for next month’s rent or mortgage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2692" y="265097"/>
            <a:ext cx="4445646" cy="249888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82692" y="2931979"/>
            <a:ext cx="4447310" cy="3190046"/>
          </a:xfrm>
          <a:prstGeom prst="rect">
            <a:avLst/>
          </a:prstGeom>
        </p:spPr>
      </p:pic>
      <p:sp>
        <p:nvSpPr>
          <p:cNvPr id="4" name="TextBox 3"/>
          <p:cNvSpPr txBox="1"/>
          <p:nvPr/>
        </p:nvSpPr>
        <p:spPr>
          <a:xfrm>
            <a:off x="6982692" y="6172199"/>
            <a:ext cx="4655126" cy="646331"/>
          </a:xfrm>
          <a:prstGeom prst="rect">
            <a:avLst/>
          </a:prstGeom>
          <a:noFill/>
        </p:spPr>
        <p:txBody>
          <a:bodyPr wrap="square" rtlCol="0">
            <a:spAutoFit/>
          </a:bodyPr>
          <a:lstStyle/>
          <a:p>
            <a:r>
              <a:rPr lang="en-US" sz="900" i="1" dirty="0">
                <a:solidFill>
                  <a:schemeClr val="tx1">
                    <a:lumMod val="65000"/>
                    <a:lumOff val="35000"/>
                  </a:schemeClr>
                </a:solidFill>
                <a:latin typeface="Roboto"/>
              </a:rPr>
              <a:t>Healthy Neighborhoods Healthy Families Realty Collaborative renovated these South Side of Columbus homes. The group intends to place enough housing in the neighborhood into nonprofit ownership to resist displacement. Photo courtesy of Sue Wolfe.</a:t>
            </a:r>
          </a:p>
        </p:txBody>
      </p:sp>
    </p:spTree>
    <p:extLst>
      <p:ext uri="{BB962C8B-B14F-4D97-AF65-F5344CB8AC3E}">
        <p14:creationId xmlns:p14="http://schemas.microsoft.com/office/powerpoint/2010/main" val="1957081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425370-D3B3-9743-8442-EF81D2560BB3}"/>
              </a:ext>
            </a:extLst>
          </p:cNvPr>
          <p:cNvSpPr/>
          <p:nvPr/>
        </p:nvSpPr>
        <p:spPr>
          <a:xfrm>
            <a:off x="872269" y="1230370"/>
            <a:ext cx="5445404" cy="2723823"/>
          </a:xfrm>
          <a:prstGeom prst="rect">
            <a:avLst/>
          </a:prstGeom>
        </p:spPr>
        <p:txBody>
          <a:bodyPr wrap="square">
            <a:spAutoFit/>
          </a:bodyPr>
          <a:lstStyle/>
          <a:p>
            <a:pPr marL="342900" indent="-342900">
              <a:spcAft>
                <a:spcPts val="600"/>
              </a:spcAft>
              <a:buFont typeface="Arial" panose="020B0604020202020204" pitchFamily="34" charset="0"/>
              <a:buChar char="•"/>
            </a:pPr>
            <a:r>
              <a:rPr lang="en-US" sz="1600" dirty="0">
                <a:solidFill>
                  <a:schemeClr val="tx1">
                    <a:lumMod val="65000"/>
                    <a:lumOff val="35000"/>
                  </a:schemeClr>
                </a:solidFill>
                <a:latin typeface="Roboto"/>
              </a:rPr>
              <a:t>Southside - disproportionally low-income, community of color </a:t>
            </a:r>
          </a:p>
          <a:p>
            <a:pPr marL="342900" indent="-342900">
              <a:spcAft>
                <a:spcPts val="600"/>
              </a:spcAft>
              <a:buFont typeface="Arial" panose="020B0604020202020204" pitchFamily="34" charset="0"/>
              <a:buChar char="•"/>
            </a:pPr>
            <a:r>
              <a:rPr lang="en-US" sz="1600" dirty="0">
                <a:solidFill>
                  <a:schemeClr val="tx1">
                    <a:lumMod val="65000"/>
                    <a:lumOff val="35000"/>
                  </a:schemeClr>
                </a:solidFill>
                <a:latin typeface="Roboto"/>
              </a:rPr>
              <a:t>Significant side walk gaps </a:t>
            </a:r>
          </a:p>
          <a:p>
            <a:pPr marL="342900" indent="-342900">
              <a:spcAft>
                <a:spcPts val="600"/>
              </a:spcAft>
              <a:buFont typeface="Arial" panose="020B0604020202020204" pitchFamily="34" charset="0"/>
              <a:buChar char="•"/>
            </a:pPr>
            <a:r>
              <a:rPr lang="en-US" sz="1600" dirty="0">
                <a:solidFill>
                  <a:schemeClr val="tx1">
                    <a:lumMod val="65000"/>
                    <a:lumOff val="35000"/>
                  </a:schemeClr>
                </a:solidFill>
                <a:latin typeface="Roboto"/>
              </a:rPr>
              <a:t>Workforce access to Rickenbacker &amp; nearby employers</a:t>
            </a:r>
          </a:p>
          <a:p>
            <a:pPr marL="342900" indent="-342900">
              <a:spcAft>
                <a:spcPts val="600"/>
              </a:spcAft>
              <a:buFont typeface="Arial" panose="020B0604020202020204" pitchFamily="34" charset="0"/>
              <a:buChar char="•"/>
            </a:pPr>
            <a:r>
              <a:rPr lang="en-US" sz="1600" dirty="0">
                <a:solidFill>
                  <a:schemeClr val="tx1">
                    <a:lumMod val="65000"/>
                    <a:lumOff val="35000"/>
                  </a:schemeClr>
                </a:solidFill>
                <a:latin typeface="Roboto"/>
              </a:rPr>
              <a:t>Access to Nationwide Children’s Hospital &amp; childcare  </a:t>
            </a:r>
          </a:p>
          <a:p>
            <a:pPr marL="342900" indent="-342900">
              <a:spcAft>
                <a:spcPts val="600"/>
              </a:spcAft>
              <a:buFont typeface="Arial" panose="020B0604020202020204" pitchFamily="34" charset="0"/>
              <a:buChar char="•"/>
            </a:pPr>
            <a:r>
              <a:rPr lang="en-US" sz="1600" dirty="0">
                <a:solidFill>
                  <a:schemeClr val="tx1">
                    <a:lumMod val="65000"/>
                    <a:lumOff val="35000"/>
                  </a:schemeClr>
                </a:solidFill>
                <a:latin typeface="Roboto"/>
              </a:rPr>
              <a:t>Greater potential for high usage with established COTA riders or familiar with COTA </a:t>
            </a:r>
          </a:p>
          <a:p>
            <a:pPr marL="342900" indent="-342900">
              <a:buFont typeface="Arial" panose="020B0604020202020204" pitchFamily="34" charset="0"/>
              <a:buChar char="•"/>
            </a:pPr>
            <a:endParaRPr lang="en-US" dirty="0">
              <a:latin typeface="Glober Book" pitchFamily="2" charset="77"/>
            </a:endParaRPr>
          </a:p>
        </p:txBody>
      </p:sp>
      <p:sp>
        <p:nvSpPr>
          <p:cNvPr id="12" name="Rectangle 11">
            <a:extLst>
              <a:ext uri="{FF2B5EF4-FFF2-40B4-BE49-F238E27FC236}">
                <a16:creationId xmlns:a16="http://schemas.microsoft.com/office/drawing/2014/main" id="{53F5F56B-F14B-BC40-B590-B5F79E755F20}"/>
              </a:ext>
            </a:extLst>
          </p:cNvPr>
          <p:cNvSpPr/>
          <p:nvPr/>
        </p:nvSpPr>
        <p:spPr>
          <a:xfrm>
            <a:off x="872269" y="3660864"/>
            <a:ext cx="4572567" cy="400110"/>
          </a:xfrm>
          <a:prstGeom prst="rect">
            <a:avLst/>
          </a:prstGeom>
        </p:spPr>
        <p:txBody>
          <a:bodyPr wrap="square">
            <a:spAutoFit/>
          </a:bodyPr>
          <a:lstStyle/>
          <a:p>
            <a:r>
              <a:rPr lang="en-US" sz="2000" b="1" dirty="0">
                <a:solidFill>
                  <a:schemeClr val="accent3"/>
                </a:solidFill>
                <a:latin typeface="Roboto"/>
              </a:rPr>
              <a:t>Community Meetings:</a:t>
            </a:r>
          </a:p>
        </p:txBody>
      </p:sp>
      <p:sp>
        <p:nvSpPr>
          <p:cNvPr id="10" name="Rectangle 9">
            <a:extLst>
              <a:ext uri="{FF2B5EF4-FFF2-40B4-BE49-F238E27FC236}">
                <a16:creationId xmlns:a16="http://schemas.microsoft.com/office/drawing/2014/main" id="{0C27A92F-8D7F-0746-A793-7025DCBF9F6D}"/>
              </a:ext>
            </a:extLst>
          </p:cNvPr>
          <p:cNvSpPr/>
          <p:nvPr/>
        </p:nvSpPr>
        <p:spPr>
          <a:xfrm>
            <a:off x="872269" y="4060974"/>
            <a:ext cx="5490792" cy="2123658"/>
          </a:xfrm>
          <a:prstGeom prst="rect">
            <a:avLst/>
          </a:prstGeom>
        </p:spPr>
        <p:txBody>
          <a:bodyPr wrap="square">
            <a:spAutoFit/>
          </a:bodyPr>
          <a:lstStyle/>
          <a:p>
            <a:pPr marL="342900" indent="-342900">
              <a:spcAft>
                <a:spcPts val="600"/>
              </a:spcAft>
              <a:buFont typeface="Arial" panose="020B0604020202020204" pitchFamily="34" charset="0"/>
              <a:buChar char="•"/>
            </a:pPr>
            <a:r>
              <a:rPr lang="en-US" sz="1600" dirty="0">
                <a:solidFill>
                  <a:schemeClr val="tx1">
                    <a:lumMod val="65000"/>
                    <a:lumOff val="35000"/>
                  </a:schemeClr>
                </a:solidFill>
                <a:latin typeface="Roboto"/>
              </a:rPr>
              <a:t>Aug. 18</a:t>
            </a:r>
            <a:r>
              <a:rPr lang="en-US" sz="1600" baseline="30000" dirty="0">
                <a:solidFill>
                  <a:schemeClr val="tx1">
                    <a:lumMod val="65000"/>
                    <a:lumOff val="35000"/>
                  </a:schemeClr>
                </a:solidFill>
                <a:latin typeface="Roboto"/>
              </a:rPr>
              <a:t>th</a:t>
            </a:r>
            <a:r>
              <a:rPr lang="en-US" sz="1600" dirty="0">
                <a:solidFill>
                  <a:schemeClr val="tx1">
                    <a:lumMod val="65000"/>
                    <a:lumOff val="35000"/>
                  </a:schemeClr>
                </a:solidFill>
                <a:latin typeface="Roboto"/>
              </a:rPr>
              <a:t> Southside Thrive meeting, 40 + attendees Aug. 20</a:t>
            </a:r>
            <a:r>
              <a:rPr lang="en-US" sz="1600" baseline="30000" dirty="0">
                <a:solidFill>
                  <a:schemeClr val="tx1">
                    <a:lumMod val="65000"/>
                    <a:lumOff val="35000"/>
                  </a:schemeClr>
                </a:solidFill>
                <a:latin typeface="Roboto"/>
              </a:rPr>
              <a:t>th</a:t>
            </a:r>
            <a:r>
              <a:rPr lang="en-US" sz="1600" dirty="0">
                <a:solidFill>
                  <a:schemeClr val="tx1">
                    <a:lumMod val="65000"/>
                    <a:lumOff val="35000"/>
                  </a:schemeClr>
                </a:solidFill>
                <a:latin typeface="Roboto"/>
              </a:rPr>
              <a:t> REEB Ave Partners meeting, 12 attendees</a:t>
            </a:r>
          </a:p>
          <a:p>
            <a:pPr marL="342900" indent="-342900">
              <a:spcAft>
                <a:spcPts val="600"/>
              </a:spcAft>
              <a:buFont typeface="Arial" panose="020B0604020202020204" pitchFamily="34" charset="0"/>
              <a:buChar char="•"/>
            </a:pPr>
            <a:r>
              <a:rPr lang="en-US" sz="1600" dirty="0">
                <a:solidFill>
                  <a:schemeClr val="tx1">
                    <a:lumMod val="65000"/>
                    <a:lumOff val="35000"/>
                  </a:schemeClr>
                </a:solidFill>
                <a:latin typeface="Roboto"/>
              </a:rPr>
              <a:t>Sept. </a:t>
            </a:r>
            <a:r>
              <a:rPr lang="en-US" sz="1600" smtClean="0">
                <a:solidFill>
                  <a:schemeClr val="tx1">
                    <a:lumMod val="65000"/>
                    <a:lumOff val="35000"/>
                  </a:schemeClr>
                </a:solidFill>
                <a:latin typeface="Roboto"/>
              </a:rPr>
              <a:t>15</a:t>
            </a:r>
            <a:r>
              <a:rPr lang="en-US" sz="1600" baseline="30000" smtClean="0">
                <a:solidFill>
                  <a:schemeClr val="tx1">
                    <a:lumMod val="65000"/>
                    <a:lumOff val="35000"/>
                  </a:schemeClr>
                </a:solidFill>
                <a:latin typeface="Roboto"/>
              </a:rPr>
              <a:t>th</a:t>
            </a:r>
            <a:r>
              <a:rPr lang="en-US" sz="1600" smtClean="0">
                <a:solidFill>
                  <a:schemeClr val="tx1">
                    <a:lumMod val="65000"/>
                    <a:lumOff val="35000"/>
                  </a:schemeClr>
                </a:solidFill>
                <a:latin typeface="Roboto"/>
              </a:rPr>
              <a:t> Lutheran </a:t>
            </a:r>
            <a:r>
              <a:rPr lang="en-US" sz="1600" dirty="0">
                <a:solidFill>
                  <a:schemeClr val="tx1">
                    <a:lumMod val="65000"/>
                    <a:lumOff val="35000"/>
                  </a:schemeClr>
                </a:solidFill>
                <a:latin typeface="Roboto"/>
              </a:rPr>
              <a:t>Social Services, 25 attendees </a:t>
            </a:r>
          </a:p>
          <a:p>
            <a:pPr marL="342900" indent="-342900">
              <a:spcAft>
                <a:spcPts val="600"/>
              </a:spcAft>
              <a:buFont typeface="Arial" panose="020B0604020202020204" pitchFamily="34" charset="0"/>
              <a:buChar char="•"/>
            </a:pPr>
            <a:r>
              <a:rPr lang="en-US" sz="1600" dirty="0">
                <a:solidFill>
                  <a:schemeClr val="tx1">
                    <a:lumMod val="65000"/>
                    <a:lumOff val="35000"/>
                  </a:schemeClr>
                </a:solidFill>
                <a:latin typeface="Roboto"/>
              </a:rPr>
              <a:t>Sept. 23th CD4P &amp; </a:t>
            </a:r>
            <a:r>
              <a:rPr lang="en-US" sz="1600" dirty="0" err="1">
                <a:solidFill>
                  <a:schemeClr val="tx1">
                    <a:lumMod val="65000"/>
                    <a:lumOff val="35000"/>
                  </a:schemeClr>
                </a:solidFill>
                <a:latin typeface="Roboto"/>
              </a:rPr>
              <a:t>Reeb</a:t>
            </a:r>
            <a:r>
              <a:rPr lang="en-US" sz="1600" dirty="0">
                <a:solidFill>
                  <a:schemeClr val="tx1">
                    <a:lumMod val="65000"/>
                    <a:lumOff val="35000"/>
                  </a:schemeClr>
                </a:solidFill>
                <a:latin typeface="Roboto"/>
              </a:rPr>
              <a:t> Ave, 30 attendees </a:t>
            </a:r>
          </a:p>
          <a:p>
            <a:pPr marL="342900" indent="-342900">
              <a:spcAft>
                <a:spcPts val="600"/>
              </a:spcAft>
              <a:buFont typeface="Arial" panose="020B0604020202020204" pitchFamily="34" charset="0"/>
              <a:buChar char="•"/>
            </a:pPr>
            <a:r>
              <a:rPr lang="en-US" sz="1600" dirty="0">
                <a:solidFill>
                  <a:schemeClr val="tx1">
                    <a:lumMod val="65000"/>
                    <a:lumOff val="35000"/>
                  </a:schemeClr>
                </a:solidFill>
                <a:latin typeface="Roboto"/>
              </a:rPr>
              <a:t>Sept. 25</a:t>
            </a:r>
            <a:r>
              <a:rPr lang="en-US" sz="1600" baseline="30000" dirty="0">
                <a:solidFill>
                  <a:schemeClr val="tx1">
                    <a:lumMod val="65000"/>
                    <a:lumOff val="35000"/>
                  </a:schemeClr>
                </a:solidFill>
                <a:latin typeface="Roboto"/>
              </a:rPr>
              <a:t>th</a:t>
            </a:r>
            <a:r>
              <a:rPr lang="en-US" sz="1600" dirty="0">
                <a:solidFill>
                  <a:schemeClr val="tx1">
                    <a:lumMod val="65000"/>
                    <a:lumOff val="35000"/>
                  </a:schemeClr>
                </a:solidFill>
                <a:latin typeface="Roboto"/>
              </a:rPr>
              <a:t> Men 4 Movement, 6 attendees </a:t>
            </a:r>
          </a:p>
          <a:p>
            <a:pPr marL="342900" indent="-342900">
              <a:spcAft>
                <a:spcPts val="600"/>
              </a:spcAft>
              <a:buFont typeface="Arial" panose="020B0604020202020204" pitchFamily="34" charset="0"/>
              <a:buChar char="•"/>
            </a:pPr>
            <a:r>
              <a:rPr lang="en-US" sz="1600" dirty="0">
                <a:solidFill>
                  <a:schemeClr val="tx1">
                    <a:lumMod val="65000"/>
                    <a:lumOff val="35000"/>
                  </a:schemeClr>
                </a:solidFill>
                <a:latin typeface="Roboto"/>
              </a:rPr>
              <a:t>Oct. 7</a:t>
            </a:r>
            <a:r>
              <a:rPr lang="en-US" sz="1600" baseline="30000" dirty="0">
                <a:solidFill>
                  <a:schemeClr val="tx1">
                    <a:lumMod val="65000"/>
                    <a:lumOff val="35000"/>
                  </a:schemeClr>
                </a:solidFill>
                <a:latin typeface="Roboto"/>
              </a:rPr>
              <a:t>th</a:t>
            </a:r>
            <a:r>
              <a:rPr lang="en-US" sz="1600" dirty="0">
                <a:solidFill>
                  <a:schemeClr val="tx1">
                    <a:lumMod val="65000"/>
                    <a:lumOff val="35000"/>
                  </a:schemeClr>
                </a:solidFill>
                <a:latin typeface="Roboto"/>
              </a:rPr>
              <a:t> Parson Ave Merchants Associations, 8 attendees </a:t>
            </a:r>
          </a:p>
        </p:txBody>
      </p:sp>
      <p:pic>
        <p:nvPicPr>
          <p:cNvPr id="19" name="Picture 18" descr="A person sitting in a car&#10;&#10;Description automatically generated">
            <a:extLst>
              <a:ext uri="{FF2B5EF4-FFF2-40B4-BE49-F238E27FC236}">
                <a16:creationId xmlns:a16="http://schemas.microsoft.com/office/drawing/2014/main" id="{954C5A03-3840-E740-8922-71DA53F9AA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576"/>
          <a:stretch/>
        </p:blipFill>
        <p:spPr>
          <a:xfrm>
            <a:off x="6553202" y="1460503"/>
            <a:ext cx="5638798" cy="3936994"/>
          </a:xfrm>
          <a:prstGeom prst="rect">
            <a:avLst/>
          </a:prstGeom>
        </p:spPr>
      </p:pic>
      <p:sp>
        <p:nvSpPr>
          <p:cNvPr id="7" name="Title 1">
            <a:extLst>
              <a:ext uri="{FF2B5EF4-FFF2-40B4-BE49-F238E27FC236}">
                <a16:creationId xmlns:a16="http://schemas.microsoft.com/office/drawing/2014/main" id="{3A05503A-0545-49F5-B2E3-8F00790A43C1}"/>
              </a:ext>
            </a:extLst>
          </p:cNvPr>
          <p:cNvSpPr txBox="1">
            <a:spLocks/>
          </p:cNvSpPr>
          <p:nvPr/>
        </p:nvSpPr>
        <p:spPr>
          <a:xfrm>
            <a:off x="872269" y="498871"/>
            <a:ext cx="8887559" cy="624718"/>
          </a:xfrm>
          <a:prstGeom prst="rect">
            <a:avLst/>
          </a:prstGeom>
        </p:spPr>
        <p:txBody>
          <a:bodyPr lIns="0" tIns="0" rIns="0" bIns="0"/>
          <a:lstStyle>
            <a:lvl1pPr algn="l" defTabSz="914400" rtl="0" eaLnBrk="1" latinLnBrk="0" hangingPunct="1">
              <a:lnSpc>
                <a:spcPct val="90000"/>
              </a:lnSpc>
              <a:spcBef>
                <a:spcPct val="0"/>
              </a:spcBef>
              <a:buNone/>
              <a:defRPr sz="4400" b="1" i="0" kern="1200">
                <a:solidFill>
                  <a:srgbClr val="002060"/>
                </a:solidFill>
                <a:latin typeface="Glober" pitchFamily="2" charset="77"/>
                <a:ea typeface="+mj-ea"/>
                <a:cs typeface="Arial" panose="020B0604020202020204" pitchFamily="34" charset="0"/>
              </a:defRPr>
            </a:lvl1pPr>
          </a:lstStyle>
          <a:p>
            <a:r>
              <a:rPr lang="en-US" dirty="0">
                <a:solidFill>
                  <a:schemeClr val="accent3"/>
                </a:solidFill>
                <a:latin typeface="Arial" panose="020B0604020202020204" pitchFamily="34" charset="0"/>
              </a:rPr>
              <a:t>COTA Plus: </a:t>
            </a:r>
            <a:r>
              <a:rPr lang="en-US" sz="4000" b="0" i="1" dirty="0">
                <a:solidFill>
                  <a:schemeClr val="accent3"/>
                </a:solidFill>
                <a:latin typeface="Arial" panose="020B0604020202020204" pitchFamily="34" charset="0"/>
              </a:rPr>
              <a:t>Why launch?</a:t>
            </a:r>
            <a:endParaRPr lang="en-US" sz="4000" b="0" i="1"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3240864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4982DD1C-9838-E942-934B-5FF4E894C034}"/>
              </a:ext>
            </a:extLst>
          </p:cNvPr>
          <p:cNvSpPr txBox="1">
            <a:spLocks/>
          </p:cNvSpPr>
          <p:nvPr/>
        </p:nvSpPr>
        <p:spPr>
          <a:xfrm>
            <a:off x="900677" y="588961"/>
            <a:ext cx="8887559" cy="624718"/>
          </a:xfrm>
          <a:prstGeom prst="rect">
            <a:avLst/>
          </a:prstGeom>
        </p:spPr>
        <p:txBody>
          <a:bodyPr lIns="0" tIns="0" rIns="0" bIns="0"/>
          <a:lstStyle>
            <a:lvl1pPr algn="l" defTabSz="914400" rtl="0" eaLnBrk="1" latinLnBrk="0" hangingPunct="1">
              <a:lnSpc>
                <a:spcPct val="90000"/>
              </a:lnSpc>
              <a:spcBef>
                <a:spcPct val="0"/>
              </a:spcBef>
              <a:buNone/>
              <a:defRPr sz="4400" b="1" i="0" kern="1200">
                <a:solidFill>
                  <a:srgbClr val="002060"/>
                </a:solidFill>
                <a:latin typeface="Glober" pitchFamily="2" charset="77"/>
                <a:ea typeface="+mj-ea"/>
                <a:cs typeface="Arial" panose="020B0604020202020204" pitchFamily="34" charset="0"/>
              </a:defRPr>
            </a:lvl1pPr>
          </a:lstStyle>
          <a:p>
            <a:r>
              <a:rPr lang="en-US" sz="4500" dirty="0">
                <a:solidFill>
                  <a:schemeClr val="accent3"/>
                </a:solidFill>
                <a:latin typeface="Roboto"/>
              </a:rPr>
              <a:t>COTA Plus: </a:t>
            </a:r>
            <a:r>
              <a:rPr lang="en-US" sz="3600" b="0" i="1" dirty="0">
                <a:solidFill>
                  <a:schemeClr val="accent3"/>
                </a:solidFill>
                <a:latin typeface="Roboto"/>
              </a:rPr>
              <a:t>Service </a:t>
            </a:r>
            <a:r>
              <a:rPr lang="en-US" sz="3600" b="0" i="1" dirty="0" smtClean="0">
                <a:solidFill>
                  <a:schemeClr val="accent3"/>
                </a:solidFill>
                <a:latin typeface="Roboto"/>
              </a:rPr>
              <a:t>Attributes</a:t>
            </a:r>
            <a:endParaRPr lang="en-US" sz="3600" b="0" i="1" dirty="0">
              <a:solidFill>
                <a:schemeClr val="accent3"/>
              </a:solidFill>
              <a:latin typeface="Roboto"/>
            </a:endParaRPr>
          </a:p>
        </p:txBody>
      </p:sp>
      <p:sp>
        <p:nvSpPr>
          <p:cNvPr id="11" name="Rectangle 10">
            <a:extLst>
              <a:ext uri="{FF2B5EF4-FFF2-40B4-BE49-F238E27FC236}">
                <a16:creationId xmlns:a16="http://schemas.microsoft.com/office/drawing/2014/main" id="{D6425370-D3B3-9743-8442-EF81D2560BB3}"/>
              </a:ext>
            </a:extLst>
          </p:cNvPr>
          <p:cNvSpPr/>
          <p:nvPr/>
        </p:nvSpPr>
        <p:spPr>
          <a:xfrm>
            <a:off x="872268" y="1337151"/>
            <a:ext cx="4866681" cy="1815882"/>
          </a:xfrm>
          <a:prstGeom prst="rect">
            <a:avLst/>
          </a:prstGeom>
        </p:spPr>
        <p:txBody>
          <a:bodyPr wrap="square">
            <a:spAutoFit/>
          </a:bodyPr>
          <a:lstStyle/>
          <a:p>
            <a:pPr marL="342900" indent="-342900">
              <a:buFont typeface="Arial" panose="020B0604020202020204" pitchFamily="34" charset="0"/>
              <a:buChar char="•"/>
            </a:pPr>
            <a:r>
              <a:rPr lang="en-US" sz="1600" dirty="0">
                <a:solidFill>
                  <a:schemeClr val="tx1">
                    <a:lumMod val="65000"/>
                    <a:lumOff val="35000"/>
                  </a:schemeClr>
                </a:solidFill>
                <a:latin typeface="Roboto"/>
              </a:rPr>
              <a:t>Trained customer service representatives available to assist residents establish an account and request a ride</a:t>
            </a:r>
          </a:p>
          <a:p>
            <a:pPr marL="342900" indent="-342900">
              <a:buFont typeface="Arial" panose="020B0604020202020204" pitchFamily="34" charset="0"/>
              <a:buChar char="•"/>
            </a:pPr>
            <a:r>
              <a:rPr lang="en-US" sz="1600" dirty="0">
                <a:solidFill>
                  <a:schemeClr val="tx1">
                    <a:lumMod val="65000"/>
                    <a:lumOff val="35000"/>
                  </a:schemeClr>
                </a:solidFill>
                <a:latin typeface="Roboto"/>
              </a:rPr>
              <a:t>On demand access, no need to </a:t>
            </a:r>
            <a:r>
              <a:rPr lang="en-US" sz="1600" dirty="0" smtClean="0">
                <a:solidFill>
                  <a:schemeClr val="tx1">
                    <a:lumMod val="65000"/>
                    <a:lumOff val="35000"/>
                  </a:schemeClr>
                </a:solidFill>
                <a:latin typeface="Roboto"/>
              </a:rPr>
              <a:t>pre-schedule</a:t>
            </a:r>
            <a:endParaRPr lang="en-US" sz="1600" dirty="0">
              <a:solidFill>
                <a:schemeClr val="tx1">
                  <a:lumMod val="65000"/>
                  <a:lumOff val="35000"/>
                </a:schemeClr>
              </a:solidFill>
              <a:latin typeface="Roboto"/>
            </a:endParaRPr>
          </a:p>
          <a:p>
            <a:pPr marL="342900" indent="-342900">
              <a:buFont typeface="Arial" panose="020B0604020202020204" pitchFamily="34" charset="0"/>
              <a:buChar char="•"/>
            </a:pPr>
            <a:r>
              <a:rPr lang="en-US" sz="1600" dirty="0">
                <a:solidFill>
                  <a:schemeClr val="tx1">
                    <a:lumMod val="65000"/>
                    <a:lumOff val="35000"/>
                  </a:schemeClr>
                </a:solidFill>
                <a:latin typeface="Roboto"/>
              </a:rPr>
              <a:t>Guaranteed response/service </a:t>
            </a:r>
            <a:r>
              <a:rPr lang="en-US" sz="1600" dirty="0" smtClean="0">
                <a:solidFill>
                  <a:schemeClr val="tx1">
                    <a:lumMod val="65000"/>
                    <a:lumOff val="35000"/>
                  </a:schemeClr>
                </a:solidFill>
                <a:latin typeface="Roboto"/>
              </a:rPr>
              <a:t>within </a:t>
            </a:r>
            <a:r>
              <a:rPr lang="en-US" sz="1600" dirty="0">
                <a:solidFill>
                  <a:schemeClr val="tx1">
                    <a:lumMod val="65000"/>
                    <a:lumOff val="35000"/>
                  </a:schemeClr>
                </a:solidFill>
                <a:latin typeface="Roboto"/>
              </a:rPr>
              <a:t>15 minutes</a:t>
            </a:r>
          </a:p>
          <a:p>
            <a:pPr marL="342900" indent="-342900">
              <a:buFont typeface="Arial" panose="020B0604020202020204" pitchFamily="34" charset="0"/>
              <a:buChar char="•"/>
            </a:pPr>
            <a:r>
              <a:rPr lang="en-US" sz="1600" dirty="0">
                <a:solidFill>
                  <a:schemeClr val="tx1">
                    <a:lumMod val="65000"/>
                    <a:lumOff val="35000"/>
                  </a:schemeClr>
                </a:solidFill>
                <a:latin typeface="Roboto"/>
              </a:rPr>
              <a:t>Focus on safety and rider satisfaction</a:t>
            </a:r>
          </a:p>
          <a:p>
            <a:pPr marL="342900" indent="-342900">
              <a:buFont typeface="Arial" panose="020B0604020202020204" pitchFamily="34" charset="0"/>
              <a:buChar char="•"/>
            </a:pPr>
            <a:r>
              <a:rPr lang="en-US" sz="1600" dirty="0">
                <a:solidFill>
                  <a:schemeClr val="tx1">
                    <a:lumMod val="65000"/>
                    <a:lumOff val="35000"/>
                  </a:schemeClr>
                </a:solidFill>
                <a:latin typeface="Roboto"/>
              </a:rPr>
              <a:t>Affordable</a:t>
            </a:r>
          </a:p>
        </p:txBody>
      </p:sp>
      <p:sp>
        <p:nvSpPr>
          <p:cNvPr id="12" name="Rectangle 11">
            <a:extLst>
              <a:ext uri="{FF2B5EF4-FFF2-40B4-BE49-F238E27FC236}">
                <a16:creationId xmlns:a16="http://schemas.microsoft.com/office/drawing/2014/main" id="{53F5F56B-F14B-BC40-B590-B5F79E755F20}"/>
              </a:ext>
            </a:extLst>
          </p:cNvPr>
          <p:cNvSpPr/>
          <p:nvPr/>
        </p:nvSpPr>
        <p:spPr>
          <a:xfrm>
            <a:off x="872267" y="3688402"/>
            <a:ext cx="4572567" cy="400110"/>
          </a:xfrm>
          <a:prstGeom prst="rect">
            <a:avLst/>
          </a:prstGeom>
        </p:spPr>
        <p:txBody>
          <a:bodyPr wrap="square">
            <a:spAutoFit/>
          </a:bodyPr>
          <a:lstStyle/>
          <a:p>
            <a:r>
              <a:rPr lang="en-US" sz="2000" b="1" dirty="0">
                <a:solidFill>
                  <a:schemeClr val="accent3"/>
                </a:solidFill>
                <a:latin typeface="Roboto"/>
              </a:rPr>
              <a:t>Improved Access to:</a:t>
            </a:r>
          </a:p>
        </p:txBody>
      </p:sp>
      <p:sp>
        <p:nvSpPr>
          <p:cNvPr id="10" name="Rectangle 9">
            <a:extLst>
              <a:ext uri="{FF2B5EF4-FFF2-40B4-BE49-F238E27FC236}">
                <a16:creationId xmlns:a16="http://schemas.microsoft.com/office/drawing/2014/main" id="{0C27A92F-8D7F-0746-A793-7025DCBF9F6D}"/>
              </a:ext>
            </a:extLst>
          </p:cNvPr>
          <p:cNvSpPr/>
          <p:nvPr/>
        </p:nvSpPr>
        <p:spPr>
          <a:xfrm>
            <a:off x="900677" y="4118381"/>
            <a:ext cx="4766532" cy="1077218"/>
          </a:xfrm>
          <a:prstGeom prst="rect">
            <a:avLst/>
          </a:prstGeom>
        </p:spPr>
        <p:txBody>
          <a:bodyPr wrap="square">
            <a:spAutoFit/>
          </a:bodyPr>
          <a:lstStyle/>
          <a:p>
            <a:pPr marL="342900" indent="-342900">
              <a:buFont typeface="Arial" panose="020B0604020202020204" pitchFamily="34" charset="0"/>
              <a:buChar char="•"/>
            </a:pPr>
            <a:r>
              <a:rPr lang="en-US" sz="1600" dirty="0">
                <a:solidFill>
                  <a:schemeClr val="tx1">
                    <a:lumMod val="65000"/>
                    <a:lumOff val="35000"/>
                  </a:schemeClr>
                </a:solidFill>
                <a:latin typeface="Roboto"/>
              </a:rPr>
              <a:t>Jobs</a:t>
            </a:r>
          </a:p>
          <a:p>
            <a:pPr marL="342900" indent="-342900">
              <a:buFont typeface="Arial" panose="020B0604020202020204" pitchFamily="34" charset="0"/>
              <a:buChar char="•"/>
            </a:pPr>
            <a:r>
              <a:rPr lang="en-US" sz="1600" dirty="0">
                <a:solidFill>
                  <a:schemeClr val="tx1">
                    <a:lumMod val="65000"/>
                    <a:lumOff val="35000"/>
                  </a:schemeClr>
                </a:solidFill>
                <a:latin typeface="Roboto"/>
              </a:rPr>
              <a:t>Healthcare</a:t>
            </a:r>
          </a:p>
          <a:p>
            <a:pPr marL="342900" indent="-342900">
              <a:buFont typeface="Arial" panose="020B0604020202020204" pitchFamily="34" charset="0"/>
              <a:buChar char="•"/>
            </a:pPr>
            <a:r>
              <a:rPr lang="en-US" sz="1600" dirty="0">
                <a:solidFill>
                  <a:schemeClr val="tx1">
                    <a:lumMod val="65000"/>
                    <a:lumOff val="35000"/>
                  </a:schemeClr>
                </a:solidFill>
                <a:latin typeface="Roboto"/>
              </a:rPr>
              <a:t>School/Internships</a:t>
            </a:r>
          </a:p>
          <a:p>
            <a:pPr marL="342900" indent="-342900">
              <a:buFont typeface="Arial" panose="020B0604020202020204" pitchFamily="34" charset="0"/>
              <a:buChar char="•"/>
            </a:pPr>
            <a:r>
              <a:rPr lang="en-US" sz="1600" dirty="0">
                <a:solidFill>
                  <a:schemeClr val="tx1">
                    <a:lumMod val="65000"/>
                    <a:lumOff val="35000"/>
                  </a:schemeClr>
                </a:solidFill>
                <a:latin typeface="Roboto"/>
              </a:rPr>
              <a:t>Quality of life activities </a:t>
            </a:r>
          </a:p>
        </p:txBody>
      </p:sp>
      <p:pic>
        <p:nvPicPr>
          <p:cNvPr id="7" name="Picture 6" descr="A hand holding a cellphone&#10;&#10;Description automatically generated">
            <a:extLst>
              <a:ext uri="{FF2B5EF4-FFF2-40B4-BE49-F238E27FC236}">
                <a16:creationId xmlns:a16="http://schemas.microsoft.com/office/drawing/2014/main" id="{872C5029-5DDA-294C-AB4C-E127D32999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245" r="10112"/>
          <a:stretch/>
        </p:blipFill>
        <p:spPr>
          <a:xfrm>
            <a:off x="6747167" y="1547739"/>
            <a:ext cx="5444833" cy="4502557"/>
          </a:xfrm>
          <a:prstGeom prst="rect">
            <a:avLst/>
          </a:prstGeom>
        </p:spPr>
      </p:pic>
    </p:spTree>
    <p:extLst>
      <p:ext uri="{BB962C8B-B14F-4D97-AF65-F5344CB8AC3E}">
        <p14:creationId xmlns:p14="http://schemas.microsoft.com/office/powerpoint/2010/main" val="1278240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TA colors">
      <a:dk1>
        <a:srgbClr val="000000"/>
      </a:dk1>
      <a:lt1>
        <a:srgbClr val="FFFFFF"/>
      </a:lt1>
      <a:dk2>
        <a:srgbClr val="44546A"/>
      </a:dk2>
      <a:lt2>
        <a:srgbClr val="E7E6E6"/>
      </a:lt2>
      <a:accent1>
        <a:srgbClr val="011F5C"/>
      </a:accent1>
      <a:accent2>
        <a:srgbClr val="3D97B4"/>
      </a:accent2>
      <a:accent3>
        <a:srgbClr val="B2272D"/>
      </a:accent3>
      <a:accent4>
        <a:srgbClr val="716158"/>
      </a:accent4>
      <a:accent5>
        <a:srgbClr val="AFA197"/>
      </a:accent5>
      <a:accent6>
        <a:srgbClr val="FED03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EF10474-042B-4BD7-9278-44E28F9724BA}" vid="{DFD97232-41C2-4650-A965-2FFF4514AC6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EF10474-042B-4BD7-9278-44E28F9724BA}" vid="{DFD97232-41C2-4650-A965-2FFF4514AC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6011</TotalTime>
  <Words>926</Words>
  <Application>Microsoft Office PowerPoint</Application>
  <PresentationFormat>Widescreen</PresentationFormat>
  <Paragraphs>169</Paragraphs>
  <Slides>18</Slides>
  <Notes>4</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18</vt:i4>
      </vt:variant>
    </vt:vector>
  </HeadingPairs>
  <TitlesOfParts>
    <vt:vector size="35" baseType="lpstr">
      <vt:lpstr>Arial</vt:lpstr>
      <vt:lpstr>Avenir</vt:lpstr>
      <vt:lpstr>Calibri</vt:lpstr>
      <vt:lpstr>Calibri Light</vt:lpstr>
      <vt:lpstr>Georgia</vt:lpstr>
      <vt:lpstr>Gill Sans</vt:lpstr>
      <vt:lpstr>Glober</vt:lpstr>
      <vt:lpstr>Glober Book</vt:lpstr>
      <vt:lpstr>Glober Heavy</vt:lpstr>
      <vt:lpstr>Glober SemiBold</vt:lpstr>
      <vt:lpstr>Gotham Bold</vt:lpstr>
      <vt:lpstr>Gotham Light</vt:lpstr>
      <vt:lpstr>Open Sans</vt:lpstr>
      <vt:lpstr>Roboto</vt:lpstr>
      <vt:lpstr>Wingdings</vt:lpstr>
      <vt:lpstr>Office Theme</vt:lpstr>
      <vt:lpstr>1_Office Theme</vt:lpstr>
      <vt:lpstr>COTA Service</vt:lpstr>
      <vt:lpstr>PowerPoint Presentation</vt:lpstr>
      <vt:lpstr>PowerPoint Presentation</vt:lpstr>
      <vt:lpstr>PowerPoint Presentation</vt:lpstr>
      <vt:lpstr>COTA Plus</vt:lpstr>
      <vt:lpstr>PowerPoint Presentation</vt:lpstr>
      <vt:lpstr>PowerPoint Presentation</vt:lpstr>
      <vt:lpstr>PowerPoint Presentation</vt:lpstr>
      <vt:lpstr>PowerPoint Presentation</vt:lpstr>
      <vt:lpstr>PowerPoint Presentation</vt:lpstr>
      <vt:lpstr>PowerPoint Presentation</vt:lpstr>
      <vt:lpstr>LinkUS Mobility Corridors Initiative</vt:lpstr>
      <vt:lpstr>Foundational Planning</vt:lpstr>
      <vt:lpstr>LinkUS is a comprehensive mobility corridors initiative for Central Ohio</vt:lpstr>
      <vt:lpstr>Mobility corridors – Collaboration:</vt:lpstr>
      <vt:lpstr>LinkUS will focus on advanced rapid transit . . . </vt:lpstr>
      <vt:lpstr>The Bigger Picture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Paige-Sack, Elspeth</dc:creator>
  <cp:lastModifiedBy>Sharp, Kimberly S</cp:lastModifiedBy>
  <cp:revision>261</cp:revision>
  <dcterms:created xsi:type="dcterms:W3CDTF">2020-07-07T15:40:03Z</dcterms:created>
  <dcterms:modified xsi:type="dcterms:W3CDTF">2020-11-02T19:32:02Z</dcterms:modified>
</cp:coreProperties>
</file>