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2"/>
    <p:sldMasterId id="2147483671" r:id="rId13"/>
  </p:sldMasterIdLst>
  <p:notesMasterIdLst>
    <p:notesMasterId r:id="rId26"/>
  </p:notesMasterIdLst>
  <p:handoutMasterIdLst>
    <p:handoutMasterId r:id="rId27"/>
  </p:handoutMasterIdLst>
  <p:sldIdLst>
    <p:sldId id="256" r:id="rId14"/>
    <p:sldId id="258" r:id="rId15"/>
    <p:sldId id="290" r:id="rId16"/>
    <p:sldId id="304" r:id="rId17"/>
    <p:sldId id="321" r:id="rId18"/>
    <p:sldId id="320" r:id="rId19"/>
    <p:sldId id="322" r:id="rId20"/>
    <p:sldId id="323" r:id="rId21"/>
    <p:sldId id="300" r:id="rId22"/>
    <p:sldId id="301" r:id="rId23"/>
    <p:sldId id="302" r:id="rId24"/>
    <p:sldId id="303" r:id="rId25"/>
  </p:sldIdLst>
  <p:sldSz cx="10058400" cy="7772400"/>
  <p:notesSz cx="7010400" cy="9296400"/>
  <p:custDataLst>
    <p:tags r:id="rId28"/>
  </p:custDataLst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sal Ladha" initials="FL" lastIdx="6" clrIdx="0">
    <p:extLst>
      <p:ext uri="{19B8F6BF-5375-455C-9EA6-DF929625EA0E}">
        <p15:presenceInfo xmlns:p15="http://schemas.microsoft.com/office/powerpoint/2012/main" userId="S-1-5-21-1407389926-574439827-2813095241-1578" providerId="AD"/>
      </p:ext>
    </p:extLst>
  </p:cmAuthor>
  <p:cmAuthor id="2" name="Patrick Anater" initials="PA" lastIdx="3" clrIdx="1">
    <p:extLst>
      <p:ext uri="{19B8F6BF-5375-455C-9EA6-DF929625EA0E}">
        <p15:presenceInfo xmlns:p15="http://schemas.microsoft.com/office/powerpoint/2012/main" userId="S-1-5-21-1407389926-574439827-2813095241-10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8C5"/>
    <a:srgbClr val="FFFFFF"/>
    <a:srgbClr val="F68A27"/>
    <a:srgbClr val="3F9782"/>
    <a:srgbClr val="AC6F7F"/>
    <a:srgbClr val="7399C6"/>
    <a:srgbClr val="ACC3DE"/>
    <a:srgbClr val="C7D6E8"/>
    <a:srgbClr val="FCB24C"/>
    <a:srgbClr val="097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2" autoAdjust="0"/>
    <p:restoredTop sz="95559" autoAdjust="0"/>
  </p:normalViewPr>
  <p:slideViewPr>
    <p:cSldViewPr snapToGrid="0">
      <p:cViewPr varScale="1">
        <p:scale>
          <a:sx n="96" d="100"/>
          <a:sy n="96" d="100"/>
        </p:scale>
        <p:origin x="2106" y="96"/>
      </p:cViewPr>
      <p:guideLst/>
    </p:cSldViewPr>
  </p:slideViewPr>
  <p:outlineViewPr>
    <p:cViewPr>
      <p:scale>
        <a:sx n="33" d="100"/>
        <a:sy n="33" d="100"/>
      </p:scale>
      <p:origin x="0" y="-111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298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61EB6BE-EAF7-4D8F-AF4A-641232D41C24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3C71939-637E-4861-A8AA-A05BE7192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8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8CCD0C4-A772-48AC-9F78-381A6F680E08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6375" y="1162050"/>
            <a:ext cx="4057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C681E64-8E5F-4093-8FBC-AC14414DC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I: Assess current conditions/research; identify data availability/gaps; develop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81E64-8E5F-4093-8FBC-AC14414DCD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Non-Motorized Users, the Public Importance category considers non-motorized infrastructure (shoulders, bike lanes, foot trails, sidewalks); distance to non-motorized traffic generators (schools/parks/rec centers); pedestrian volume (where/when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81E64-8E5F-4093-8FBC-AC14414DCD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NOT use the ACS to: determine grade crossing safety; choose projects. It will be an input. Room for future data gathering &amp; research: pedestrians, actual vehicle delay,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81E64-8E5F-4093-8FBC-AC14414DCD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5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Non-Motorized Users, the Public Importance category considers non-motorized infrastructure (shoulders, bike lanes, foot trails, sidewalks); distance to non-motorized traffic generators (schools/parks/rec centers); pedestrian volume (where/when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81E64-8E5F-4093-8FBC-AC14414DCD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81" y="1727200"/>
            <a:ext cx="3568014" cy="1719271"/>
          </a:xfrm>
        </p:spPr>
        <p:txBody>
          <a:bodyPr anchor="t">
            <a:normAutofit/>
          </a:bodyPr>
          <a:lstStyle>
            <a:lvl1pPr algn="l">
              <a:defRPr sz="396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74553" y="1727200"/>
            <a:ext cx="0" cy="59218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4379" y="5514109"/>
            <a:ext cx="3568383" cy="1181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Proposal to: </a:t>
            </a:r>
          </a:p>
          <a:p>
            <a:pPr lvl="0"/>
            <a:r>
              <a:rPr lang="en-US" dirty="0"/>
              <a:t>Submitted by: </a:t>
            </a:r>
          </a:p>
          <a:p>
            <a:pPr lvl="0"/>
            <a:r>
              <a:rPr lang="en-US" dirty="0"/>
              <a:t>Date: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271238" y="6294946"/>
            <a:ext cx="3631462" cy="464114"/>
          </a:xfrm>
        </p:spPr>
        <p:txBody>
          <a:bodyPr anchor="b">
            <a:noAutofit/>
          </a:bodyPr>
          <a:lstStyle>
            <a:lvl1pPr marL="0" indent="0">
              <a:buNone/>
              <a:defRPr sz="1050" b="0">
                <a:solidFill>
                  <a:srgbClr val="0070C0"/>
                </a:solidFill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https://sp.cpcs.ca/BusinessDevelopment/11.860%20Marketing%20Administration/PhotosAndGraphics/01%20iStock%20photos/Forms/Thumbnails.aspx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271238" y="5910664"/>
            <a:ext cx="3631462" cy="272088"/>
          </a:xfrm>
        </p:spPr>
        <p:txBody>
          <a:bodyPr anchor="b">
            <a:noAutofit/>
          </a:bodyPr>
          <a:lstStyle>
            <a:lvl1pPr marL="0" indent="0">
              <a:buNone/>
              <a:defRPr sz="105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Link to iStock folder: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7035613"/>
            <a:ext cx="2306321" cy="413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8"/>
          <a:stretch/>
        </p:blipFill>
        <p:spPr>
          <a:xfrm>
            <a:off x="754380" y="7050865"/>
            <a:ext cx="1039048" cy="4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61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017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434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291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047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0153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305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7301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143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793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79" cy="41380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lang="en-US" smtClean="0"/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/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525400"/>
            <a:ext cx="8675370" cy="953630"/>
          </a:xfrm>
        </p:spPr>
        <p:txBody>
          <a:bodyPr anchor="t">
            <a:normAutofit/>
          </a:bodyPr>
          <a:lstStyle>
            <a:lvl1pPr>
              <a:defRPr sz="308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90183" y="53940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686" y="6865619"/>
            <a:ext cx="809757" cy="783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1515" y="1719618"/>
            <a:ext cx="8675370" cy="5146002"/>
          </a:xfrm>
        </p:spPr>
        <p:txBody>
          <a:bodyPr>
            <a:normAutofit/>
          </a:bodyPr>
          <a:lstStyle>
            <a:lvl1pPr>
              <a:defRPr sz="2640">
                <a:latin typeface="Calibri" panose="020F0502020204030204" pitchFamily="34" charset="0"/>
              </a:defRPr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525400"/>
            <a:ext cx="8675370" cy="953630"/>
          </a:xfrm>
        </p:spPr>
        <p:txBody>
          <a:bodyPr anchor="t">
            <a:normAutofit/>
          </a:bodyPr>
          <a:lstStyle>
            <a:lvl1pPr>
              <a:defRPr sz="308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90183" y="53940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63" y="7018353"/>
            <a:ext cx="2340902" cy="4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1515" y="1678675"/>
            <a:ext cx="4274820" cy="518694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92065" y="1678675"/>
            <a:ext cx="4274820" cy="518694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525400"/>
            <a:ext cx="8675370" cy="953630"/>
          </a:xfrm>
        </p:spPr>
        <p:txBody>
          <a:bodyPr anchor="t">
            <a:normAutofit/>
          </a:bodyPr>
          <a:lstStyle>
            <a:lvl1pPr>
              <a:defRPr sz="308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90183" y="53940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9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75068" y="2082722"/>
            <a:ext cx="2515341" cy="375489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46090" y="1916758"/>
            <a:ext cx="3820795" cy="1103085"/>
          </a:xfrm>
        </p:spPr>
        <p:txBody>
          <a:bodyPr>
            <a:no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  <a:lvl2pPr marL="502920" indent="0">
              <a:buNone/>
              <a:defRPr sz="1760"/>
            </a:lvl2pPr>
            <a:lvl3pPr marL="1005840" indent="0">
              <a:buNone/>
              <a:defRPr sz="1540"/>
            </a:lvl3pPr>
            <a:lvl4pPr marL="1508760" indent="0">
              <a:buNone/>
              <a:defRPr sz="1320"/>
            </a:lvl4pPr>
            <a:lvl5pPr marL="2011680" indent="0">
              <a:buNone/>
              <a:defRPr sz="132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75068" y="2458211"/>
            <a:ext cx="2515341" cy="375489"/>
          </a:xfrm>
        </p:spPr>
        <p:txBody>
          <a:bodyPr anchor="b">
            <a:noAutofit/>
          </a:bodyPr>
          <a:lstStyle>
            <a:lvl1pPr marL="0" indent="0">
              <a:buNone/>
              <a:defRPr sz="176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46090" y="3361683"/>
            <a:ext cx="3820795" cy="1103085"/>
          </a:xfrm>
        </p:spPr>
        <p:txBody>
          <a:bodyPr>
            <a:no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  <a:lvl2pPr marL="502920" indent="0">
              <a:buNone/>
              <a:defRPr sz="1760"/>
            </a:lvl2pPr>
            <a:lvl3pPr marL="1005840" indent="0">
              <a:buNone/>
              <a:defRPr sz="1540"/>
            </a:lvl3pPr>
            <a:lvl4pPr marL="1508760" indent="0">
              <a:buNone/>
              <a:defRPr sz="1320"/>
            </a:lvl4pPr>
            <a:lvl5pPr marL="2011680" indent="0">
              <a:buNone/>
              <a:defRPr sz="132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546090" y="4806608"/>
            <a:ext cx="3820795" cy="1103085"/>
          </a:xfrm>
        </p:spPr>
        <p:txBody>
          <a:bodyPr>
            <a:no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  <a:lvl2pPr marL="502920" indent="0">
              <a:buNone/>
              <a:defRPr sz="1760"/>
            </a:lvl2pPr>
            <a:lvl3pPr marL="1005840" indent="0">
              <a:buNone/>
              <a:defRPr sz="1540"/>
            </a:lvl3pPr>
            <a:lvl4pPr marL="1508760" indent="0">
              <a:buNone/>
              <a:defRPr sz="1320"/>
            </a:lvl4pPr>
            <a:lvl5pPr marL="2011680" indent="0">
              <a:buNone/>
              <a:defRPr sz="1320"/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692826" y="3193962"/>
            <a:ext cx="867406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692826" y="4633295"/>
            <a:ext cx="867406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5068" y="3522054"/>
            <a:ext cx="2515341" cy="375489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475068" y="3897543"/>
            <a:ext cx="2515341" cy="375489"/>
          </a:xfrm>
        </p:spPr>
        <p:txBody>
          <a:bodyPr anchor="b">
            <a:noAutofit/>
          </a:bodyPr>
          <a:lstStyle>
            <a:lvl1pPr marL="0" indent="0">
              <a:buNone/>
              <a:defRPr sz="176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475068" y="4947456"/>
            <a:ext cx="2515341" cy="375489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475068" y="5322945"/>
            <a:ext cx="2515341" cy="375489"/>
          </a:xfrm>
        </p:spPr>
        <p:txBody>
          <a:bodyPr anchor="b">
            <a:noAutofit/>
          </a:bodyPr>
          <a:lstStyle>
            <a:lvl1pPr marL="0" indent="0">
              <a:buNone/>
              <a:defRPr sz="1760" b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4" y="2150982"/>
            <a:ext cx="571888" cy="6599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96" y="3589524"/>
            <a:ext cx="625264" cy="6599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24" y="5030654"/>
            <a:ext cx="427009" cy="667780"/>
          </a:xfrm>
          <a:prstGeom prst="rect">
            <a:avLst/>
          </a:prstGeom>
        </p:spPr>
      </p:pic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079701" y="2058796"/>
            <a:ext cx="775335" cy="798830"/>
          </a:xfrm>
        </p:spPr>
        <p:txBody>
          <a:bodyPr>
            <a:normAutofit/>
          </a:bodyPr>
          <a:lstStyle>
            <a:lvl1pPr marL="0" indent="0">
              <a:buNone/>
              <a:defRPr sz="121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1079701" y="3512242"/>
            <a:ext cx="775335" cy="798830"/>
          </a:xfrm>
        </p:spPr>
        <p:txBody>
          <a:bodyPr>
            <a:normAutofit/>
          </a:bodyPr>
          <a:lstStyle>
            <a:lvl1pPr marL="0" indent="0">
              <a:buNone/>
              <a:defRPr sz="121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1079701" y="4967949"/>
            <a:ext cx="775335" cy="798830"/>
          </a:xfrm>
        </p:spPr>
        <p:txBody>
          <a:bodyPr>
            <a:normAutofit/>
          </a:bodyPr>
          <a:lstStyle>
            <a:lvl1pPr marL="0" indent="0">
              <a:buNone/>
              <a:defRPr sz="121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1079701" y="6221294"/>
            <a:ext cx="4830284" cy="375489"/>
          </a:xfrm>
        </p:spPr>
        <p:txBody>
          <a:bodyPr anchor="b">
            <a:noAutofit/>
          </a:bodyPr>
          <a:lstStyle>
            <a:lvl1pPr marL="0" indent="0">
              <a:buNone/>
              <a:defRPr sz="1050" b="0">
                <a:latin typeface="Calibri" panose="020F0502020204030204" pitchFamily="34" charset="0"/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Link to Graphics folder: https://sp.cpcs.ca/BusinessDevelopment/11.860%20Marketing%20Administration/PhotosAndGraphics/00%20Graphics%20for%20Proposals/Forms/Thumbnails.aspx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525400"/>
            <a:ext cx="8675370" cy="953630"/>
          </a:xfrm>
        </p:spPr>
        <p:txBody>
          <a:bodyPr anchor="t">
            <a:normAutofit/>
          </a:bodyPr>
          <a:lstStyle>
            <a:lvl1pPr>
              <a:defRPr sz="308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690183" y="53940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0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ociat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700000">
            <a:off x="7483227" y="943440"/>
            <a:ext cx="1297383" cy="3685322"/>
          </a:xfrm>
          <a:prstGeom prst="roundRect">
            <a:avLst/>
          </a:prstGeom>
          <a:solidFill>
            <a:srgbClr val="5F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 rot="2700000">
            <a:off x="7488482" y="2352309"/>
            <a:ext cx="1263882" cy="3685322"/>
          </a:xfrm>
          <a:prstGeom prst="roundRect">
            <a:avLst/>
          </a:prstGeom>
          <a:solidFill>
            <a:srgbClr val="8B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 rot="2700000">
            <a:off x="7510334" y="3753595"/>
            <a:ext cx="1124566" cy="3685322"/>
          </a:xfrm>
          <a:prstGeom prst="roundRect">
            <a:avLst/>
          </a:prstGeom>
          <a:solidFill>
            <a:srgbClr val="FFC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747397" y="2592187"/>
            <a:ext cx="7955914" cy="44881"/>
          </a:xfrm>
          <a:prstGeom prst="line">
            <a:avLst/>
          </a:prstGeom>
          <a:ln w="28575">
            <a:solidFill>
              <a:srgbClr val="5F80A7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747397" y="4043756"/>
            <a:ext cx="6737024" cy="37129"/>
          </a:xfrm>
          <a:prstGeom prst="line">
            <a:avLst/>
          </a:prstGeom>
          <a:ln w="28575">
            <a:solidFill>
              <a:srgbClr val="8B183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747395" y="5480871"/>
            <a:ext cx="6880225" cy="37919"/>
          </a:xfrm>
          <a:prstGeom prst="line">
            <a:avLst/>
          </a:prstGeom>
          <a:ln w="28575">
            <a:solidFill>
              <a:srgbClr val="FFCB5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7467685" y="5311344"/>
            <a:ext cx="1159933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0" b="1" dirty="0">
                <a:solidFill>
                  <a:srgbClr val="FFFFFF"/>
                </a:solidFill>
                <a:latin typeface="Calibri" panose="020F0502020204030204" pitchFamily="34" charset="0"/>
              </a:rPr>
              <a:t>COMPANY</a:t>
            </a:r>
            <a:endParaRPr lang="en-US" sz="1760" dirty="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540456" y="3886275"/>
            <a:ext cx="1159933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60" b="1" dirty="0">
                <a:solidFill>
                  <a:srgbClr val="FFFFFF"/>
                </a:solidFill>
                <a:latin typeface="Calibri" panose="020F0502020204030204" pitchFamily="34" charset="0"/>
              </a:rPr>
              <a:t>COMPANY</a:t>
            </a:r>
            <a:endParaRPr lang="en-US" sz="1760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672237" y="2452557"/>
            <a:ext cx="652743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0" b="1" dirty="0">
                <a:solidFill>
                  <a:srgbClr val="FFFFFF"/>
                </a:solidFill>
                <a:latin typeface="Calibri" panose="020F0502020204030204" pitchFamily="34" charset="0"/>
              </a:rPr>
              <a:t>CPCS</a:t>
            </a:r>
            <a:endParaRPr lang="en-US" sz="1760" dirty="0">
              <a:latin typeface="Calibri" panose="020F0502020204030204" pitchFamily="34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691515" y="2749177"/>
            <a:ext cx="3977958" cy="980959"/>
          </a:xfrm>
        </p:spPr>
        <p:txBody>
          <a:bodyPr>
            <a:normAutofit/>
          </a:bodyPr>
          <a:lstStyle>
            <a:lvl1pPr marL="251460" indent="-251460">
              <a:buFont typeface="Wingdings" panose="05000000000000000000" pitchFamily="2" charset="2"/>
              <a:buChar char="§"/>
              <a:defRPr sz="198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691515" y="4226477"/>
            <a:ext cx="3977958" cy="980959"/>
          </a:xfrm>
        </p:spPr>
        <p:txBody>
          <a:bodyPr>
            <a:normAutofit/>
          </a:bodyPr>
          <a:lstStyle>
            <a:lvl1pPr marL="251460" indent="-251460">
              <a:buFont typeface="Wingdings" panose="05000000000000000000" pitchFamily="2" charset="2"/>
              <a:buChar char="§"/>
              <a:defRPr sz="198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691515" y="5683154"/>
            <a:ext cx="3977958" cy="980959"/>
          </a:xfrm>
        </p:spPr>
        <p:txBody>
          <a:bodyPr>
            <a:normAutofit/>
          </a:bodyPr>
          <a:lstStyle>
            <a:lvl1pPr marL="251460" indent="-251460">
              <a:buFont typeface="Wingdings" panose="05000000000000000000" pitchFamily="2" charset="2"/>
              <a:buChar char="§"/>
              <a:defRPr sz="198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 hasCustomPrompt="1"/>
          </p:nvPr>
        </p:nvSpPr>
        <p:spPr>
          <a:xfrm>
            <a:off x="691515" y="2159000"/>
            <a:ext cx="1468597" cy="433600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b="1" dirty="0">
                <a:solidFill>
                  <a:srgbClr val="5F80A7"/>
                </a:solidFill>
                <a:latin typeface="Calibri,Bold"/>
              </a:rPr>
              <a:t>CPCS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" hasCustomPrompt="1"/>
          </p:nvPr>
        </p:nvSpPr>
        <p:spPr>
          <a:xfrm>
            <a:off x="691515" y="3617379"/>
            <a:ext cx="1571625" cy="427148"/>
          </a:xfrm>
        </p:spPr>
        <p:txBody>
          <a:bodyPr>
            <a:no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8B183F"/>
                </a:solidFill>
                <a:latin typeface="Calibri,Bold"/>
              </a:rPr>
              <a:t>COMPANY</a:t>
            </a:r>
            <a:endParaRPr lang="en-US" b="1" dirty="0">
              <a:solidFill>
                <a:srgbClr val="8B183F"/>
              </a:solidFill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6" hasCustomPrompt="1"/>
          </p:nvPr>
        </p:nvSpPr>
        <p:spPr>
          <a:xfrm>
            <a:off x="691515" y="5130123"/>
            <a:ext cx="1711325" cy="387922"/>
          </a:xfrm>
        </p:spPr>
        <p:txBody>
          <a:bodyPr>
            <a:noAutofit/>
          </a:bodyPr>
          <a:lstStyle>
            <a:lvl1pPr marL="0" indent="0">
              <a:buNone/>
              <a:defRPr sz="1980">
                <a:latin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FFCB5F"/>
                </a:solidFill>
                <a:latin typeface="Calibri,Bold"/>
              </a:rPr>
              <a:t>COMPANY</a:t>
            </a:r>
            <a:endParaRPr lang="en-US" b="1" dirty="0">
              <a:solidFill>
                <a:srgbClr val="FFCB5F"/>
              </a:solidFill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692825" y="525400"/>
            <a:ext cx="8675370" cy="953630"/>
          </a:xfrm>
        </p:spPr>
        <p:txBody>
          <a:bodyPr anchor="t">
            <a:normAutofit/>
          </a:bodyPr>
          <a:lstStyle>
            <a:lvl1pPr>
              <a:defRPr sz="308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690183" y="53940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8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27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988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79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8"/>
          <a:stretch/>
        </p:blipFill>
        <p:spPr>
          <a:xfrm>
            <a:off x="754380" y="7050865"/>
            <a:ext cx="1039048" cy="413807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fld id="{AF7947D8-50DE-4BBB-8D34-F6855F9605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896248" y="7050865"/>
            <a:ext cx="0" cy="4138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2" r:id="rId4"/>
    <p:sldLayoutId id="2147483664" r:id="rId5"/>
    <p:sldLayoutId id="2147483665" r:id="rId6"/>
    <p:sldLayoutId id="2147483670" r:id="rId7"/>
    <p:sldLayoutId id="2147483683" r:id="rId8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08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6022-A114-4E52-81CF-B82F1F5126B9}" type="datetimeFigureOut">
              <a:rPr lang="pt-PT" smtClean="0"/>
              <a:t>28/08/2020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B642-1100-4350-BF04-64BE0E5108C2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44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.McClory@dot.ohio.gov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0489D1A-0445-4EE2-8E36-C7C1B19FAB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0489D1A-0445-4EE2-8E36-C7C1B19FA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E0F04BE-01B3-48DA-A33A-C1C89D910B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96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16764"/>
            <a:ext cx="10101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</a:rPr>
              <a:t>August 2020 Update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-1"/>
            <a:ext cx="10101031" cy="3859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43" y="6112046"/>
            <a:ext cx="1489193" cy="1441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47" y="6500234"/>
            <a:ext cx="3489958" cy="665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8"/>
          <a:stretch/>
        </p:blipFill>
        <p:spPr>
          <a:xfrm>
            <a:off x="7389416" y="6512093"/>
            <a:ext cx="1670787" cy="665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" y="633560"/>
            <a:ext cx="10081261" cy="233074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Ohio Rail Grade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Crossing Pilot Study</a:t>
            </a:r>
          </a:p>
        </p:txBody>
      </p:sp>
    </p:spTree>
    <p:extLst>
      <p:ext uri="{BB962C8B-B14F-4D97-AF65-F5344CB8AC3E}">
        <p14:creationId xmlns:p14="http://schemas.microsoft.com/office/powerpoint/2010/main" val="172687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481CE4-F160-4CAA-A7F7-6C0DB237026E}"/>
              </a:ext>
            </a:extLst>
          </p:cNvPr>
          <p:cNvGrpSpPr/>
          <p:nvPr/>
        </p:nvGrpSpPr>
        <p:grpSpPr>
          <a:xfrm>
            <a:off x="5838093" y="5086678"/>
            <a:ext cx="3893840" cy="1816852"/>
            <a:chOff x="5838093" y="5086678"/>
            <a:chExt cx="3893840" cy="18168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20C0B7-2108-4411-B45F-B0E46AA39470}"/>
                </a:ext>
              </a:extLst>
            </p:cNvPr>
            <p:cNvGrpSpPr/>
            <p:nvPr/>
          </p:nvGrpSpPr>
          <p:grpSpPr>
            <a:xfrm>
              <a:off x="8995425" y="5395638"/>
              <a:ext cx="736508" cy="900507"/>
              <a:chOff x="8995425" y="5395638"/>
              <a:chExt cx="736508" cy="90050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93923A1-8216-49C5-86F2-CFECC886AE34}"/>
                  </a:ext>
                </a:extLst>
              </p:cNvPr>
              <p:cNvSpPr/>
              <p:nvPr/>
            </p:nvSpPr>
            <p:spPr>
              <a:xfrm>
                <a:off x="8995425" y="5652401"/>
                <a:ext cx="731077" cy="6437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9367AB3-C996-43DF-B205-EB01E80DB329}"/>
                  </a:ext>
                </a:extLst>
              </p:cNvPr>
              <p:cNvSpPr/>
              <p:nvPr/>
            </p:nvSpPr>
            <p:spPr>
              <a:xfrm>
                <a:off x="8997094" y="5395638"/>
                <a:ext cx="734839" cy="557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Safety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B17A857-D50E-46B5-8A11-FCB540346E68}"/>
                  </a:ext>
                </a:extLst>
              </p:cNvPr>
              <p:cNvSpPr/>
              <p:nvPr/>
            </p:nvSpPr>
            <p:spPr>
              <a:xfrm>
                <a:off x="8997094" y="5995574"/>
                <a:ext cx="734838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PUCO/ODOT Grade Crossing Hazard Index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6C263F-B5DA-418B-A9FC-4F1F2D683892}"/>
                </a:ext>
              </a:extLst>
            </p:cNvPr>
            <p:cNvGrpSpPr/>
            <p:nvPr/>
          </p:nvGrpSpPr>
          <p:grpSpPr>
            <a:xfrm>
              <a:off x="5842188" y="5395228"/>
              <a:ext cx="1589195" cy="1198000"/>
              <a:chOff x="5832662" y="5395228"/>
              <a:chExt cx="1589195" cy="1198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F201D09-91A5-45E4-A271-929B3631D381}"/>
                  </a:ext>
                </a:extLst>
              </p:cNvPr>
              <p:cNvSpPr/>
              <p:nvPr/>
            </p:nvSpPr>
            <p:spPr>
              <a:xfrm>
                <a:off x="6913537" y="5955854"/>
                <a:ext cx="507832" cy="3402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01F793-3CC5-424E-9BFA-31F0CA7953D5}"/>
                  </a:ext>
                </a:extLst>
              </p:cNvPr>
              <p:cNvSpPr/>
              <p:nvPr/>
            </p:nvSpPr>
            <p:spPr>
              <a:xfrm>
                <a:off x="6378518" y="5955854"/>
                <a:ext cx="502619" cy="3402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8445965-BB06-4D65-B9C0-3F635C57018C}"/>
                  </a:ext>
                </a:extLst>
              </p:cNvPr>
              <p:cNvSpPr/>
              <p:nvPr/>
            </p:nvSpPr>
            <p:spPr>
              <a:xfrm>
                <a:off x="5832662" y="5955854"/>
                <a:ext cx="507832" cy="6373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6D0143-B2BD-45EC-80BD-5E1FA51EB62E}"/>
                  </a:ext>
                </a:extLst>
              </p:cNvPr>
              <p:cNvSpPr/>
              <p:nvPr/>
            </p:nvSpPr>
            <p:spPr>
              <a:xfrm>
                <a:off x="5832662" y="5395228"/>
                <a:ext cx="1589195" cy="25464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 Importance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F226594-304B-4F8C-928F-DBFFE6A4B3B2}"/>
                  </a:ext>
                </a:extLst>
              </p:cNvPr>
              <p:cNvSpPr/>
              <p:nvPr/>
            </p:nvSpPr>
            <p:spPr>
              <a:xfrm>
                <a:off x="5832662" y="5696315"/>
                <a:ext cx="502278" cy="2603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spc="-1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Motorized Road users</a:t>
                </a:r>
                <a:endParaRPr lang="en-CA" sz="400" spc="-1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C275870-7427-4636-823B-9910F1908B52}"/>
                  </a:ext>
                </a:extLst>
              </p:cNvPr>
              <p:cNvSpPr/>
              <p:nvPr/>
            </p:nvSpPr>
            <p:spPr>
              <a:xfrm>
                <a:off x="6379531" y="5696315"/>
                <a:ext cx="502278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EMS/Fire Services</a:t>
                </a:r>
                <a:endParaRPr lang="en-CA" sz="4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21F9AF7-BAF6-4ACE-8C81-3F178F8B4B65}"/>
                  </a:ext>
                </a:extLst>
              </p:cNvPr>
              <p:cNvSpPr/>
              <p:nvPr/>
            </p:nvSpPr>
            <p:spPr>
              <a:xfrm>
                <a:off x="6919579" y="5696315"/>
                <a:ext cx="502278" cy="2595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</a:p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endParaRPr lang="en-CA" sz="4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7760FC-D85C-4398-8AD7-D5B26A1A24DA}"/>
                  </a:ext>
                </a:extLst>
              </p:cNvPr>
              <p:cNvSpPr/>
              <p:nvPr/>
            </p:nvSpPr>
            <p:spPr>
              <a:xfrm>
                <a:off x="5837202" y="5996887"/>
                <a:ext cx="502278" cy="2512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Type 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(Functional Class)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D9B8093-8928-4060-A843-BD9243BBEA0A}"/>
                  </a:ext>
                </a:extLst>
              </p:cNvPr>
              <p:cNvSpPr/>
              <p:nvPr/>
            </p:nvSpPr>
            <p:spPr>
              <a:xfrm>
                <a:off x="5837202" y="6297334"/>
                <a:ext cx="502278" cy="2558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</a:t>
                </a:r>
              </a:p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Demand (AADT)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100A6-8255-4777-AE61-D44BB8057D43}"/>
                  </a:ext>
                </a:extLst>
              </p:cNvPr>
              <p:cNvSpPr/>
              <p:nvPr/>
            </p:nvSpPr>
            <p:spPr>
              <a:xfrm>
                <a:off x="6378264" y="5996887"/>
                <a:ext cx="503712" cy="2510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Facility Proximity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Crossing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EB08286-8C82-41BA-913C-3825B35A042C}"/>
                  </a:ext>
                </a:extLst>
              </p:cNvPr>
              <p:cNvSpPr/>
              <p:nvPr/>
            </p:nvSpPr>
            <p:spPr>
              <a:xfrm>
                <a:off x="6923293" y="5996887"/>
                <a:ext cx="498076" cy="2510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Cohesion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034E71-46E3-4D2F-8CC1-399743C2DDAA}"/>
                </a:ext>
              </a:extLst>
            </p:cNvPr>
            <p:cNvGrpSpPr/>
            <p:nvPr/>
          </p:nvGrpSpPr>
          <p:grpSpPr>
            <a:xfrm>
              <a:off x="8234110" y="5395638"/>
              <a:ext cx="731077" cy="1507892"/>
              <a:chOff x="8234110" y="5395638"/>
              <a:chExt cx="731077" cy="150789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B73876-463F-4668-9847-E6173BC61C84}"/>
                  </a:ext>
                </a:extLst>
              </p:cNvPr>
              <p:cNvSpPr/>
              <p:nvPr/>
            </p:nvSpPr>
            <p:spPr>
              <a:xfrm>
                <a:off x="8234110" y="5649522"/>
                <a:ext cx="731077" cy="1254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8258F2D-8E4B-4907-867B-178BCA9E94C7}"/>
                  </a:ext>
                </a:extLst>
              </p:cNvPr>
              <p:cNvSpPr/>
              <p:nvPr/>
            </p:nvSpPr>
            <p:spPr>
              <a:xfrm>
                <a:off x="8238341" y="5395638"/>
                <a:ext cx="725176" cy="557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Delay to Road Users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B42116C-BD1A-426E-9E23-ACAE569D5C03}"/>
                  </a:ext>
                </a:extLst>
              </p:cNvPr>
              <p:cNvSpPr/>
              <p:nvPr/>
            </p:nvSpPr>
            <p:spPr>
              <a:xfrm>
                <a:off x="8237637" y="5995574"/>
                <a:ext cx="727550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Rail Traffic Volume </a:t>
                </a:r>
                <a:b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(Day Trains)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548817-2AEE-4DCF-AE7A-D78CBA8C39BC}"/>
                  </a:ext>
                </a:extLst>
              </p:cNvPr>
              <p:cNvSpPr/>
              <p:nvPr/>
            </p:nvSpPr>
            <p:spPr>
              <a:xfrm>
                <a:off x="8235967" y="6296146"/>
                <a:ext cx="727550" cy="2543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Signals, Sidings and Yards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057077E-69AF-4A81-A36F-0A79C4A4DC83}"/>
                  </a:ext>
                </a:extLst>
              </p:cNvPr>
              <p:cNvSpPr/>
              <p:nvPr/>
            </p:nvSpPr>
            <p:spPr>
              <a:xfrm>
                <a:off x="8237637" y="6593228"/>
                <a:ext cx="727550" cy="2546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CA184-8257-4DAE-8730-FC4D90D557C8}"/>
                </a:ext>
              </a:extLst>
            </p:cNvPr>
            <p:cNvSpPr/>
            <p:nvPr/>
          </p:nvSpPr>
          <p:spPr>
            <a:xfrm>
              <a:off x="7471879" y="5652088"/>
              <a:ext cx="731077" cy="9408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20C7EE-2D2D-40AE-8DF5-DFF2F40740E3}"/>
                </a:ext>
              </a:extLst>
            </p:cNvPr>
            <p:cNvSpPr/>
            <p:nvPr/>
          </p:nvSpPr>
          <p:spPr>
            <a:xfrm>
              <a:off x="7469525" y="5394566"/>
              <a:ext cx="734839" cy="558256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Redundancy</a:t>
              </a:r>
              <a:endParaRPr lang="en-CA" sz="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9225D59-4FFC-4F0D-9AAE-DEB4DBE498F3}"/>
                </a:ext>
              </a:extLst>
            </p:cNvPr>
            <p:cNvSpPr/>
            <p:nvPr/>
          </p:nvSpPr>
          <p:spPr>
            <a:xfrm>
              <a:off x="7471377" y="5995261"/>
              <a:ext cx="731579" cy="260355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Grade-Separated Facility</a:t>
              </a:r>
              <a:endParaRPr lang="en-CA" sz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B307084-4657-42D6-AB64-47BC7A133CAD}"/>
                </a:ext>
              </a:extLst>
            </p:cNvPr>
            <p:cNvSpPr/>
            <p:nvPr/>
          </p:nvSpPr>
          <p:spPr>
            <a:xfrm>
              <a:off x="7471377" y="6295833"/>
              <a:ext cx="731579" cy="254643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 (AADT)</a:t>
              </a:r>
              <a:endParaRPr lang="en-CA" sz="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C619777-B09D-4317-A168-39BB73EF278A}"/>
                </a:ext>
              </a:extLst>
            </p:cNvPr>
            <p:cNvSpPr/>
            <p:nvPr/>
          </p:nvSpPr>
          <p:spPr>
            <a:xfrm>
              <a:off x="5838093" y="5086678"/>
              <a:ext cx="3893840" cy="2546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DF98FA-F081-4134-83B4-6B4D36CDE094}"/>
              </a:ext>
            </a:extLst>
          </p:cNvPr>
          <p:cNvGrpSpPr/>
          <p:nvPr/>
        </p:nvGrpSpPr>
        <p:grpSpPr>
          <a:xfrm>
            <a:off x="690205" y="1355692"/>
            <a:ext cx="5333986" cy="2042959"/>
            <a:chOff x="119449" y="175355"/>
            <a:chExt cx="5333986" cy="204295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8449BE2-4ED8-44C4-9A3D-70B4FE773F7D}"/>
                </a:ext>
              </a:extLst>
            </p:cNvPr>
            <p:cNvSpPr/>
            <p:nvPr/>
          </p:nvSpPr>
          <p:spPr>
            <a:xfrm>
              <a:off x="119449" y="175355"/>
              <a:ext cx="5333986" cy="548640"/>
            </a:xfrm>
            <a:prstGeom prst="rect">
              <a:avLst/>
            </a:prstGeom>
            <a:solidFill>
              <a:srgbClr val="7399C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Redundancy</a:t>
              </a:r>
              <a:endParaRPr lang="en-C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E4366CC-8BCB-4642-9758-5AEBA8839E15}"/>
                </a:ext>
              </a:extLst>
            </p:cNvPr>
            <p:cNvSpPr/>
            <p:nvPr/>
          </p:nvSpPr>
          <p:spPr>
            <a:xfrm>
              <a:off x="127216" y="1669674"/>
              <a:ext cx="2692184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Distance to Closest Grade-Separated Crossing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FC254F9-4026-4AE1-BBAC-C5AEBD2FCD0F}"/>
                </a:ext>
              </a:extLst>
            </p:cNvPr>
            <p:cNvSpPr/>
            <p:nvPr/>
          </p:nvSpPr>
          <p:spPr>
            <a:xfrm>
              <a:off x="127216" y="912066"/>
              <a:ext cx="2692184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</a:t>
              </a:r>
              <a:b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Grade-Separated Facility</a:t>
              </a:r>
              <a:endPara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8D970BD-5216-4D3A-92E7-0DF73E53CF92}"/>
                </a:ext>
              </a:extLst>
            </p:cNvPr>
            <p:cNvSpPr/>
            <p:nvPr/>
          </p:nvSpPr>
          <p:spPr>
            <a:xfrm>
              <a:off x="3110920" y="912066"/>
              <a:ext cx="2342515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</a:t>
              </a:r>
              <a:endParaRPr lang="en-CA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76E963E-2CD0-48E1-B821-58082C05F6FD}"/>
                </a:ext>
              </a:extLst>
            </p:cNvPr>
            <p:cNvSpPr/>
            <p:nvPr/>
          </p:nvSpPr>
          <p:spPr>
            <a:xfrm>
              <a:off x="3110920" y="1669674"/>
              <a:ext cx="2342515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Average Annual Daily Traffic (AADT)</a:t>
              </a:r>
              <a:endParaRPr lang="en-CA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0396734-63D3-4F36-9541-5D25302CAD79}"/>
                </a:ext>
              </a:extLst>
            </p:cNvPr>
            <p:cNvSpPr/>
            <p:nvPr/>
          </p:nvSpPr>
          <p:spPr>
            <a:xfrm>
              <a:off x="2825904" y="1733336"/>
              <a:ext cx="312907" cy="401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FA3722E-7AFE-4034-B87A-F6CDF7C33962}"/>
              </a:ext>
            </a:extLst>
          </p:cNvPr>
          <p:cNvGrpSpPr/>
          <p:nvPr/>
        </p:nvGrpSpPr>
        <p:grpSpPr>
          <a:xfrm>
            <a:off x="3730385" y="5058192"/>
            <a:ext cx="1971675" cy="1492284"/>
            <a:chOff x="8772525" y="4140181"/>
            <a:chExt cx="1971675" cy="149228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EE2C9FD-B11D-4233-B3D5-B247B6EFB2C7}"/>
                </a:ext>
              </a:extLst>
            </p:cNvPr>
            <p:cNvSpPr/>
            <p:nvPr/>
          </p:nvSpPr>
          <p:spPr>
            <a:xfrm>
              <a:off x="8772525" y="4140181"/>
              <a:ext cx="1971675" cy="1492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57AFEFA-0396-4F0C-BBFE-A417DD745F23}"/>
                </a:ext>
              </a:extLst>
            </p:cNvPr>
            <p:cNvGrpSpPr/>
            <p:nvPr/>
          </p:nvGrpSpPr>
          <p:grpSpPr>
            <a:xfrm>
              <a:off x="8858250" y="4500402"/>
              <a:ext cx="1819275" cy="995886"/>
              <a:chOff x="436750" y="276452"/>
              <a:chExt cx="2772410" cy="151764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7D49B07-DB6B-470A-8C37-B485BA0239EF}"/>
                  </a:ext>
                </a:extLst>
              </p:cNvPr>
              <p:cNvSpPr/>
              <p:nvPr/>
            </p:nvSpPr>
            <p:spPr>
              <a:xfrm>
                <a:off x="436750" y="276452"/>
                <a:ext cx="2772410" cy="318913"/>
              </a:xfrm>
              <a:prstGeom prst="rect">
                <a:avLst/>
              </a:prstGeom>
              <a:solidFill>
                <a:srgbClr val="7399C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Component</a:t>
                </a:r>
                <a:endParaRPr lang="en-CA" sz="11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6912965-FD06-414B-A2AA-2E6C36EAFDFA}"/>
                  </a:ext>
                </a:extLst>
              </p:cNvPr>
              <p:cNvSpPr/>
              <p:nvPr/>
            </p:nvSpPr>
            <p:spPr>
              <a:xfrm>
                <a:off x="436750" y="1104030"/>
                <a:ext cx="2772410" cy="318913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Category</a:t>
                </a:r>
                <a:endParaRPr lang="en-CA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5997132-4A30-47E6-A51C-066B91DA829B}"/>
                  </a:ext>
                </a:extLst>
              </p:cNvPr>
              <p:cNvSpPr/>
              <p:nvPr/>
            </p:nvSpPr>
            <p:spPr>
              <a:xfrm>
                <a:off x="436750" y="1528443"/>
                <a:ext cx="2772410" cy="2656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Measure</a:t>
                </a:r>
                <a:endParaRPr lang="en-CA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FCE9FA6-EB66-4237-A311-3E8D3489F3F6}"/>
                  </a:ext>
                </a:extLst>
              </p:cNvPr>
              <p:cNvSpPr/>
              <p:nvPr/>
            </p:nvSpPr>
            <p:spPr>
              <a:xfrm>
                <a:off x="436750" y="682322"/>
                <a:ext cx="2772410" cy="3189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Sub-Component</a:t>
                </a:r>
                <a:endParaRPr lang="en-CA" sz="11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E88202C-C773-4F63-A75F-66AF15DB2FD7}"/>
                </a:ext>
              </a:extLst>
            </p:cNvPr>
            <p:cNvSpPr/>
            <p:nvPr/>
          </p:nvSpPr>
          <p:spPr>
            <a:xfrm>
              <a:off x="8891587" y="4213145"/>
              <a:ext cx="18192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Legend:</a:t>
              </a:r>
              <a:endParaRPr lang="en-CA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99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</p:spPr>
        <p:txBody>
          <a:bodyPr/>
          <a:lstStyle/>
          <a:p>
            <a:fld id="{AF7947D8-50DE-4BBB-8D34-F6855F9605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BB6F23-1B6B-4E22-9D32-B17CFFA99E28}"/>
              </a:ext>
            </a:extLst>
          </p:cNvPr>
          <p:cNvGrpSpPr/>
          <p:nvPr/>
        </p:nvGrpSpPr>
        <p:grpSpPr>
          <a:xfrm>
            <a:off x="5838093" y="5086678"/>
            <a:ext cx="3893840" cy="1816539"/>
            <a:chOff x="5838093" y="5086678"/>
            <a:chExt cx="3893840" cy="18165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6368F8-DE7A-48A2-AE11-F739D19709DF}"/>
                </a:ext>
              </a:extLst>
            </p:cNvPr>
            <p:cNvGrpSpPr/>
            <p:nvPr/>
          </p:nvGrpSpPr>
          <p:grpSpPr>
            <a:xfrm>
              <a:off x="5842188" y="5394566"/>
              <a:ext cx="3889745" cy="1198662"/>
              <a:chOff x="5842188" y="5394566"/>
              <a:chExt cx="3889745" cy="119866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E20C0B7-2108-4411-B45F-B0E46AA39470}"/>
                  </a:ext>
                </a:extLst>
              </p:cNvPr>
              <p:cNvGrpSpPr/>
              <p:nvPr/>
            </p:nvGrpSpPr>
            <p:grpSpPr>
              <a:xfrm>
                <a:off x="8995425" y="5395638"/>
                <a:ext cx="736508" cy="900507"/>
                <a:chOff x="8995425" y="5395638"/>
                <a:chExt cx="736508" cy="900507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93923A1-8216-49C5-86F2-CFECC886AE34}"/>
                    </a:ext>
                  </a:extLst>
                </p:cNvPr>
                <p:cNvSpPr/>
                <p:nvPr/>
              </p:nvSpPr>
              <p:spPr>
                <a:xfrm>
                  <a:off x="8995425" y="5652401"/>
                  <a:ext cx="731077" cy="64374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9367AB3-C996-43DF-B205-EB01E80DB329}"/>
                    </a:ext>
                  </a:extLst>
                </p:cNvPr>
                <p:cNvSpPr/>
                <p:nvPr/>
              </p:nvSpPr>
              <p:spPr>
                <a:xfrm>
                  <a:off x="8997094" y="5395638"/>
                  <a:ext cx="734839" cy="55724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Safety</a:t>
                  </a:r>
                  <a:endParaRPr lang="en-CA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DB17A857-D50E-46B5-8A11-FCB540346E68}"/>
                    </a:ext>
                  </a:extLst>
                </p:cNvPr>
                <p:cNvSpPr/>
                <p:nvPr/>
              </p:nvSpPr>
              <p:spPr>
                <a:xfrm>
                  <a:off x="8997094" y="5995574"/>
                  <a:ext cx="734838" cy="26035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PUCO/ODOT Grade Crossing Hazard Index</a:t>
                  </a:r>
                  <a:endParaRPr lang="en-CA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6C263F-B5DA-418B-A9FC-4F1F2D683892}"/>
                  </a:ext>
                </a:extLst>
              </p:cNvPr>
              <p:cNvGrpSpPr/>
              <p:nvPr/>
            </p:nvGrpSpPr>
            <p:grpSpPr>
              <a:xfrm>
                <a:off x="5842188" y="5395228"/>
                <a:ext cx="1589195" cy="1198000"/>
                <a:chOff x="5832662" y="5395228"/>
                <a:chExt cx="1589195" cy="119800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F201D09-91A5-45E4-A271-929B3631D381}"/>
                    </a:ext>
                  </a:extLst>
                </p:cNvPr>
                <p:cNvSpPr/>
                <p:nvPr/>
              </p:nvSpPr>
              <p:spPr>
                <a:xfrm>
                  <a:off x="6913537" y="5955854"/>
                  <a:ext cx="507832" cy="34029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201F793-3CC5-424E-9BFA-31F0CA7953D5}"/>
                    </a:ext>
                  </a:extLst>
                </p:cNvPr>
                <p:cNvSpPr/>
                <p:nvPr/>
              </p:nvSpPr>
              <p:spPr>
                <a:xfrm>
                  <a:off x="6378518" y="5955854"/>
                  <a:ext cx="502619" cy="34029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8445965-BB06-4D65-B9C0-3F635C57018C}"/>
                    </a:ext>
                  </a:extLst>
                </p:cNvPr>
                <p:cNvSpPr/>
                <p:nvPr/>
              </p:nvSpPr>
              <p:spPr>
                <a:xfrm>
                  <a:off x="5832662" y="5955854"/>
                  <a:ext cx="507832" cy="63737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6D0143-B2BD-45EC-80BD-5E1FA51EB62E}"/>
                    </a:ext>
                  </a:extLst>
                </p:cNvPr>
                <p:cNvSpPr/>
                <p:nvPr/>
              </p:nvSpPr>
              <p:spPr>
                <a:xfrm>
                  <a:off x="5832662" y="5395228"/>
                  <a:ext cx="1589195" cy="25464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Importance</a:t>
                  </a:r>
                  <a:endParaRPr lang="en-CA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F226594-304B-4F8C-928F-DBFFE6A4B3B2}"/>
                    </a:ext>
                  </a:extLst>
                </p:cNvPr>
                <p:cNvSpPr/>
                <p:nvPr/>
              </p:nvSpPr>
              <p:spPr>
                <a:xfrm>
                  <a:off x="5832662" y="5696315"/>
                  <a:ext cx="502278" cy="26035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spc="-10" dirty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 Motorized Road users</a:t>
                  </a:r>
                  <a:endParaRPr lang="en-CA" sz="400" spc="-1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FC275870-7427-4636-823B-9910F1908B52}"/>
                    </a:ext>
                  </a:extLst>
                </p:cNvPr>
                <p:cNvSpPr/>
                <p:nvPr/>
              </p:nvSpPr>
              <p:spPr>
                <a:xfrm>
                  <a:off x="6379531" y="5696315"/>
                  <a:ext cx="502278" cy="26035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 EMS/Fire Services</a:t>
                  </a:r>
                  <a:endParaRPr lang="en-CA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A21F9AF7-BAF6-4ACE-8C81-3F178F8B4B65}"/>
                    </a:ext>
                  </a:extLst>
                </p:cNvPr>
                <p:cNvSpPr/>
                <p:nvPr/>
              </p:nvSpPr>
              <p:spPr>
                <a:xfrm>
                  <a:off x="6919579" y="5696315"/>
                  <a:ext cx="502278" cy="259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For </a:t>
                  </a:r>
                </a:p>
                <a:p>
                  <a:pPr algn="ctr"/>
                  <a:r>
                    <a:rPr lang="en-US" sz="400" dirty="0">
                      <a:solidFill>
                        <a:schemeClr val="bg1">
                          <a:lumMod val="9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Community</a:t>
                  </a:r>
                  <a:endParaRPr lang="en-CA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7E7760FC-D85C-4398-8AD7-D5B26A1A24DA}"/>
                    </a:ext>
                  </a:extLst>
                </p:cNvPr>
                <p:cNvSpPr/>
                <p:nvPr/>
              </p:nvSpPr>
              <p:spPr>
                <a:xfrm>
                  <a:off x="5837202" y="5996887"/>
                  <a:ext cx="502278" cy="25127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45502" tIns="45502" rIns="45502" bIns="45502" anchor="ctr"/>
                <a:lstStyle/>
                <a:p>
                  <a:pPr algn="ctr" defTabSz="91084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/>
                    </a:buClr>
                  </a:pP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Road Type </a:t>
                  </a:r>
                  <a:b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(Functional Class)</a:t>
                  </a:r>
                  <a:endParaRPr lang="en-CA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D9B8093-8928-4060-A843-BD9243BBEA0A}"/>
                    </a:ext>
                  </a:extLst>
                </p:cNvPr>
                <p:cNvSpPr/>
                <p:nvPr/>
              </p:nvSpPr>
              <p:spPr>
                <a:xfrm>
                  <a:off x="5837202" y="6297334"/>
                  <a:ext cx="502278" cy="25588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45502" tIns="45502" rIns="45502" bIns="45502" anchor="ctr"/>
                <a:lstStyle/>
                <a:p>
                  <a:pPr algn="ctr" defTabSz="91084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/>
                    </a:buClr>
                  </a:pP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Road</a:t>
                  </a:r>
                </a:p>
                <a:p>
                  <a:pPr algn="ctr" defTabSz="91084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/>
                    </a:buClr>
                  </a:pP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Demand (AADT)</a:t>
                  </a:r>
                  <a:endParaRPr lang="en-CA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121100A6-8255-4777-AE61-D44BB8057D43}"/>
                    </a:ext>
                  </a:extLst>
                </p:cNvPr>
                <p:cNvSpPr/>
                <p:nvPr/>
              </p:nvSpPr>
              <p:spPr>
                <a:xfrm>
                  <a:off x="6378264" y="5996887"/>
                  <a:ext cx="503712" cy="25102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45502" tIns="45502" rIns="45502" bIns="45502" anchor="ctr"/>
                <a:lstStyle/>
                <a:p>
                  <a:pPr algn="ctr" defTabSz="91084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/>
                    </a:buClr>
                  </a:pP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Facility Proximity</a:t>
                  </a:r>
                  <a:b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to Crossing</a:t>
                  </a:r>
                  <a:endParaRPr lang="en-CA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EB08286-8C82-41BA-913C-3825B35A042C}"/>
                    </a:ext>
                  </a:extLst>
                </p:cNvPr>
                <p:cNvSpPr/>
                <p:nvPr/>
              </p:nvSpPr>
              <p:spPr>
                <a:xfrm>
                  <a:off x="6923293" y="5996887"/>
                  <a:ext cx="498076" cy="25102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45502" tIns="45502" rIns="45502" bIns="45502" anchor="ctr"/>
                <a:lstStyle/>
                <a:p>
                  <a:pPr algn="ctr" defTabSz="91084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black"/>
                    </a:buClr>
                  </a:pP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Community</a:t>
                  </a:r>
                  <a:b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lang="en-US" sz="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Cohesion</a:t>
                  </a:r>
                  <a:endParaRPr lang="en-CA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09B1442-FFA1-4D70-93C5-156305DABE42}"/>
                  </a:ext>
                </a:extLst>
              </p:cNvPr>
              <p:cNvGrpSpPr/>
              <p:nvPr/>
            </p:nvGrpSpPr>
            <p:grpSpPr>
              <a:xfrm>
                <a:off x="7465441" y="5394566"/>
                <a:ext cx="734839" cy="1198348"/>
                <a:chOff x="7465441" y="5394566"/>
                <a:chExt cx="734839" cy="1198348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03FA5E4-6361-4F96-8188-60D196E1048E}"/>
                    </a:ext>
                  </a:extLst>
                </p:cNvPr>
                <p:cNvSpPr/>
                <p:nvPr/>
              </p:nvSpPr>
              <p:spPr>
                <a:xfrm>
                  <a:off x="7467795" y="5652088"/>
                  <a:ext cx="731077" cy="9408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7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DE1DBBF-4A9D-475F-A1FE-80FC4252F627}"/>
                    </a:ext>
                  </a:extLst>
                </p:cNvPr>
                <p:cNvSpPr/>
                <p:nvPr/>
              </p:nvSpPr>
              <p:spPr>
                <a:xfrm>
                  <a:off x="7465441" y="5394566"/>
                  <a:ext cx="734839" cy="55825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Redundancy</a:t>
                  </a:r>
                  <a:endParaRPr lang="en-CA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3423991-7134-4465-9595-100E08AE368C}"/>
                    </a:ext>
                  </a:extLst>
                </p:cNvPr>
                <p:cNvSpPr/>
                <p:nvPr/>
              </p:nvSpPr>
              <p:spPr>
                <a:xfrm>
                  <a:off x="7467293" y="5995261"/>
                  <a:ext cx="731579" cy="26035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Proximity to Grade-Separated Facility</a:t>
                  </a:r>
                  <a:endParaRPr lang="en-CA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90E9828-8E33-4AAE-99FC-7F96B80F4E36}"/>
                    </a:ext>
                  </a:extLst>
                </p:cNvPr>
                <p:cNvSpPr/>
                <p:nvPr/>
              </p:nvSpPr>
              <p:spPr>
                <a:xfrm>
                  <a:off x="7467293" y="6295833"/>
                  <a:ext cx="731579" cy="25464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Road Demand (AADT)</a:t>
                  </a:r>
                  <a:endParaRPr lang="en-CA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C619777-B09D-4317-A168-39BB73EF278A}"/>
                </a:ext>
              </a:extLst>
            </p:cNvPr>
            <p:cNvSpPr/>
            <p:nvPr/>
          </p:nvSpPr>
          <p:spPr>
            <a:xfrm>
              <a:off x="5838093" y="5086678"/>
              <a:ext cx="3893840" cy="2546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06231A-C4D0-4453-86CA-0BB6264DA1BC}"/>
                </a:ext>
              </a:extLst>
            </p:cNvPr>
            <p:cNvGrpSpPr/>
            <p:nvPr/>
          </p:nvGrpSpPr>
          <p:grpSpPr>
            <a:xfrm>
              <a:off x="8239541" y="5395325"/>
              <a:ext cx="731077" cy="1507892"/>
              <a:chOff x="8239541" y="5395325"/>
              <a:chExt cx="731077" cy="150789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0EE73C-A2BE-497E-A963-683164ADC83B}"/>
                  </a:ext>
                </a:extLst>
              </p:cNvPr>
              <p:cNvSpPr/>
              <p:nvPr/>
            </p:nvSpPr>
            <p:spPr>
              <a:xfrm>
                <a:off x="8239541" y="5649209"/>
                <a:ext cx="731077" cy="125400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00F7CB3-4694-448A-8550-E1E73C0EA3C4}"/>
                  </a:ext>
                </a:extLst>
              </p:cNvPr>
              <p:cNvSpPr/>
              <p:nvPr/>
            </p:nvSpPr>
            <p:spPr>
              <a:xfrm>
                <a:off x="8243772" y="5395325"/>
                <a:ext cx="725176" cy="557248"/>
              </a:xfrm>
              <a:prstGeom prst="rect">
                <a:avLst/>
              </a:prstGeom>
              <a:solidFill>
                <a:srgbClr val="7399C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Delay to Road Users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95F798F-41EC-48C1-9518-AC8555CFB3F1}"/>
                  </a:ext>
                </a:extLst>
              </p:cNvPr>
              <p:cNvSpPr/>
              <p:nvPr/>
            </p:nvSpPr>
            <p:spPr>
              <a:xfrm>
                <a:off x="8243068" y="5995261"/>
                <a:ext cx="727550" cy="260355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Rail Traffic Volume </a:t>
                </a:r>
                <a:b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(Day Trains)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A557762-9E45-439E-9A07-051DB6BE16FA}"/>
                  </a:ext>
                </a:extLst>
              </p:cNvPr>
              <p:cNvSpPr/>
              <p:nvPr/>
            </p:nvSpPr>
            <p:spPr>
              <a:xfrm>
                <a:off x="8241398" y="6295833"/>
                <a:ext cx="727550" cy="254394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Signals, Sidings and Yards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EB8ABCA-9053-42BF-8F58-0C181BE90E4B}"/>
                  </a:ext>
                </a:extLst>
              </p:cNvPr>
              <p:cNvSpPr/>
              <p:nvPr/>
            </p:nvSpPr>
            <p:spPr>
              <a:xfrm>
                <a:off x="8243068" y="6592915"/>
                <a:ext cx="727550" cy="254643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3322ECE-FFB7-45A6-AFE1-3CF69AC47583}"/>
              </a:ext>
            </a:extLst>
          </p:cNvPr>
          <p:cNvGrpSpPr/>
          <p:nvPr/>
        </p:nvGrpSpPr>
        <p:grpSpPr>
          <a:xfrm>
            <a:off x="690205" y="1381648"/>
            <a:ext cx="7034554" cy="1890559"/>
            <a:chOff x="119448" y="2532218"/>
            <a:chExt cx="7034554" cy="189055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9F4757-BBD6-42E9-915E-3F6E7EA4C5B1}"/>
                </a:ext>
              </a:extLst>
            </p:cNvPr>
            <p:cNvSpPr/>
            <p:nvPr/>
          </p:nvSpPr>
          <p:spPr>
            <a:xfrm>
              <a:off x="119448" y="2532218"/>
              <a:ext cx="7034554" cy="548640"/>
            </a:xfrm>
            <a:prstGeom prst="rect">
              <a:avLst/>
            </a:prstGeom>
            <a:solidFill>
              <a:srgbClr val="7399C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Delay to Road Users </a:t>
              </a:r>
              <a:endParaRPr lang="en-C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E86419-BCC6-47F4-9C66-F386217928AE}"/>
                </a:ext>
              </a:extLst>
            </p:cNvPr>
            <p:cNvSpPr/>
            <p:nvPr/>
          </p:nvSpPr>
          <p:spPr>
            <a:xfrm>
              <a:off x="119448" y="3206350"/>
              <a:ext cx="2160000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Rail Traffic Volume</a:t>
              </a:r>
              <a:endPara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E1768F-BA42-48C8-98EC-CC3902A5B1F2}"/>
                </a:ext>
              </a:extLst>
            </p:cNvPr>
            <p:cNvSpPr/>
            <p:nvPr/>
          </p:nvSpPr>
          <p:spPr>
            <a:xfrm>
              <a:off x="119448" y="3874137"/>
              <a:ext cx="2160000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 of Day Trains</a:t>
              </a:r>
              <a:endParaRPr lang="en-CA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791E057-39B1-4DEE-BCDD-7F516D62DC87}"/>
                </a:ext>
              </a:extLst>
            </p:cNvPr>
            <p:cNvSpPr/>
            <p:nvPr/>
          </p:nvSpPr>
          <p:spPr>
            <a:xfrm>
              <a:off x="2556725" y="3206350"/>
              <a:ext cx="2160000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/>
              <a:r>
                <a:rPr lang="en-US" sz="2000" spc="-1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Signals, Sidings and Yards</a:t>
              </a:r>
              <a:endParaRPr lang="en-CA" sz="2000" spc="-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4004984-4E95-40E4-8C37-A79149063EAE}"/>
                </a:ext>
              </a:extLst>
            </p:cNvPr>
            <p:cNvSpPr/>
            <p:nvPr/>
          </p:nvSpPr>
          <p:spPr>
            <a:xfrm>
              <a:off x="2556725" y="3874137"/>
              <a:ext cx="2160000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Inverse distance to closest rail signal, yard or siding</a:t>
              </a:r>
              <a:endParaRPr lang="en-CA" sz="1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A092898-F682-49E7-82A0-66906FCD1907}"/>
                </a:ext>
              </a:extLst>
            </p:cNvPr>
            <p:cNvSpPr txBox="1"/>
            <p:nvPr/>
          </p:nvSpPr>
          <p:spPr>
            <a:xfrm>
              <a:off x="2202370" y="3977234"/>
              <a:ext cx="442957" cy="40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C874792-AED0-4073-B226-3E29849E8EE0}"/>
                </a:ext>
              </a:extLst>
            </p:cNvPr>
            <p:cNvSpPr/>
            <p:nvPr/>
          </p:nvSpPr>
          <p:spPr>
            <a:xfrm>
              <a:off x="4994002" y="3206350"/>
              <a:ext cx="2160000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</a:t>
              </a:r>
              <a:endParaRPr lang="en-CA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8C2F80D-E2C7-4870-8AA5-67DE345A6CB3}"/>
                </a:ext>
              </a:extLst>
            </p:cNvPr>
            <p:cNvSpPr/>
            <p:nvPr/>
          </p:nvSpPr>
          <p:spPr>
            <a:xfrm>
              <a:off x="4994002" y="3874137"/>
              <a:ext cx="2160000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Average Annual Daily Traffic (AADT)</a:t>
              </a:r>
              <a:endParaRPr lang="en-CA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A325991-8242-4D1F-9349-902DF8CD8B8F}"/>
                </a:ext>
              </a:extLst>
            </p:cNvPr>
            <p:cNvSpPr txBox="1"/>
            <p:nvPr/>
          </p:nvSpPr>
          <p:spPr>
            <a:xfrm>
              <a:off x="4654125" y="3963791"/>
              <a:ext cx="442957" cy="40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7418647-737D-44E4-A461-7BACDF64BDCB}"/>
              </a:ext>
            </a:extLst>
          </p:cNvPr>
          <p:cNvGrpSpPr/>
          <p:nvPr/>
        </p:nvGrpSpPr>
        <p:grpSpPr>
          <a:xfrm>
            <a:off x="3730385" y="5058192"/>
            <a:ext cx="1971675" cy="1492284"/>
            <a:chOff x="8772525" y="4140181"/>
            <a:chExt cx="1971675" cy="1492284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7313393-B2C7-4F18-A558-D396F2C2EAF2}"/>
                </a:ext>
              </a:extLst>
            </p:cNvPr>
            <p:cNvSpPr/>
            <p:nvPr/>
          </p:nvSpPr>
          <p:spPr>
            <a:xfrm>
              <a:off x="8772525" y="4140181"/>
              <a:ext cx="1971675" cy="1492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BF61C4C-BF11-4451-8EB6-EF2099B8D564}"/>
                </a:ext>
              </a:extLst>
            </p:cNvPr>
            <p:cNvGrpSpPr/>
            <p:nvPr/>
          </p:nvGrpSpPr>
          <p:grpSpPr>
            <a:xfrm>
              <a:off x="8858250" y="4500402"/>
              <a:ext cx="1819275" cy="995886"/>
              <a:chOff x="436750" y="276452"/>
              <a:chExt cx="2772410" cy="151764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0FCB29D-E4C1-4566-A942-24D311763032}"/>
                  </a:ext>
                </a:extLst>
              </p:cNvPr>
              <p:cNvSpPr/>
              <p:nvPr/>
            </p:nvSpPr>
            <p:spPr>
              <a:xfrm>
                <a:off x="436750" y="276452"/>
                <a:ext cx="2772410" cy="318913"/>
              </a:xfrm>
              <a:prstGeom prst="rect">
                <a:avLst/>
              </a:prstGeom>
              <a:solidFill>
                <a:srgbClr val="7399C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Component</a:t>
                </a:r>
                <a:endParaRPr lang="en-CA" sz="11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D8C8A89-197B-4239-9E39-0A71558804CE}"/>
                  </a:ext>
                </a:extLst>
              </p:cNvPr>
              <p:cNvSpPr/>
              <p:nvPr/>
            </p:nvSpPr>
            <p:spPr>
              <a:xfrm>
                <a:off x="436750" y="1104030"/>
                <a:ext cx="2772410" cy="318913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Category</a:t>
                </a:r>
                <a:endParaRPr lang="en-CA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5991C1E-1E0A-4B38-89D7-A87C250ECD8E}"/>
                  </a:ext>
                </a:extLst>
              </p:cNvPr>
              <p:cNvSpPr/>
              <p:nvPr/>
            </p:nvSpPr>
            <p:spPr>
              <a:xfrm>
                <a:off x="436750" y="1528443"/>
                <a:ext cx="2772410" cy="2656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Measure</a:t>
                </a:r>
                <a:endParaRPr lang="en-CA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CF82501-3AAB-479E-8DB6-24A37169A222}"/>
                  </a:ext>
                </a:extLst>
              </p:cNvPr>
              <p:cNvSpPr/>
              <p:nvPr/>
            </p:nvSpPr>
            <p:spPr>
              <a:xfrm>
                <a:off x="436750" y="682322"/>
                <a:ext cx="2772410" cy="3189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Sub-Component</a:t>
                </a:r>
                <a:endParaRPr lang="en-CA" sz="11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FB8D3CA-8F3E-48DE-9F83-6A4AE461EE75}"/>
                </a:ext>
              </a:extLst>
            </p:cNvPr>
            <p:cNvSpPr/>
            <p:nvPr/>
          </p:nvSpPr>
          <p:spPr>
            <a:xfrm>
              <a:off x="8891587" y="4213145"/>
              <a:ext cx="18192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Legend:</a:t>
              </a:r>
              <a:endParaRPr lang="en-CA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1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5F0D35-8358-415B-B4BD-BB086F299549}"/>
              </a:ext>
            </a:extLst>
          </p:cNvPr>
          <p:cNvGrpSpPr/>
          <p:nvPr/>
        </p:nvGrpSpPr>
        <p:grpSpPr>
          <a:xfrm>
            <a:off x="5838093" y="5086678"/>
            <a:ext cx="3899271" cy="1816852"/>
            <a:chOff x="5838093" y="5086678"/>
            <a:chExt cx="3899271" cy="18168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6C263F-B5DA-418B-A9FC-4F1F2D683892}"/>
                </a:ext>
              </a:extLst>
            </p:cNvPr>
            <p:cNvGrpSpPr/>
            <p:nvPr/>
          </p:nvGrpSpPr>
          <p:grpSpPr>
            <a:xfrm>
              <a:off x="5842188" y="5395228"/>
              <a:ext cx="1589195" cy="1198000"/>
              <a:chOff x="5832662" y="5395228"/>
              <a:chExt cx="1589195" cy="1198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F201D09-91A5-45E4-A271-929B3631D381}"/>
                  </a:ext>
                </a:extLst>
              </p:cNvPr>
              <p:cNvSpPr/>
              <p:nvPr/>
            </p:nvSpPr>
            <p:spPr>
              <a:xfrm>
                <a:off x="6913537" y="5955854"/>
                <a:ext cx="507832" cy="3402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01F793-3CC5-424E-9BFA-31F0CA7953D5}"/>
                  </a:ext>
                </a:extLst>
              </p:cNvPr>
              <p:cNvSpPr/>
              <p:nvPr/>
            </p:nvSpPr>
            <p:spPr>
              <a:xfrm>
                <a:off x="6378518" y="5955854"/>
                <a:ext cx="502619" cy="3402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8445965-BB06-4D65-B9C0-3F635C57018C}"/>
                  </a:ext>
                </a:extLst>
              </p:cNvPr>
              <p:cNvSpPr/>
              <p:nvPr/>
            </p:nvSpPr>
            <p:spPr>
              <a:xfrm>
                <a:off x="5832662" y="5955854"/>
                <a:ext cx="507832" cy="6373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F6D0143-B2BD-45EC-80BD-5E1FA51EB62E}"/>
                  </a:ext>
                </a:extLst>
              </p:cNvPr>
              <p:cNvSpPr/>
              <p:nvPr/>
            </p:nvSpPr>
            <p:spPr>
              <a:xfrm>
                <a:off x="5832662" y="5395228"/>
                <a:ext cx="1589195" cy="25464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 Importance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F226594-304B-4F8C-928F-DBFFE6A4B3B2}"/>
                  </a:ext>
                </a:extLst>
              </p:cNvPr>
              <p:cNvSpPr/>
              <p:nvPr/>
            </p:nvSpPr>
            <p:spPr>
              <a:xfrm>
                <a:off x="5832662" y="5696315"/>
                <a:ext cx="502278" cy="2603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spc="-1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Motorized Road users</a:t>
                </a:r>
                <a:endParaRPr lang="en-CA" sz="400" spc="-1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C275870-7427-4636-823B-9910F1908B52}"/>
                  </a:ext>
                </a:extLst>
              </p:cNvPr>
              <p:cNvSpPr/>
              <p:nvPr/>
            </p:nvSpPr>
            <p:spPr>
              <a:xfrm>
                <a:off x="6379531" y="5696315"/>
                <a:ext cx="502278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EMS/Fire Services</a:t>
                </a:r>
                <a:endParaRPr lang="en-CA" sz="4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21F9AF7-BAF6-4ACE-8C81-3F178F8B4B65}"/>
                  </a:ext>
                </a:extLst>
              </p:cNvPr>
              <p:cNvSpPr/>
              <p:nvPr/>
            </p:nvSpPr>
            <p:spPr>
              <a:xfrm>
                <a:off x="6919579" y="5696315"/>
                <a:ext cx="502278" cy="2595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</a:p>
              <a:p>
                <a:pPr algn="ctr"/>
                <a:r>
                  <a:rPr lang="en-US" sz="4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endParaRPr lang="en-CA" sz="40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7760FC-D85C-4398-8AD7-D5B26A1A24DA}"/>
                  </a:ext>
                </a:extLst>
              </p:cNvPr>
              <p:cNvSpPr/>
              <p:nvPr/>
            </p:nvSpPr>
            <p:spPr>
              <a:xfrm>
                <a:off x="5837202" y="5996887"/>
                <a:ext cx="502278" cy="2512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Type 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(Functional Class)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D9B8093-8928-4060-A843-BD9243BBEA0A}"/>
                  </a:ext>
                </a:extLst>
              </p:cNvPr>
              <p:cNvSpPr/>
              <p:nvPr/>
            </p:nvSpPr>
            <p:spPr>
              <a:xfrm>
                <a:off x="5837202" y="6297334"/>
                <a:ext cx="502278" cy="2558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</a:t>
                </a:r>
              </a:p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Demand (AADT)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21100A6-8255-4777-AE61-D44BB8057D43}"/>
                  </a:ext>
                </a:extLst>
              </p:cNvPr>
              <p:cNvSpPr/>
              <p:nvPr/>
            </p:nvSpPr>
            <p:spPr>
              <a:xfrm>
                <a:off x="6378264" y="5996887"/>
                <a:ext cx="503712" cy="2510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Facility Proximity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Crossing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EB08286-8C82-41BA-913C-3825B35A042C}"/>
                  </a:ext>
                </a:extLst>
              </p:cNvPr>
              <p:cNvSpPr/>
              <p:nvPr/>
            </p:nvSpPr>
            <p:spPr>
              <a:xfrm>
                <a:off x="6923293" y="5996887"/>
                <a:ext cx="498076" cy="25102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Cohesion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034E71-46E3-4D2F-8CC1-399743C2DDAA}"/>
                </a:ext>
              </a:extLst>
            </p:cNvPr>
            <p:cNvGrpSpPr/>
            <p:nvPr/>
          </p:nvGrpSpPr>
          <p:grpSpPr>
            <a:xfrm>
              <a:off x="8234110" y="5395638"/>
              <a:ext cx="731077" cy="1507892"/>
              <a:chOff x="8234110" y="5395638"/>
              <a:chExt cx="731077" cy="150789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B73876-463F-4668-9847-E6173BC61C84}"/>
                  </a:ext>
                </a:extLst>
              </p:cNvPr>
              <p:cNvSpPr/>
              <p:nvPr/>
            </p:nvSpPr>
            <p:spPr>
              <a:xfrm>
                <a:off x="8234110" y="5649522"/>
                <a:ext cx="731077" cy="1254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8258F2D-8E4B-4907-867B-178BCA9E94C7}"/>
                  </a:ext>
                </a:extLst>
              </p:cNvPr>
              <p:cNvSpPr/>
              <p:nvPr/>
            </p:nvSpPr>
            <p:spPr>
              <a:xfrm>
                <a:off x="8238341" y="5395638"/>
                <a:ext cx="725176" cy="557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Delay to Road Users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B42116C-BD1A-426E-9E23-ACAE569D5C03}"/>
                  </a:ext>
                </a:extLst>
              </p:cNvPr>
              <p:cNvSpPr/>
              <p:nvPr/>
            </p:nvSpPr>
            <p:spPr>
              <a:xfrm>
                <a:off x="8237637" y="5995574"/>
                <a:ext cx="727550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Rail Traffic Volume </a:t>
                </a:r>
                <a:b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(Day Trains)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548817-2AEE-4DCF-AE7A-D78CBA8C39BC}"/>
                  </a:ext>
                </a:extLst>
              </p:cNvPr>
              <p:cNvSpPr/>
              <p:nvPr/>
            </p:nvSpPr>
            <p:spPr>
              <a:xfrm>
                <a:off x="8235967" y="6296146"/>
                <a:ext cx="727550" cy="2543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Signals, Sidings and Yards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057077E-69AF-4A81-A36F-0A79C4A4DC83}"/>
                  </a:ext>
                </a:extLst>
              </p:cNvPr>
              <p:cNvSpPr/>
              <p:nvPr/>
            </p:nvSpPr>
            <p:spPr>
              <a:xfrm>
                <a:off x="8237637" y="6593228"/>
                <a:ext cx="727550" cy="2546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9B1442-FFA1-4D70-93C5-156305DABE42}"/>
                </a:ext>
              </a:extLst>
            </p:cNvPr>
            <p:cNvGrpSpPr/>
            <p:nvPr/>
          </p:nvGrpSpPr>
          <p:grpSpPr>
            <a:xfrm>
              <a:off x="7465441" y="5394566"/>
              <a:ext cx="734839" cy="1198348"/>
              <a:chOff x="7465441" y="5394566"/>
              <a:chExt cx="734839" cy="119834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03FA5E4-6361-4F96-8188-60D196E1048E}"/>
                  </a:ext>
                </a:extLst>
              </p:cNvPr>
              <p:cNvSpPr/>
              <p:nvPr/>
            </p:nvSpPr>
            <p:spPr>
              <a:xfrm>
                <a:off x="7467795" y="5652088"/>
                <a:ext cx="731077" cy="940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DE1DBBF-4A9D-475F-A1FE-80FC4252F627}"/>
                  </a:ext>
                </a:extLst>
              </p:cNvPr>
              <p:cNvSpPr/>
              <p:nvPr/>
            </p:nvSpPr>
            <p:spPr>
              <a:xfrm>
                <a:off x="7465441" y="5394566"/>
                <a:ext cx="734839" cy="558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Redundancy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3423991-7134-4465-9595-100E08AE368C}"/>
                  </a:ext>
                </a:extLst>
              </p:cNvPr>
              <p:cNvSpPr/>
              <p:nvPr/>
            </p:nvSpPr>
            <p:spPr>
              <a:xfrm>
                <a:off x="7467293" y="5995261"/>
                <a:ext cx="731579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Grade-Separated Facility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90E9828-8E33-4AAE-99FC-7F96B80F4E36}"/>
                  </a:ext>
                </a:extLst>
              </p:cNvPr>
              <p:cNvSpPr/>
              <p:nvPr/>
            </p:nvSpPr>
            <p:spPr>
              <a:xfrm>
                <a:off x="7467293" y="6295833"/>
                <a:ext cx="731579" cy="2546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A4C2CC-C664-4488-8183-3835CF2CE500}"/>
                </a:ext>
              </a:extLst>
            </p:cNvPr>
            <p:cNvGrpSpPr/>
            <p:nvPr/>
          </p:nvGrpSpPr>
          <p:grpSpPr>
            <a:xfrm>
              <a:off x="9000856" y="5395325"/>
              <a:ext cx="736508" cy="900507"/>
              <a:chOff x="9000856" y="5395325"/>
              <a:chExt cx="736508" cy="90050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80855C3-88BF-4561-8E3C-3AD923E8765D}"/>
                  </a:ext>
                </a:extLst>
              </p:cNvPr>
              <p:cNvSpPr/>
              <p:nvPr/>
            </p:nvSpPr>
            <p:spPr>
              <a:xfrm>
                <a:off x="9000856" y="5652088"/>
                <a:ext cx="731077" cy="64374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FFBC7C5-CF28-443D-B74C-3FD0BC874E6D}"/>
                  </a:ext>
                </a:extLst>
              </p:cNvPr>
              <p:cNvSpPr/>
              <p:nvPr/>
            </p:nvSpPr>
            <p:spPr>
              <a:xfrm>
                <a:off x="9002525" y="5395325"/>
                <a:ext cx="734839" cy="557248"/>
              </a:xfrm>
              <a:prstGeom prst="rect">
                <a:avLst/>
              </a:prstGeom>
              <a:solidFill>
                <a:srgbClr val="7399C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Safety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5819182-BD85-4E2D-85C0-4A61A75ADC86}"/>
                  </a:ext>
                </a:extLst>
              </p:cNvPr>
              <p:cNvSpPr/>
              <p:nvPr/>
            </p:nvSpPr>
            <p:spPr>
              <a:xfrm>
                <a:off x="9002525" y="5995261"/>
                <a:ext cx="734838" cy="260355"/>
              </a:xfrm>
              <a:prstGeom prst="rect">
                <a:avLst/>
              </a:prstGeom>
              <a:solidFill>
                <a:srgbClr val="808285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PUCO/ODOT Grade Crossing Hazard Index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C619777-B09D-4317-A168-39BB73EF278A}"/>
                </a:ext>
              </a:extLst>
            </p:cNvPr>
            <p:cNvSpPr/>
            <p:nvPr/>
          </p:nvSpPr>
          <p:spPr>
            <a:xfrm>
              <a:off x="5838093" y="5086678"/>
              <a:ext cx="3893840" cy="2546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ED78D8-BD56-433D-A905-068FD2B0BE1E}"/>
              </a:ext>
            </a:extLst>
          </p:cNvPr>
          <p:cNvGrpSpPr/>
          <p:nvPr/>
        </p:nvGrpSpPr>
        <p:grpSpPr>
          <a:xfrm>
            <a:off x="690205" y="1298160"/>
            <a:ext cx="5333985" cy="1890559"/>
            <a:chOff x="119447" y="4639686"/>
            <a:chExt cx="5333985" cy="189055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C15FFD9-7843-494A-8DB2-44792D6A017C}"/>
                </a:ext>
              </a:extLst>
            </p:cNvPr>
            <p:cNvSpPr/>
            <p:nvPr/>
          </p:nvSpPr>
          <p:spPr>
            <a:xfrm>
              <a:off x="119447" y="4639686"/>
              <a:ext cx="5333985" cy="548640"/>
            </a:xfrm>
            <a:prstGeom prst="rect">
              <a:avLst/>
            </a:prstGeom>
            <a:solidFill>
              <a:srgbClr val="7399C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28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Safety </a:t>
              </a:r>
              <a:endParaRPr lang="en-CA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B31BA0-BEBE-4BEF-BAAC-5099FA9A058A}"/>
                </a:ext>
              </a:extLst>
            </p:cNvPr>
            <p:cNvSpPr/>
            <p:nvPr/>
          </p:nvSpPr>
          <p:spPr>
            <a:xfrm>
              <a:off x="119447" y="5981605"/>
              <a:ext cx="5333985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PUCO/ODOT Hazard Index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B3E1396-B69C-4085-9315-160854C6B20F}"/>
                </a:ext>
              </a:extLst>
            </p:cNvPr>
            <p:cNvSpPr/>
            <p:nvPr/>
          </p:nvSpPr>
          <p:spPr>
            <a:xfrm>
              <a:off x="119447" y="5313818"/>
              <a:ext cx="5333985" cy="548640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45502" tIns="45502" rIns="45502" bIns="45502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PUCO/ODOT Grade Crossing Hazard Index</a:t>
              </a:r>
              <a:endParaRPr lang="en-CA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0703D02-C9CD-4C01-964A-A0FF08F7DD46}"/>
              </a:ext>
            </a:extLst>
          </p:cNvPr>
          <p:cNvGrpSpPr/>
          <p:nvPr/>
        </p:nvGrpSpPr>
        <p:grpSpPr>
          <a:xfrm>
            <a:off x="3730385" y="5058192"/>
            <a:ext cx="1971675" cy="1492284"/>
            <a:chOff x="8772525" y="4140181"/>
            <a:chExt cx="1971675" cy="149228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E5B762F-C86C-4E6A-8AE0-818D3D69A9E0}"/>
                </a:ext>
              </a:extLst>
            </p:cNvPr>
            <p:cNvSpPr/>
            <p:nvPr/>
          </p:nvSpPr>
          <p:spPr>
            <a:xfrm>
              <a:off x="8772525" y="4140181"/>
              <a:ext cx="1971675" cy="1492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2DD570D-1127-42AA-BC0F-921F05D5B7D3}"/>
                </a:ext>
              </a:extLst>
            </p:cNvPr>
            <p:cNvGrpSpPr/>
            <p:nvPr/>
          </p:nvGrpSpPr>
          <p:grpSpPr>
            <a:xfrm>
              <a:off x="8858250" y="4500402"/>
              <a:ext cx="1819275" cy="995886"/>
              <a:chOff x="436750" y="276452"/>
              <a:chExt cx="2772410" cy="1517642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A33E84E-7A88-47C9-8C55-D25083B8F919}"/>
                  </a:ext>
                </a:extLst>
              </p:cNvPr>
              <p:cNvSpPr/>
              <p:nvPr/>
            </p:nvSpPr>
            <p:spPr>
              <a:xfrm>
                <a:off x="436750" y="276452"/>
                <a:ext cx="2772410" cy="318913"/>
              </a:xfrm>
              <a:prstGeom prst="rect">
                <a:avLst/>
              </a:prstGeom>
              <a:solidFill>
                <a:srgbClr val="7399C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Component</a:t>
                </a:r>
                <a:endParaRPr lang="en-CA" sz="11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667908C-3F4D-4B1C-B9DC-9D0D7BFD902F}"/>
                  </a:ext>
                </a:extLst>
              </p:cNvPr>
              <p:cNvSpPr/>
              <p:nvPr/>
            </p:nvSpPr>
            <p:spPr>
              <a:xfrm>
                <a:off x="436750" y="1104030"/>
                <a:ext cx="2772410" cy="318913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Category</a:t>
                </a:r>
                <a:endParaRPr lang="en-CA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662CA3E-D485-47C4-AD54-4A41840A729B}"/>
                  </a:ext>
                </a:extLst>
              </p:cNvPr>
              <p:cNvSpPr/>
              <p:nvPr/>
            </p:nvSpPr>
            <p:spPr>
              <a:xfrm>
                <a:off x="436750" y="1528443"/>
                <a:ext cx="2772410" cy="2656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Measure</a:t>
                </a:r>
                <a:endParaRPr lang="en-CA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5837BA2-F220-408B-AACD-B540FDF60FFF}"/>
                  </a:ext>
                </a:extLst>
              </p:cNvPr>
              <p:cNvSpPr/>
              <p:nvPr/>
            </p:nvSpPr>
            <p:spPr>
              <a:xfrm>
                <a:off x="436750" y="682322"/>
                <a:ext cx="2772410" cy="3189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Sub-Component</a:t>
                </a:r>
                <a:endParaRPr lang="en-CA" sz="11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5DF99C8-F9A7-478C-80FB-F766014E5B50}"/>
                </a:ext>
              </a:extLst>
            </p:cNvPr>
            <p:cNvSpPr/>
            <p:nvPr/>
          </p:nvSpPr>
          <p:spPr>
            <a:xfrm>
              <a:off x="8891587" y="4213145"/>
              <a:ext cx="18192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Legend:</a:t>
              </a:r>
              <a:endParaRPr lang="en-CA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7026" y="1314450"/>
            <a:ext cx="6791374" cy="41461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dirty="0">
                <a:solidFill>
                  <a:srgbClr val="7298C5"/>
                </a:solidFill>
              </a:rPr>
              <a:t>Develop a methodology to</a:t>
            </a:r>
            <a:r>
              <a:rPr lang="en-US" sz="2800" b="1" dirty="0">
                <a:solidFill>
                  <a:srgbClr val="7298C5"/>
                </a:solidFill>
              </a:rPr>
              <a:t> 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sz="3600" b="1" dirty="0">
                <a:solidFill>
                  <a:schemeClr val="accent3"/>
                </a:solidFill>
              </a:rPr>
              <a:t>evaluate rail-road grade crossings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rgbClr val="7298C5"/>
                </a:solidFill>
              </a:rPr>
              <a:t>in Ohio and produce an adaptive capacity tool (and resulting score) that assesses at-grade crossing importance, redundancy, and overall adaptability.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6" y="1314450"/>
            <a:ext cx="3257550" cy="41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983978" y="7050865"/>
            <a:ext cx="640080" cy="413808"/>
          </a:xfrm>
        </p:spPr>
        <p:txBody>
          <a:bodyPr/>
          <a:lstStyle/>
          <a:p>
            <a:fld id="{AF7947D8-50DE-4BBB-8D34-F6855F9605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15" y="546722"/>
            <a:ext cx="8675370" cy="953630"/>
          </a:xfrm>
        </p:spPr>
        <p:txBody>
          <a:bodyPr/>
          <a:lstStyle/>
          <a:p>
            <a:r>
              <a:rPr lang="en-US" dirty="0"/>
              <a:t>Study Overview</a:t>
            </a:r>
            <a:endParaRPr lang="en-US" sz="2400" dirty="0">
              <a:solidFill>
                <a:schemeClr val="accent3"/>
              </a:solidFill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836475" y="1054708"/>
            <a:ext cx="5741588" cy="5708894"/>
            <a:chOff x="-506416" y="508815"/>
            <a:chExt cx="5825075" cy="5791905"/>
          </a:xfrm>
        </p:grpSpPr>
        <p:grpSp>
          <p:nvGrpSpPr>
            <p:cNvPr id="35" name="Group 34"/>
            <p:cNvGrpSpPr/>
            <p:nvPr/>
          </p:nvGrpSpPr>
          <p:grpSpPr>
            <a:xfrm>
              <a:off x="593172" y="1058313"/>
              <a:ext cx="4725487" cy="5242407"/>
              <a:chOff x="828786" y="802019"/>
              <a:chExt cx="4725487" cy="524240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175247" y="1110450"/>
                <a:ext cx="2989311" cy="872224"/>
              </a:xfrm>
              <a:prstGeom prst="rect">
                <a:avLst/>
              </a:prstGeom>
              <a:solidFill>
                <a:srgbClr val="7796C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Identify Pilot Areas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14368" y="3817570"/>
                <a:ext cx="2989312" cy="794378"/>
              </a:xfrm>
              <a:prstGeom prst="rect">
                <a:avLst/>
              </a:prstGeom>
              <a:solidFill>
                <a:srgbClr val="7796C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Test and Validate Methodology in Pilot Areas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67608" y="5212121"/>
                <a:ext cx="2986665" cy="832305"/>
              </a:xfrm>
              <a:prstGeom prst="rect">
                <a:avLst/>
              </a:prstGeom>
              <a:solidFill>
                <a:srgbClr val="7796C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Final Report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30558" y="2493589"/>
                <a:ext cx="2989310" cy="794378"/>
              </a:xfrm>
              <a:prstGeom prst="rect">
                <a:avLst/>
              </a:prstGeom>
              <a:solidFill>
                <a:srgbClr val="7796C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Develop/Test Adaptive </a:t>
                </a:r>
                <a:b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Capacity Assessment Tool</a:t>
                </a:r>
              </a:p>
            </p:txBody>
          </p:sp>
          <p:cxnSp>
            <p:nvCxnSpPr>
              <p:cNvPr id="51" name="Connecteur en angle 8"/>
              <p:cNvCxnSpPr>
                <a:stCxn id="38" idx="2"/>
                <a:endCxn id="46" idx="0"/>
              </p:cNvCxnSpPr>
              <p:nvPr/>
            </p:nvCxnSpPr>
            <p:spPr>
              <a:xfrm rot="16200000" flipH="1">
                <a:off x="2642101" y="2010476"/>
                <a:ext cx="510915" cy="455310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en angle 8"/>
              <p:cNvCxnSpPr>
                <a:stCxn id="46" idx="2"/>
                <a:endCxn id="39" idx="0"/>
              </p:cNvCxnSpPr>
              <p:nvPr/>
            </p:nvCxnSpPr>
            <p:spPr>
              <a:xfrm rot="16200000" flipH="1">
                <a:off x="3052317" y="3360862"/>
                <a:ext cx="529603" cy="383811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en angle 8"/>
              <p:cNvCxnSpPr>
                <a:stCxn id="39" idx="2"/>
                <a:endCxn id="43" idx="0"/>
              </p:cNvCxnSpPr>
              <p:nvPr/>
            </p:nvCxnSpPr>
            <p:spPr>
              <a:xfrm rot="16200000" flipH="1">
                <a:off x="3484896" y="4636075"/>
                <a:ext cx="600173" cy="551917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828786" y="802019"/>
                <a:ext cx="631157" cy="6311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000" b="1" dirty="0">
                    <a:latin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21329" y="2202288"/>
                <a:ext cx="631157" cy="6311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000" b="1" dirty="0"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705140" y="3499744"/>
                <a:ext cx="631157" cy="6311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000" b="1" dirty="0">
                    <a:latin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255863" y="4810027"/>
                <a:ext cx="631157" cy="6311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1800" b="1" dirty="0">
                    <a:latin typeface="Calibri" panose="020F0502020204030204" pitchFamily="34" charset="0"/>
                  </a:rPr>
                  <a:t>10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-506416" y="508815"/>
              <a:ext cx="1730745" cy="452125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Phase 1 Inputs</a:t>
              </a:r>
            </a:p>
          </p:txBody>
        </p:sp>
        <p:cxnSp>
          <p:nvCxnSpPr>
            <p:cNvPr id="37" name="Connecteur en angle 8"/>
            <p:cNvCxnSpPr>
              <a:stCxn id="36" idx="2"/>
              <a:endCxn id="38" idx="1"/>
            </p:cNvCxnSpPr>
            <p:nvPr/>
          </p:nvCxnSpPr>
          <p:spPr>
            <a:xfrm rot="16200000" flipH="1">
              <a:off x="228337" y="1091560"/>
              <a:ext cx="841916" cy="580676"/>
            </a:xfrm>
            <a:prstGeom prst="bentConnector2">
              <a:avLst/>
            </a:prstGeom>
            <a:ln w="222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44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0CEAE1-0BBA-42EA-98AA-09D6755E556D}"/>
              </a:ext>
            </a:extLst>
          </p:cNvPr>
          <p:cNvGrpSpPr/>
          <p:nvPr/>
        </p:nvGrpSpPr>
        <p:grpSpPr>
          <a:xfrm>
            <a:off x="324715" y="1559707"/>
            <a:ext cx="9191586" cy="3323611"/>
            <a:chOff x="173989" y="422275"/>
            <a:chExt cx="11725842" cy="423997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9E5D0A-47C8-4782-BCD5-2DA526806EAC}"/>
                </a:ext>
              </a:extLst>
            </p:cNvPr>
            <p:cNvSpPr/>
            <p:nvPr/>
          </p:nvSpPr>
          <p:spPr>
            <a:xfrm>
              <a:off x="9685012" y="1741998"/>
              <a:ext cx="2198487" cy="15025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A90A3F-835C-451A-8707-85BBE075996D}"/>
                </a:ext>
              </a:extLst>
            </p:cNvPr>
            <p:cNvSpPr/>
            <p:nvPr/>
          </p:nvSpPr>
          <p:spPr>
            <a:xfrm>
              <a:off x="7395594" y="1735276"/>
              <a:ext cx="2198487" cy="29269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BBAB6B-91F0-405A-BAF1-ADBE92339B8C}"/>
                </a:ext>
              </a:extLst>
            </p:cNvPr>
            <p:cNvSpPr/>
            <p:nvPr/>
          </p:nvSpPr>
          <p:spPr>
            <a:xfrm>
              <a:off x="5087090" y="1741998"/>
              <a:ext cx="2198487" cy="21959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8BA414-FAA3-4186-95DC-10F370F27249}"/>
                </a:ext>
              </a:extLst>
            </p:cNvPr>
            <p:cNvSpPr/>
            <p:nvPr/>
          </p:nvSpPr>
          <p:spPr>
            <a:xfrm>
              <a:off x="3424384" y="2450286"/>
              <a:ext cx="1527146" cy="7942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D34A33-2BFD-4C3F-B85D-D58398303EBA}"/>
                </a:ext>
              </a:extLst>
            </p:cNvPr>
            <p:cNvSpPr/>
            <p:nvPr/>
          </p:nvSpPr>
          <p:spPr>
            <a:xfrm>
              <a:off x="1815480" y="2450286"/>
              <a:ext cx="1511470" cy="7942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228681-01FE-426E-A146-607891F24EBC}"/>
                </a:ext>
              </a:extLst>
            </p:cNvPr>
            <p:cNvSpPr/>
            <p:nvPr/>
          </p:nvSpPr>
          <p:spPr>
            <a:xfrm>
              <a:off x="173989" y="2450286"/>
              <a:ext cx="1527146" cy="14876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3CB7D5-7D49-433E-928D-7999BF8E8512}"/>
                </a:ext>
              </a:extLst>
            </p:cNvPr>
            <p:cNvSpPr/>
            <p:nvPr/>
          </p:nvSpPr>
          <p:spPr>
            <a:xfrm>
              <a:off x="173990" y="1141730"/>
              <a:ext cx="4779010" cy="59436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 Importance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90E0EB-E2F6-4307-ADA9-16BA6DEEAE5E}"/>
                </a:ext>
              </a:extLst>
            </p:cNvPr>
            <p:cNvSpPr/>
            <p:nvPr/>
          </p:nvSpPr>
          <p:spPr>
            <a:xfrm>
              <a:off x="5080013" y="1140916"/>
              <a:ext cx="2209798" cy="1303024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Redundancy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3DC690-9906-4D59-B472-DC0DD9F38426}"/>
                </a:ext>
              </a:extLst>
            </p:cNvPr>
            <p:cNvSpPr/>
            <p:nvPr/>
          </p:nvSpPr>
          <p:spPr>
            <a:xfrm>
              <a:off x="7408318" y="1142687"/>
              <a:ext cx="2180742" cy="1300671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Delay to Road Users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F22C05-417A-4DD4-8614-7730C30287DF}"/>
                </a:ext>
              </a:extLst>
            </p:cNvPr>
            <p:cNvSpPr/>
            <p:nvPr/>
          </p:nvSpPr>
          <p:spPr>
            <a:xfrm>
              <a:off x="9690033" y="1142688"/>
              <a:ext cx="2209798" cy="130067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Safety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524CD8-2F37-4115-97F5-ABDC79B9B1A0}"/>
                </a:ext>
              </a:extLst>
            </p:cNvPr>
            <p:cNvSpPr/>
            <p:nvPr/>
          </p:nvSpPr>
          <p:spPr>
            <a:xfrm>
              <a:off x="173990" y="1844496"/>
              <a:ext cx="1510446" cy="6076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spc="-1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Motorized Road users</a:t>
              </a:r>
              <a:endParaRPr lang="en-CA" sz="1200" spc="-1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33F3F1-3A94-4AD2-8114-20D21965883F}"/>
                </a:ext>
              </a:extLst>
            </p:cNvPr>
            <p:cNvSpPr/>
            <p:nvPr/>
          </p:nvSpPr>
          <p:spPr>
            <a:xfrm>
              <a:off x="1818527" y="1844496"/>
              <a:ext cx="1510446" cy="607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EMS/Fire Services</a:t>
              </a:r>
              <a:endParaRPr lang="en-CA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B0562F-4458-42C6-9190-093C1AE3F0DF}"/>
                </a:ext>
              </a:extLst>
            </p:cNvPr>
            <p:cNvSpPr/>
            <p:nvPr/>
          </p:nvSpPr>
          <p:spPr>
            <a:xfrm>
              <a:off x="5085582" y="2542996"/>
              <a:ext cx="2199995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Grade-Separated Facility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CF75BC-7F4E-4E07-960C-28A4018844BE}"/>
                </a:ext>
              </a:extLst>
            </p:cNvPr>
            <p:cNvSpPr/>
            <p:nvPr/>
          </p:nvSpPr>
          <p:spPr>
            <a:xfrm>
              <a:off x="5085582" y="3244560"/>
              <a:ext cx="2199995" cy="59436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 (AADT)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F08AA0-7B37-4F3C-9274-C522DEED6125}"/>
                </a:ext>
              </a:extLst>
            </p:cNvPr>
            <p:cNvSpPr/>
            <p:nvPr/>
          </p:nvSpPr>
          <p:spPr>
            <a:xfrm>
              <a:off x="7406202" y="2542996"/>
              <a:ext cx="2187879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Rail Traffic Volume </a:t>
              </a:r>
              <a:b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(Day Trains)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C7F308-16CF-4A92-A0C9-FCECBCF7D61D}"/>
                </a:ext>
              </a:extLst>
            </p:cNvPr>
            <p:cNvSpPr/>
            <p:nvPr/>
          </p:nvSpPr>
          <p:spPr>
            <a:xfrm>
              <a:off x="9690033" y="2542996"/>
              <a:ext cx="2209797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PUCO/ODOT Grade Crossing Hazard Index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18B7DE-75D0-43A2-8911-142BABF91B48}"/>
                </a:ext>
              </a:extLst>
            </p:cNvPr>
            <p:cNvSpPr/>
            <p:nvPr/>
          </p:nvSpPr>
          <p:spPr>
            <a:xfrm>
              <a:off x="173990" y="422275"/>
              <a:ext cx="11709510" cy="594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FE9300-4010-4D06-9066-F6973F406E5F}"/>
                </a:ext>
              </a:extLst>
            </p:cNvPr>
            <p:cNvSpPr/>
            <p:nvPr/>
          </p:nvSpPr>
          <p:spPr>
            <a:xfrm>
              <a:off x="3442554" y="1844496"/>
              <a:ext cx="1510446" cy="6057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</a:t>
              </a:r>
            </a:p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  <a:endParaRPr lang="en-CA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057237-EA40-42DA-BA9C-1EBC8609E023}"/>
                </a:ext>
              </a:extLst>
            </p:cNvPr>
            <p:cNvSpPr/>
            <p:nvPr/>
          </p:nvSpPr>
          <p:spPr>
            <a:xfrm>
              <a:off x="187642" y="2546060"/>
              <a:ext cx="1510446" cy="58650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Type 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(Functional Class)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3EF0E0-4816-4128-A371-EA467C492069}"/>
                </a:ext>
              </a:extLst>
            </p:cNvPr>
            <p:cNvSpPr/>
            <p:nvPr/>
          </p:nvSpPr>
          <p:spPr>
            <a:xfrm>
              <a:off x="187642" y="3247334"/>
              <a:ext cx="1510446" cy="597266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</a:t>
              </a:r>
            </a:p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 (AADT)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450B22-B4AA-4ECD-B66A-563FAA46515E}"/>
                </a:ext>
              </a:extLst>
            </p:cNvPr>
            <p:cNvSpPr/>
            <p:nvPr/>
          </p:nvSpPr>
          <p:spPr>
            <a:xfrm>
              <a:off x="1814716" y="2546060"/>
              <a:ext cx="1514757" cy="58592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Facility Proximity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Crossing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03916F-FB0C-4453-94F8-B00354C778FC}"/>
                </a:ext>
              </a:extLst>
            </p:cNvPr>
            <p:cNvSpPr/>
            <p:nvPr/>
          </p:nvSpPr>
          <p:spPr>
            <a:xfrm>
              <a:off x="3453723" y="2546060"/>
              <a:ext cx="1497807" cy="58592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Cohesion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6E82B27-819C-483F-AB1F-1288E84C87E8}"/>
                </a:ext>
              </a:extLst>
            </p:cNvPr>
            <p:cNvSpPr/>
            <p:nvPr/>
          </p:nvSpPr>
          <p:spPr>
            <a:xfrm>
              <a:off x="7401181" y="3244560"/>
              <a:ext cx="2187879" cy="59378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Signals, Sidings and Yards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FE04EA-7346-4009-B130-E987D9B37C5E}"/>
                </a:ext>
              </a:extLst>
            </p:cNvPr>
            <p:cNvSpPr/>
            <p:nvPr/>
          </p:nvSpPr>
          <p:spPr>
            <a:xfrm>
              <a:off x="7406202" y="3937978"/>
              <a:ext cx="2187879" cy="59436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 (AADT)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Adaptive Capacity Score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AF608-3552-4FE9-9871-22B8FDB47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20652" r="33400" b="14492"/>
          <a:stretch/>
        </p:blipFill>
        <p:spPr>
          <a:xfrm>
            <a:off x="690205" y="1479030"/>
            <a:ext cx="8493552" cy="45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6451" y="1707342"/>
            <a:ext cx="9191403" cy="452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Final Stakeholder Workshop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Final Report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Final Evaluation Tool &amp; User Manual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Develop metrics to compare ACS outputs across a set of crossings (city/county/rail corridor/statewide)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Incorporate ACS output into evaluation of potential projects</a:t>
            </a:r>
          </a:p>
        </p:txBody>
      </p:sp>
    </p:spTree>
    <p:extLst>
      <p:ext uri="{BB962C8B-B14F-4D97-AF65-F5344CB8AC3E}">
        <p14:creationId xmlns:p14="http://schemas.microsoft.com/office/powerpoint/2010/main" val="27555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56451" y="1707342"/>
            <a:ext cx="9191403" cy="279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 Megan McClory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Ohio Rail Development Commission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hlinkClick r:id="rId2"/>
              </a:rPr>
              <a:t>Megan.McClory@dot.ohio.gov</a:t>
            </a: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(614) 644-0289</a:t>
            </a:r>
            <a:r>
              <a:rPr lang="en-US" sz="2800" dirty="0"/>
              <a:t> 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sz="276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5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0CEAE1-0BBA-42EA-98AA-09D6755E556D}"/>
              </a:ext>
            </a:extLst>
          </p:cNvPr>
          <p:cNvGrpSpPr/>
          <p:nvPr/>
        </p:nvGrpSpPr>
        <p:grpSpPr>
          <a:xfrm>
            <a:off x="324715" y="1559707"/>
            <a:ext cx="9191586" cy="3323611"/>
            <a:chOff x="173989" y="422275"/>
            <a:chExt cx="11725842" cy="423997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9E5D0A-47C8-4782-BCD5-2DA526806EAC}"/>
                </a:ext>
              </a:extLst>
            </p:cNvPr>
            <p:cNvSpPr/>
            <p:nvPr/>
          </p:nvSpPr>
          <p:spPr>
            <a:xfrm>
              <a:off x="9685012" y="1741998"/>
              <a:ext cx="2198487" cy="15025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A90A3F-835C-451A-8707-85BBE075996D}"/>
                </a:ext>
              </a:extLst>
            </p:cNvPr>
            <p:cNvSpPr/>
            <p:nvPr/>
          </p:nvSpPr>
          <p:spPr>
            <a:xfrm>
              <a:off x="7395594" y="1735276"/>
              <a:ext cx="2198487" cy="29269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BBAB6B-91F0-405A-BAF1-ADBE92339B8C}"/>
                </a:ext>
              </a:extLst>
            </p:cNvPr>
            <p:cNvSpPr/>
            <p:nvPr/>
          </p:nvSpPr>
          <p:spPr>
            <a:xfrm>
              <a:off x="5087090" y="1741998"/>
              <a:ext cx="2198487" cy="21959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8BA414-FAA3-4186-95DC-10F370F27249}"/>
                </a:ext>
              </a:extLst>
            </p:cNvPr>
            <p:cNvSpPr/>
            <p:nvPr/>
          </p:nvSpPr>
          <p:spPr>
            <a:xfrm>
              <a:off x="3424384" y="2450286"/>
              <a:ext cx="1527146" cy="7942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D34A33-2BFD-4C3F-B85D-D58398303EBA}"/>
                </a:ext>
              </a:extLst>
            </p:cNvPr>
            <p:cNvSpPr/>
            <p:nvPr/>
          </p:nvSpPr>
          <p:spPr>
            <a:xfrm>
              <a:off x="1815480" y="2450286"/>
              <a:ext cx="1511470" cy="7942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228681-01FE-426E-A146-607891F24EBC}"/>
                </a:ext>
              </a:extLst>
            </p:cNvPr>
            <p:cNvSpPr/>
            <p:nvPr/>
          </p:nvSpPr>
          <p:spPr>
            <a:xfrm>
              <a:off x="173989" y="2450286"/>
              <a:ext cx="1527146" cy="148769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3CB7D5-7D49-433E-928D-7999BF8E8512}"/>
                </a:ext>
              </a:extLst>
            </p:cNvPr>
            <p:cNvSpPr/>
            <p:nvPr/>
          </p:nvSpPr>
          <p:spPr>
            <a:xfrm>
              <a:off x="173990" y="1141730"/>
              <a:ext cx="4779010" cy="59436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 Importance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90E0EB-E2F6-4307-ADA9-16BA6DEEAE5E}"/>
                </a:ext>
              </a:extLst>
            </p:cNvPr>
            <p:cNvSpPr/>
            <p:nvPr/>
          </p:nvSpPr>
          <p:spPr>
            <a:xfrm>
              <a:off x="5080013" y="1140916"/>
              <a:ext cx="2209798" cy="1303024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Redundancy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3DC690-9906-4D59-B472-DC0DD9F38426}"/>
                </a:ext>
              </a:extLst>
            </p:cNvPr>
            <p:cNvSpPr/>
            <p:nvPr/>
          </p:nvSpPr>
          <p:spPr>
            <a:xfrm>
              <a:off x="7408318" y="1142687"/>
              <a:ext cx="2180742" cy="1300671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Delay to Road Users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F22C05-417A-4DD4-8614-7730C30287DF}"/>
                </a:ext>
              </a:extLst>
            </p:cNvPr>
            <p:cNvSpPr/>
            <p:nvPr/>
          </p:nvSpPr>
          <p:spPr>
            <a:xfrm>
              <a:off x="9690033" y="1142688"/>
              <a:ext cx="2209798" cy="130067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Safety</a:t>
              </a:r>
              <a:endParaRPr lang="en-CA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2524CD8-2F37-4115-97F5-ABDC79B9B1A0}"/>
                </a:ext>
              </a:extLst>
            </p:cNvPr>
            <p:cNvSpPr/>
            <p:nvPr/>
          </p:nvSpPr>
          <p:spPr>
            <a:xfrm>
              <a:off x="173990" y="1844496"/>
              <a:ext cx="1510446" cy="6076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spc="-1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Motorized Road users</a:t>
              </a:r>
              <a:endParaRPr lang="en-CA" sz="1200" spc="-1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33F3F1-3A94-4AD2-8114-20D21965883F}"/>
                </a:ext>
              </a:extLst>
            </p:cNvPr>
            <p:cNvSpPr/>
            <p:nvPr/>
          </p:nvSpPr>
          <p:spPr>
            <a:xfrm>
              <a:off x="1818527" y="1844496"/>
              <a:ext cx="1510446" cy="607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EMS/Fire Services</a:t>
              </a:r>
              <a:endParaRPr lang="en-CA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AB0562F-4458-42C6-9190-093C1AE3F0DF}"/>
                </a:ext>
              </a:extLst>
            </p:cNvPr>
            <p:cNvSpPr/>
            <p:nvPr/>
          </p:nvSpPr>
          <p:spPr>
            <a:xfrm>
              <a:off x="5085582" y="2542996"/>
              <a:ext cx="2199995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Grade-Separated Facility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4CF75BC-7F4E-4E07-960C-28A4018844BE}"/>
                </a:ext>
              </a:extLst>
            </p:cNvPr>
            <p:cNvSpPr/>
            <p:nvPr/>
          </p:nvSpPr>
          <p:spPr>
            <a:xfrm>
              <a:off x="5085582" y="3244560"/>
              <a:ext cx="2199995" cy="59436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 (AADT)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F08AA0-7B37-4F3C-9274-C522DEED6125}"/>
                </a:ext>
              </a:extLst>
            </p:cNvPr>
            <p:cNvSpPr/>
            <p:nvPr/>
          </p:nvSpPr>
          <p:spPr>
            <a:xfrm>
              <a:off x="7406202" y="2542996"/>
              <a:ext cx="2187879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Rail Traffic Volume </a:t>
              </a:r>
              <a:b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(Day Trains)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C7F308-16CF-4A92-A0C9-FCECBCF7D61D}"/>
                </a:ext>
              </a:extLst>
            </p:cNvPr>
            <p:cNvSpPr/>
            <p:nvPr/>
          </p:nvSpPr>
          <p:spPr>
            <a:xfrm>
              <a:off x="9690033" y="2542996"/>
              <a:ext cx="2209797" cy="60769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PUCO/ODOT Grade Crossing Hazard Index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A18B7DE-75D0-43A2-8911-142BABF91B48}"/>
                </a:ext>
              </a:extLst>
            </p:cNvPr>
            <p:cNvSpPr/>
            <p:nvPr/>
          </p:nvSpPr>
          <p:spPr>
            <a:xfrm>
              <a:off x="173990" y="422275"/>
              <a:ext cx="11709510" cy="5943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4FE9300-4010-4D06-9066-F6973F406E5F}"/>
                </a:ext>
              </a:extLst>
            </p:cNvPr>
            <p:cNvSpPr/>
            <p:nvPr/>
          </p:nvSpPr>
          <p:spPr>
            <a:xfrm>
              <a:off x="3442554" y="1844496"/>
              <a:ext cx="1510446" cy="6057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</a:t>
              </a:r>
            </a:p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  <a:endParaRPr lang="en-CA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057237-EA40-42DA-BA9C-1EBC8609E023}"/>
                </a:ext>
              </a:extLst>
            </p:cNvPr>
            <p:cNvSpPr/>
            <p:nvPr/>
          </p:nvSpPr>
          <p:spPr>
            <a:xfrm>
              <a:off x="187642" y="2546060"/>
              <a:ext cx="1510446" cy="58650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Type 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(Functional Class)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E3EF0E0-4816-4128-A371-EA467C492069}"/>
                </a:ext>
              </a:extLst>
            </p:cNvPr>
            <p:cNvSpPr/>
            <p:nvPr/>
          </p:nvSpPr>
          <p:spPr>
            <a:xfrm>
              <a:off x="187642" y="3247334"/>
              <a:ext cx="1510446" cy="597266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</a:t>
              </a:r>
            </a:p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Demand (AADT)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450B22-B4AA-4ECD-B66A-563FAA46515E}"/>
                </a:ext>
              </a:extLst>
            </p:cNvPr>
            <p:cNvSpPr/>
            <p:nvPr/>
          </p:nvSpPr>
          <p:spPr>
            <a:xfrm>
              <a:off x="1814716" y="2546060"/>
              <a:ext cx="1514757" cy="58592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Facility Proximity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Crossing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03916F-FB0C-4453-94F8-B00354C778FC}"/>
                </a:ext>
              </a:extLst>
            </p:cNvPr>
            <p:cNvSpPr/>
            <p:nvPr/>
          </p:nvSpPr>
          <p:spPr>
            <a:xfrm>
              <a:off x="3453723" y="2546060"/>
              <a:ext cx="1497807" cy="585925"/>
            </a:xfrm>
            <a:prstGeom prst="rect">
              <a:avLst/>
            </a:prstGeom>
            <a:solidFill>
              <a:srgbClr val="808285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45502" tIns="45502" rIns="45502" bIns="45502" anchor="ctr"/>
            <a:lstStyle/>
            <a:p>
              <a:pPr algn="ctr" defTabSz="910843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</a:pP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  <a:b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Cohesion</a:t>
              </a:r>
              <a:endParaRPr lang="en-CA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6E82B27-819C-483F-AB1F-1288E84C87E8}"/>
                </a:ext>
              </a:extLst>
            </p:cNvPr>
            <p:cNvSpPr/>
            <p:nvPr/>
          </p:nvSpPr>
          <p:spPr>
            <a:xfrm>
              <a:off x="7401181" y="3244560"/>
              <a:ext cx="2187879" cy="59378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Proximity to Signals, Sidings and Yards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FE04EA-7346-4009-B130-E987D9B37C5E}"/>
                </a:ext>
              </a:extLst>
            </p:cNvPr>
            <p:cNvSpPr/>
            <p:nvPr/>
          </p:nvSpPr>
          <p:spPr>
            <a:xfrm>
              <a:off x="7406202" y="3937978"/>
              <a:ext cx="2187879" cy="59436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Road Demand (AADT)</a:t>
              </a:r>
              <a:endParaRPr lang="en-CA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10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5B5D5-DB94-47A6-B1DC-5B1B43C7C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7947D8-50DE-4BBB-8D34-F6855F9605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EBD71-9622-4F17-B18F-561EFD23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Annex: Adaptive Capacity Score Methodology</a:t>
            </a:r>
            <a:br>
              <a:rPr lang="en-CA" dirty="0"/>
            </a:br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FE4AD9-0073-4CC0-9637-21B825AEFF07}"/>
              </a:ext>
            </a:extLst>
          </p:cNvPr>
          <p:cNvGrpSpPr/>
          <p:nvPr/>
        </p:nvGrpSpPr>
        <p:grpSpPr>
          <a:xfrm>
            <a:off x="5838093" y="5086678"/>
            <a:ext cx="3893840" cy="1816852"/>
            <a:chOff x="5838093" y="5086678"/>
            <a:chExt cx="3893840" cy="18168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20C0B7-2108-4411-B45F-B0E46AA39470}"/>
                </a:ext>
              </a:extLst>
            </p:cNvPr>
            <p:cNvGrpSpPr/>
            <p:nvPr/>
          </p:nvGrpSpPr>
          <p:grpSpPr>
            <a:xfrm>
              <a:off x="8995425" y="5395638"/>
              <a:ext cx="736508" cy="900507"/>
              <a:chOff x="8995425" y="5395638"/>
              <a:chExt cx="736508" cy="900507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93923A1-8216-49C5-86F2-CFECC886AE34}"/>
                  </a:ext>
                </a:extLst>
              </p:cNvPr>
              <p:cNvSpPr/>
              <p:nvPr/>
            </p:nvSpPr>
            <p:spPr>
              <a:xfrm>
                <a:off x="8995425" y="5652401"/>
                <a:ext cx="731077" cy="6437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9367AB3-C996-43DF-B205-EB01E80DB329}"/>
                  </a:ext>
                </a:extLst>
              </p:cNvPr>
              <p:cNvSpPr/>
              <p:nvPr/>
            </p:nvSpPr>
            <p:spPr>
              <a:xfrm>
                <a:off x="8997094" y="5395638"/>
                <a:ext cx="734839" cy="557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Safety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B17A857-D50E-46B5-8A11-FCB540346E68}"/>
                  </a:ext>
                </a:extLst>
              </p:cNvPr>
              <p:cNvSpPr/>
              <p:nvPr/>
            </p:nvSpPr>
            <p:spPr>
              <a:xfrm>
                <a:off x="8997094" y="5995574"/>
                <a:ext cx="734838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PUCO/ODOT Grade Crossing Hazard Index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034E71-46E3-4D2F-8CC1-399743C2DDAA}"/>
                </a:ext>
              </a:extLst>
            </p:cNvPr>
            <p:cNvGrpSpPr/>
            <p:nvPr/>
          </p:nvGrpSpPr>
          <p:grpSpPr>
            <a:xfrm>
              <a:off x="8234110" y="5395638"/>
              <a:ext cx="731077" cy="1507892"/>
              <a:chOff x="8234110" y="5395638"/>
              <a:chExt cx="731077" cy="150789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CB73876-463F-4668-9847-E6173BC61C84}"/>
                  </a:ext>
                </a:extLst>
              </p:cNvPr>
              <p:cNvSpPr/>
              <p:nvPr/>
            </p:nvSpPr>
            <p:spPr>
              <a:xfrm>
                <a:off x="8234110" y="5649522"/>
                <a:ext cx="731077" cy="12540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8258F2D-8E4B-4907-867B-178BCA9E94C7}"/>
                  </a:ext>
                </a:extLst>
              </p:cNvPr>
              <p:cNvSpPr/>
              <p:nvPr/>
            </p:nvSpPr>
            <p:spPr>
              <a:xfrm>
                <a:off x="8238341" y="5395638"/>
                <a:ext cx="725176" cy="557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Delay to Road Users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B42116C-BD1A-426E-9E23-ACAE569D5C03}"/>
                  </a:ext>
                </a:extLst>
              </p:cNvPr>
              <p:cNvSpPr/>
              <p:nvPr/>
            </p:nvSpPr>
            <p:spPr>
              <a:xfrm>
                <a:off x="8237637" y="5995574"/>
                <a:ext cx="727550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Rail Traffic Volume </a:t>
                </a:r>
                <a:b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(Day Trains)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548817-2AEE-4DCF-AE7A-D78CBA8C39BC}"/>
                  </a:ext>
                </a:extLst>
              </p:cNvPr>
              <p:cNvSpPr/>
              <p:nvPr/>
            </p:nvSpPr>
            <p:spPr>
              <a:xfrm>
                <a:off x="8235967" y="6296146"/>
                <a:ext cx="727550" cy="2543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Signals, Sidings and Yards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057077E-69AF-4A81-A36F-0A79C4A4DC83}"/>
                  </a:ext>
                </a:extLst>
              </p:cNvPr>
              <p:cNvSpPr/>
              <p:nvPr/>
            </p:nvSpPr>
            <p:spPr>
              <a:xfrm>
                <a:off x="8237637" y="6593228"/>
                <a:ext cx="727550" cy="2546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9B1442-FFA1-4D70-93C5-156305DABE42}"/>
                </a:ext>
              </a:extLst>
            </p:cNvPr>
            <p:cNvGrpSpPr/>
            <p:nvPr/>
          </p:nvGrpSpPr>
          <p:grpSpPr>
            <a:xfrm>
              <a:off x="7465441" y="5394566"/>
              <a:ext cx="734839" cy="1198348"/>
              <a:chOff x="7465441" y="5394566"/>
              <a:chExt cx="734839" cy="119834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03FA5E4-6361-4F96-8188-60D196E1048E}"/>
                  </a:ext>
                </a:extLst>
              </p:cNvPr>
              <p:cNvSpPr/>
              <p:nvPr/>
            </p:nvSpPr>
            <p:spPr>
              <a:xfrm>
                <a:off x="7467795" y="5652088"/>
                <a:ext cx="731077" cy="9408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DE1DBBF-4A9D-475F-A1FE-80FC4252F627}"/>
                  </a:ext>
                </a:extLst>
              </p:cNvPr>
              <p:cNvSpPr/>
              <p:nvPr/>
            </p:nvSpPr>
            <p:spPr>
              <a:xfrm>
                <a:off x="7465441" y="5394566"/>
                <a:ext cx="734839" cy="558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Redundancy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3423991-7134-4465-9595-100E08AE368C}"/>
                  </a:ext>
                </a:extLst>
              </p:cNvPr>
              <p:cNvSpPr/>
              <p:nvPr/>
            </p:nvSpPr>
            <p:spPr>
              <a:xfrm>
                <a:off x="7467293" y="5995261"/>
                <a:ext cx="731579" cy="26035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Proximity to Grade-Separated Facility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90E9828-8E33-4AAE-99FC-7F96B80F4E36}"/>
                  </a:ext>
                </a:extLst>
              </p:cNvPr>
              <p:cNvSpPr/>
              <p:nvPr/>
            </p:nvSpPr>
            <p:spPr>
              <a:xfrm>
                <a:off x="7467293" y="6295833"/>
                <a:ext cx="731579" cy="2546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Demand (AADT)</a:t>
                </a:r>
                <a:endParaRPr lang="en-CA" sz="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C619777-B09D-4317-A168-39BB73EF278A}"/>
                </a:ext>
              </a:extLst>
            </p:cNvPr>
            <p:cNvSpPr/>
            <p:nvPr/>
          </p:nvSpPr>
          <p:spPr>
            <a:xfrm>
              <a:off x="5838093" y="5086678"/>
              <a:ext cx="3893840" cy="2546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>
                  <a:latin typeface="Calibri" panose="020F0502020204030204" pitchFamily="34" charset="0"/>
                  <a:cs typeface="Calibri" panose="020F0502020204030204" pitchFamily="34" charset="0"/>
                </a:rPr>
                <a:t>Adaptive Capacity Score</a:t>
              </a:r>
              <a:endParaRPr lang="en-CA" sz="7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A281F-85B9-4967-B57A-9C2A63F9FD9C}"/>
                </a:ext>
              </a:extLst>
            </p:cNvPr>
            <p:cNvGrpSpPr/>
            <p:nvPr/>
          </p:nvGrpSpPr>
          <p:grpSpPr>
            <a:xfrm>
              <a:off x="5838093" y="5394915"/>
              <a:ext cx="1589195" cy="1198000"/>
              <a:chOff x="5838093" y="5394915"/>
              <a:chExt cx="1589195" cy="11980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EA87332-B2A2-4174-90D1-43B149A48888}"/>
                  </a:ext>
                </a:extLst>
              </p:cNvPr>
              <p:cNvSpPr/>
              <p:nvPr/>
            </p:nvSpPr>
            <p:spPr>
              <a:xfrm>
                <a:off x="6918968" y="5955541"/>
                <a:ext cx="507832" cy="3402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2BD31AF-F29A-4C49-9A46-ACA91F3431FD}"/>
                  </a:ext>
                </a:extLst>
              </p:cNvPr>
              <p:cNvSpPr/>
              <p:nvPr/>
            </p:nvSpPr>
            <p:spPr>
              <a:xfrm>
                <a:off x="6383949" y="5955541"/>
                <a:ext cx="502619" cy="3402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0D500B-4AD7-4EF3-9D7A-26BC361B3BF5}"/>
                  </a:ext>
                </a:extLst>
              </p:cNvPr>
              <p:cNvSpPr/>
              <p:nvPr/>
            </p:nvSpPr>
            <p:spPr>
              <a:xfrm>
                <a:off x="5838093" y="5955541"/>
                <a:ext cx="507832" cy="6373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96962E8-EBDE-4B03-B158-210401A7382C}"/>
                  </a:ext>
                </a:extLst>
              </p:cNvPr>
              <p:cNvSpPr/>
              <p:nvPr/>
            </p:nvSpPr>
            <p:spPr>
              <a:xfrm>
                <a:off x="5838093" y="5394915"/>
                <a:ext cx="1589195" cy="254642"/>
              </a:xfrm>
              <a:prstGeom prst="rect">
                <a:avLst/>
              </a:prstGeom>
              <a:solidFill>
                <a:srgbClr val="7399C6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Public Importance</a:t>
                </a:r>
                <a:endParaRPr lang="en-CA" sz="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5F5A0BD-4D4F-4DC4-BEB7-58B64D7EA7B9}"/>
                  </a:ext>
                </a:extLst>
              </p:cNvPr>
              <p:cNvSpPr/>
              <p:nvPr/>
            </p:nvSpPr>
            <p:spPr>
              <a:xfrm>
                <a:off x="5838093" y="5696002"/>
                <a:ext cx="502278" cy="2603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spc="-1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Motorized Road users</a:t>
                </a:r>
                <a:endParaRPr lang="en-CA" sz="400" spc="-1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4F214D0-FA47-49C6-A650-283F9987658A}"/>
                  </a:ext>
                </a:extLst>
              </p:cNvPr>
              <p:cNvSpPr/>
              <p:nvPr/>
            </p:nvSpPr>
            <p:spPr>
              <a:xfrm>
                <a:off x="6384962" y="5696002"/>
                <a:ext cx="502278" cy="26035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EMS/Fire Services</a:t>
                </a:r>
                <a:endParaRPr lang="en-CA" sz="4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CDD3B89-72E6-4D8D-B4BA-0B8E519EEFC9}"/>
                  </a:ext>
                </a:extLst>
              </p:cNvPr>
              <p:cNvSpPr/>
              <p:nvPr/>
            </p:nvSpPr>
            <p:spPr>
              <a:xfrm>
                <a:off x="6925010" y="5696002"/>
                <a:ext cx="502278" cy="2595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</a:p>
              <a:p>
                <a:pPr algn="ctr"/>
                <a:r>
                  <a:rPr lang="en-US" sz="400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endParaRPr lang="en-CA" sz="4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6068EE8-5EB5-4F77-9B59-3F9D9B5252CE}"/>
                  </a:ext>
                </a:extLst>
              </p:cNvPr>
              <p:cNvSpPr/>
              <p:nvPr/>
            </p:nvSpPr>
            <p:spPr>
              <a:xfrm>
                <a:off x="5842633" y="5996574"/>
                <a:ext cx="502278" cy="251277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Type 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(Functional Class)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2C8F15-6C4E-40CC-8E8B-8F65390C1EBB}"/>
                  </a:ext>
                </a:extLst>
              </p:cNvPr>
              <p:cNvSpPr/>
              <p:nvPr/>
            </p:nvSpPr>
            <p:spPr>
              <a:xfrm>
                <a:off x="5842633" y="6297021"/>
                <a:ext cx="502278" cy="255887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</a:t>
                </a:r>
              </a:p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Demand (AADT)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84E838A-DEC0-425E-B6D1-2783ADAB7FDE}"/>
                  </a:ext>
                </a:extLst>
              </p:cNvPr>
              <p:cNvSpPr/>
              <p:nvPr/>
            </p:nvSpPr>
            <p:spPr>
              <a:xfrm>
                <a:off x="6383695" y="5996574"/>
                <a:ext cx="503712" cy="251029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Facility Proximity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 Crossing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462CF5B-F2D9-4FC6-861F-0E080DF07B93}"/>
                  </a:ext>
                </a:extLst>
              </p:cNvPr>
              <p:cNvSpPr/>
              <p:nvPr/>
            </p:nvSpPr>
            <p:spPr>
              <a:xfrm>
                <a:off x="6928724" y="5996574"/>
                <a:ext cx="498076" cy="251029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Community</a:t>
                </a:r>
                <a:b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Cohesion</a:t>
                </a:r>
                <a:endParaRPr lang="en-CA" sz="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B24EC4-7E14-4635-9ED9-8535EB446F18}"/>
              </a:ext>
            </a:extLst>
          </p:cNvPr>
          <p:cNvSpPr/>
          <p:nvPr/>
        </p:nvSpPr>
        <p:spPr>
          <a:xfrm>
            <a:off x="326467" y="2565899"/>
            <a:ext cx="2526677" cy="37794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Motorized Road Users</a:t>
            </a:r>
          </a:p>
          <a:p>
            <a:pPr algn="ctr"/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included in the calculation of the Adaptive Capacity Score for Motorized Road Users only</a:t>
            </a:r>
            <a:endParaRPr lang="en-CA" sz="105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200B4DE-0084-4233-BB9C-296F9071AF15}"/>
              </a:ext>
            </a:extLst>
          </p:cNvPr>
          <p:cNvSpPr/>
          <p:nvPr/>
        </p:nvSpPr>
        <p:spPr>
          <a:xfrm>
            <a:off x="414203" y="1130276"/>
            <a:ext cx="9524273" cy="594360"/>
          </a:xfrm>
          <a:prstGeom prst="rect">
            <a:avLst/>
          </a:prstGeom>
          <a:solidFill>
            <a:srgbClr val="7399C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502" tIns="45502" rIns="45502" bIns="45502" anchor="ctr"/>
          <a:lstStyle/>
          <a:p>
            <a:pPr algn="ctr" defTabSz="910843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Importance</a:t>
            </a:r>
            <a:endParaRPr lang="en-CA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BB10CAB-BCE9-426F-AE2E-EDCDADCC85F7}"/>
              </a:ext>
            </a:extLst>
          </p:cNvPr>
          <p:cNvSpPr/>
          <p:nvPr/>
        </p:nvSpPr>
        <p:spPr>
          <a:xfrm>
            <a:off x="414203" y="1864989"/>
            <a:ext cx="2438941" cy="5943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Motorized Road Users</a:t>
            </a:r>
            <a:endParaRPr lang="en-CA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F456B88-2065-40D3-BECC-30A0C9554E3D}"/>
              </a:ext>
            </a:extLst>
          </p:cNvPr>
          <p:cNvSpPr/>
          <p:nvPr/>
        </p:nvSpPr>
        <p:spPr>
          <a:xfrm>
            <a:off x="3662954" y="1864991"/>
            <a:ext cx="2342515" cy="59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EMS/Fire Services</a:t>
            </a:r>
            <a:endParaRPr lang="en-CA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879A911-03F4-4AC0-9A33-77B123C7CF3E}"/>
              </a:ext>
            </a:extLst>
          </p:cNvPr>
          <p:cNvSpPr/>
          <p:nvPr/>
        </p:nvSpPr>
        <p:spPr>
          <a:xfrm>
            <a:off x="420064" y="2640218"/>
            <a:ext cx="2342515" cy="594360"/>
          </a:xfrm>
          <a:prstGeom prst="rect">
            <a:avLst/>
          </a:prstGeom>
          <a:solidFill>
            <a:srgbClr val="808285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502" tIns="45502" rIns="45502" bIns="45502" anchor="ctr"/>
          <a:lstStyle/>
          <a:p>
            <a:pPr algn="ctr" defTabSz="910843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Type</a:t>
            </a:r>
            <a:endParaRPr lang="en-CA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CEA8DA4-710F-43DA-BE32-EA1A70CE421E}"/>
              </a:ext>
            </a:extLst>
          </p:cNvPr>
          <p:cNvSpPr/>
          <p:nvPr/>
        </p:nvSpPr>
        <p:spPr>
          <a:xfrm>
            <a:off x="414203" y="4332862"/>
            <a:ext cx="2342515" cy="594360"/>
          </a:xfrm>
          <a:prstGeom prst="rect">
            <a:avLst/>
          </a:prstGeom>
          <a:solidFill>
            <a:srgbClr val="808285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502" tIns="45502" rIns="45502" bIns="45502" anchor="ctr"/>
          <a:lstStyle/>
          <a:p>
            <a:pPr algn="ctr" defTabSz="910843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Demand</a:t>
            </a:r>
            <a:endParaRPr lang="en-CA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62658EF-DCDA-4631-B2B9-2B94CA44E07A}"/>
              </a:ext>
            </a:extLst>
          </p:cNvPr>
          <p:cNvSpPr/>
          <p:nvPr/>
        </p:nvSpPr>
        <p:spPr>
          <a:xfrm>
            <a:off x="420064" y="3263609"/>
            <a:ext cx="2342515" cy="594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Class of a road</a:t>
            </a:r>
            <a:endParaRPr lang="en-CA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F1B9E99-C1AF-495C-8479-71C6A7EE2024}"/>
              </a:ext>
            </a:extLst>
          </p:cNvPr>
          <p:cNvSpPr/>
          <p:nvPr/>
        </p:nvSpPr>
        <p:spPr>
          <a:xfrm>
            <a:off x="414203" y="4949317"/>
            <a:ext cx="2342515" cy="49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Annual Daily Traffic (AADT)</a:t>
            </a:r>
            <a:endParaRPr lang="en-CA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C5084CF-E932-472C-B0C9-59607066BE9F}"/>
              </a:ext>
            </a:extLst>
          </p:cNvPr>
          <p:cNvSpPr/>
          <p:nvPr/>
        </p:nvSpPr>
        <p:spPr>
          <a:xfrm>
            <a:off x="3662954" y="2637516"/>
            <a:ext cx="2342515" cy="594360"/>
          </a:xfrm>
          <a:prstGeom prst="rect">
            <a:avLst/>
          </a:prstGeom>
          <a:solidFill>
            <a:srgbClr val="808285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502" tIns="45502" rIns="45502" bIns="45502" anchor="ctr"/>
          <a:lstStyle/>
          <a:p>
            <a:pPr algn="ctr" defTabSz="910843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 Proximity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Crossing</a:t>
            </a:r>
            <a:endParaRPr lang="en-CA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02187E8-8B96-4251-8591-AB3C4538991C}"/>
              </a:ext>
            </a:extLst>
          </p:cNvPr>
          <p:cNvSpPr/>
          <p:nvPr/>
        </p:nvSpPr>
        <p:spPr>
          <a:xfrm>
            <a:off x="3662954" y="3263609"/>
            <a:ext cx="2342515" cy="594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 of the Distance to Hospitals / Fire Stations</a:t>
            </a:r>
            <a:endParaRPr lang="en-CA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DD5F2E1-8751-4672-AD9A-9EE456DAFF0F}"/>
              </a:ext>
            </a:extLst>
          </p:cNvPr>
          <p:cNvSpPr/>
          <p:nvPr/>
        </p:nvSpPr>
        <p:spPr>
          <a:xfrm>
            <a:off x="6901454" y="1864989"/>
            <a:ext cx="2367458" cy="5943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Community</a:t>
            </a:r>
            <a:endParaRPr lang="en-CA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5902E03-40E0-4AAB-A6CF-5E41C5A7729D}"/>
              </a:ext>
            </a:extLst>
          </p:cNvPr>
          <p:cNvSpPr/>
          <p:nvPr/>
        </p:nvSpPr>
        <p:spPr>
          <a:xfrm>
            <a:off x="6901454" y="2637516"/>
            <a:ext cx="2367458" cy="594360"/>
          </a:xfrm>
          <a:prstGeom prst="rect">
            <a:avLst/>
          </a:prstGeom>
          <a:solidFill>
            <a:srgbClr val="808285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502" tIns="45502" rIns="45502" bIns="45502" anchor="ctr"/>
          <a:lstStyle/>
          <a:p>
            <a:pPr algn="ctr" defTabSz="910843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  <a:b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Cohesion</a:t>
            </a:r>
            <a:endParaRPr lang="en-CA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55815F1-B17F-49DD-AA24-909D1B8290C1}"/>
              </a:ext>
            </a:extLst>
          </p:cNvPr>
          <p:cNvSpPr/>
          <p:nvPr/>
        </p:nvSpPr>
        <p:spPr>
          <a:xfrm>
            <a:off x="6901455" y="3263609"/>
            <a:ext cx="2367458" cy="594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population split by rail line</a:t>
            </a:r>
            <a:endParaRPr lang="en-CA" sz="11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E85E651-C5AE-4F94-B504-C809CF5E4CF9}"/>
              </a:ext>
            </a:extLst>
          </p:cNvPr>
          <p:cNvGrpSpPr/>
          <p:nvPr/>
        </p:nvGrpSpPr>
        <p:grpSpPr>
          <a:xfrm>
            <a:off x="3730385" y="5058192"/>
            <a:ext cx="1971675" cy="1492284"/>
            <a:chOff x="8772525" y="4140181"/>
            <a:chExt cx="1971675" cy="1492284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34280FC-559D-48DF-991F-4942F270E43E}"/>
                </a:ext>
              </a:extLst>
            </p:cNvPr>
            <p:cNvSpPr/>
            <p:nvPr/>
          </p:nvSpPr>
          <p:spPr>
            <a:xfrm>
              <a:off x="8772525" y="4140181"/>
              <a:ext cx="1971675" cy="1492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6EDA441E-8910-4DF4-86A4-F704BF434ACE}"/>
                </a:ext>
              </a:extLst>
            </p:cNvPr>
            <p:cNvGrpSpPr/>
            <p:nvPr/>
          </p:nvGrpSpPr>
          <p:grpSpPr>
            <a:xfrm>
              <a:off x="8858250" y="4500402"/>
              <a:ext cx="1819275" cy="995886"/>
              <a:chOff x="436750" y="276452"/>
              <a:chExt cx="2772410" cy="151764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1B55E1D-0ABA-4F3D-A557-13BAA30E3985}"/>
                  </a:ext>
                </a:extLst>
              </p:cNvPr>
              <p:cNvSpPr/>
              <p:nvPr/>
            </p:nvSpPr>
            <p:spPr>
              <a:xfrm>
                <a:off x="436750" y="276452"/>
                <a:ext cx="2772410" cy="318913"/>
              </a:xfrm>
              <a:prstGeom prst="rect">
                <a:avLst/>
              </a:prstGeom>
              <a:solidFill>
                <a:srgbClr val="7399C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Component</a:t>
                </a:r>
                <a:endParaRPr lang="en-CA" sz="11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CBF8F686-B1F2-4369-A446-3421DE0FAE68}"/>
                  </a:ext>
                </a:extLst>
              </p:cNvPr>
              <p:cNvSpPr/>
              <p:nvPr/>
            </p:nvSpPr>
            <p:spPr>
              <a:xfrm>
                <a:off x="436750" y="1104030"/>
                <a:ext cx="2772410" cy="318913"/>
              </a:xfrm>
              <a:prstGeom prst="rect">
                <a:avLst/>
              </a:prstGeom>
              <a:solidFill>
                <a:srgbClr val="808285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Category</a:t>
                </a:r>
                <a:endParaRPr lang="en-CA" sz="11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7F7D7E2-E2D3-4466-ADD4-B719EAFA9C60}"/>
                  </a:ext>
                </a:extLst>
              </p:cNvPr>
              <p:cNvSpPr/>
              <p:nvPr/>
            </p:nvSpPr>
            <p:spPr>
              <a:xfrm>
                <a:off x="436750" y="1528443"/>
                <a:ext cx="2772410" cy="2656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Performance Measure</a:t>
                </a:r>
                <a:endParaRPr lang="en-CA" sz="10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89863A9-B092-46CA-936D-1284F0820D60}"/>
                  </a:ext>
                </a:extLst>
              </p:cNvPr>
              <p:cNvSpPr/>
              <p:nvPr/>
            </p:nvSpPr>
            <p:spPr>
              <a:xfrm>
                <a:off x="436750" y="682322"/>
                <a:ext cx="2772410" cy="31891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45502" tIns="45502" rIns="45502" bIns="45502" anchor="ctr"/>
              <a:lstStyle/>
              <a:p>
                <a:pPr algn="ctr" defTabSz="910843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black"/>
                  </a:buClr>
                </a:pPr>
                <a:r>
                  <a:rPr lang="en-US" sz="1100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Sub-Component</a:t>
                </a:r>
                <a:endParaRPr lang="en-CA" sz="11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B10C5BC-4DB8-4119-B8AE-A20AC22CF056}"/>
                </a:ext>
              </a:extLst>
            </p:cNvPr>
            <p:cNvSpPr/>
            <p:nvPr/>
          </p:nvSpPr>
          <p:spPr>
            <a:xfrm>
              <a:off x="8891587" y="4213145"/>
              <a:ext cx="18192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Legend:</a:t>
              </a:r>
              <a:endParaRPr lang="en-CA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2AA60DDF-74FA-49CE-A512-78ED19C8A93C}"/>
              </a:ext>
            </a:extLst>
          </p:cNvPr>
          <p:cNvSpPr txBox="1"/>
          <p:nvPr/>
        </p:nvSpPr>
        <p:spPr>
          <a:xfrm>
            <a:off x="438062" y="3920233"/>
            <a:ext cx="236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B04A69B-B898-439F-B11E-0103DF961ADF}"/>
              </a:ext>
            </a:extLst>
          </p:cNvPr>
          <p:cNvSpPr/>
          <p:nvPr/>
        </p:nvSpPr>
        <p:spPr>
          <a:xfrm>
            <a:off x="2870268" y="199641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× w</a:t>
            </a:r>
            <a:r>
              <a:rPr lang="en-CA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D99711D-A0BD-47DE-8EFC-4EE2DE6FD10A}"/>
              </a:ext>
            </a:extLst>
          </p:cNvPr>
          <p:cNvSpPr/>
          <p:nvPr/>
        </p:nvSpPr>
        <p:spPr>
          <a:xfrm>
            <a:off x="6104611" y="1996410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× w</a:t>
            </a:r>
            <a:r>
              <a:rPr lang="en-CA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962231B-ACE6-43C9-985D-CD6E96567845}"/>
              </a:ext>
            </a:extLst>
          </p:cNvPr>
          <p:cNvSpPr/>
          <p:nvPr/>
        </p:nvSpPr>
        <p:spPr>
          <a:xfrm>
            <a:off x="9356907" y="1996410"/>
            <a:ext cx="58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× w</a:t>
            </a:r>
            <a:r>
              <a:rPr lang="en-CA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68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WKJXKmS1CfKXJRpRGkXQ"/>
</p:tagLst>
</file>

<file path=ppt/theme/theme1.xml><?xml version="1.0" encoding="utf-8"?>
<a:theme xmlns:a="http://schemas.openxmlformats.org/drawingml/2006/main" name="CPCS Theme">
  <a:themeElements>
    <a:clrScheme name="Custom 1">
      <a:dk1>
        <a:srgbClr val="000000"/>
      </a:dk1>
      <a:lt1>
        <a:srgbClr val="FFFFFF"/>
      </a:lt1>
      <a:dk2>
        <a:srgbClr val="0A5481"/>
      </a:dk2>
      <a:lt2>
        <a:srgbClr val="E6E7E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PC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1_1_18" id="{EE6AAE78-6BB0-4D2D-A567-6727E4BECF68}" vid="{32236B5C-2E3E-4A29-BBEF-B9FE64F911A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howofficecode>true</Showofficecode>
</file>

<file path=customXml/item10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E18261F304840B0F0C5BB8605AA4F" ma:contentTypeVersion="0" ma:contentTypeDescription="Create a new document." ma:contentTypeScope="" ma:versionID="5ffef3a4b6e84b65ca5e904040c8d878">
  <xsd:schema xmlns:xsd="http://www.w3.org/2001/XMLSchema" xmlns:xs="http://www.w3.org/2001/XMLSchema" xmlns:p="http://schemas.microsoft.com/office/2006/metadata/properties" xmlns:ns2="4d155f29-bba2-4b0e-9e71-99a7a1eea477" targetNamespace="http://schemas.microsoft.com/office/2006/metadata/properties" ma:root="true" ma:fieldsID="ca0102873d98c9db2ba66bf8d05a26c2" ns2:_="">
    <xsd:import namespace="4d155f29-bba2-4b0e-9e71-99a7a1eea4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15b9b29634e4dffbf9001a90e9d46c4" minOccurs="0"/>
                <xsd:element ref="ns2:TaxCatchAll" minOccurs="0"/>
                <xsd:element ref="ns2:TaxCatchAllLabel" minOccurs="0"/>
                <xsd:element ref="ns2:ja344a397c004fbc94c87778e7957539" minOccurs="0"/>
                <xsd:element ref="ns2:Deliverable" minOccurs="0"/>
                <xsd:element ref="ns2:m48af1d608f844e28b1262a9eddbd000" minOccurs="0"/>
                <xsd:element ref="ns2:b3ed815f6f3b41f5af92b8e89169af43" minOccurs="0"/>
                <xsd:element ref="ns2:f55688bf197e4109b515f84cec211df1" minOccurs="0"/>
                <xsd:element ref="ns2:n9c9ae59b6a14df7901347dc15a4e0b9" minOccurs="0"/>
                <xsd:element ref="ns2:ic5eddcbf53a4760a66c364771774767" minOccurs="0"/>
                <xsd:element ref="ns2:o7e24f835e9e4e7e95609271bddd5c4c" minOccurs="0"/>
                <xsd:element ref="ns2:j1f96f7400924d1caf41c503f78eace4" minOccurs="0"/>
                <xsd:element ref="ns2:k3291a82c76047e2ad256aa36b763937" minOccurs="0"/>
                <xsd:element ref="ns2:d4639d06a08c4b8690233d174565cb59" minOccurs="0"/>
                <xsd:element ref="ns2:hd04fa20a99f471cbc90f20fa3cf7ddd" minOccurs="0"/>
                <xsd:element ref="ns2:l185d5246f454c6eb675cecd91a0ee53" minOccurs="0"/>
                <xsd:element ref="ns2:b02c75d376014bffb31f5a6958559b9f" minOccurs="0"/>
                <xsd:element ref="ns2:p2e8e83a30c84a09a82cac19b5f0463f" minOccurs="0"/>
                <xsd:element ref="ns2:kc0f317ca8694f83b9c49751f111a56a" minOccurs="0"/>
                <xsd:element ref="ns2:e5c8c34664a54af7a9e08b9f23f67b17" minOccurs="0"/>
                <xsd:element ref="ns2:l76fdf32ceb04bf7b8fde21285a58574" minOccurs="0"/>
                <xsd:element ref="ns2:n941cb63e7684e3d845ef093af481528" minOccurs="0"/>
                <xsd:element ref="ns2:p37770eca99b4f619910b80285988354" minOccurs="0"/>
                <xsd:element ref="ns2:e58a4433db23458da80d2ab776549a5d" minOccurs="0"/>
                <xsd:element ref="ns2:ma193935993d4e95ba6b1bcd58c02ea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55f29-bba2-4b0e-9e71-99a7a1eea47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k15b9b29634e4dffbf9001a90e9d46c4" ma:index="12" ma:taxonomy="true" ma:internalName="k15b9b29634e4dffbf9001a90e9d46c4" ma:taxonomyFieldName="CatProjectExec" ma:displayName="Category - Project Execution" ma:default="727;#Not Categorized|aec695db-c7dc-4893-80ea-1663158b5950" ma:fieldId="{415b9b29-634e-4dff-bf90-01a90e9d46c4}" ma:sspId="b358d935-fd5a-4462-ae0e-23bc492c2716" ma:termSetId="88b2e237-c0e8-410f-9a7d-e64c994f48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7503acc1-953f-411f-9e1a-d8514a17783d}" ma:internalName="TaxCatchAll" ma:showField="CatchAllData" ma:web="4d155f29-bba2-4b0e-9e71-99a7a1eea4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7503acc1-953f-411f-9e1a-d8514a17783d}" ma:internalName="TaxCatchAllLabel" ma:readOnly="true" ma:showField="CatchAllDataLabel" ma:web="4d155f29-bba2-4b0e-9e71-99a7a1eea4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a344a397c004fbc94c87778e7957539" ma:index="16" nillable="true" ma:taxonomy="true" ma:internalName="ja344a397c004fbc94c87778e7957539" ma:taxonomyFieldName="DocTags" ma:displayName="Document Tags" ma:default="" ma:fieldId="{3a344a39-7c00-4fbc-94c8-7778e7957539}" ma:taxonomyMulti="true" ma:sspId="b358d935-fd5a-4462-ae0e-23bc492c2716" ma:termSetId="a7c9c7aa-fc57-4cbf-8c0e-10545b0e20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eliverable" ma:index="17" nillable="true" ma:displayName="Deliverable" ma:default="0" ma:internalName="Deliverable">
      <xsd:simpleType>
        <xsd:restriction base="dms:Boolean"/>
      </xsd:simpleType>
    </xsd:element>
    <xsd:element name="m48af1d608f844e28b1262a9eddbd000" ma:index="19" ma:taxonomy="true" ma:internalName="m48af1d608f844e28b1262a9eddbd000" ma:taxonomyFieldName="Project_x0020_Country" ma:displayName="Project Country" ma:default="137;#United States|6e345a2b-9af2-4d92-9d16-d9186e4dc2f9" ma:fieldId="{648af1d6-08f8-44e2-8b12-62a9eddbd000}" ma:sspId="b358d935-fd5a-4462-ae0e-23bc492c2716" ma:termSetId="49d145b8-c22e-44a5-8f97-0fd688d20d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ed815f6f3b41f5af92b8e89169af43" ma:index="21" ma:taxonomy="true" ma:internalName="b3ed815f6f3b41f5af92b8e89169af43" ma:taxonomyFieldName="Project_x0020_Number" ma:displayName="Project Number" ma:default="6829;#18577|3f476a85-42be-4ef8-879e-644bba153b81" ma:fieldId="{b3ed815f-6f3b-41f5-af92-b8e89169af43}" ma:sspId="b358d935-fd5a-4462-ae0e-23bc492c2716" ma:termSetId="53439165-ee9a-4aa1-b76c-0cf837d1036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55688bf197e4109b515f84cec211df1" ma:index="22" nillable="true" ma:displayName="Citizenship_0" ma:hidden="true" ma:internalName="f55688bf197e4109b515f84cec211df1">
      <xsd:simpleType>
        <xsd:restriction base="dms:Note"/>
      </xsd:simpleType>
    </xsd:element>
    <xsd:element name="n9c9ae59b6a14df7901347dc15a4e0b9" ma:index="23" nillable="true" ma:displayName="CPCSCompany_0" ma:hidden="true" ma:internalName="n9c9ae59b6a14df7901347dc15a4e0b9">
      <xsd:simpleType>
        <xsd:restriction base="dms:Note"/>
      </xsd:simpleType>
    </xsd:element>
    <xsd:element name="ic5eddcbf53a4760a66c364771774767" ma:index="24" nillable="true" ma:displayName="CountryOfRes_0" ma:hidden="true" ma:internalName="ic5eddcbf53a4760a66c364771774767">
      <xsd:simpleType>
        <xsd:restriction base="dms:Note"/>
      </xsd:simpleType>
    </xsd:element>
    <xsd:element name="o7e24f835e9e4e7e95609271bddd5c4c" ma:index="25" nillable="true" ma:displayName="CVLang_0" ma:hidden="true" ma:internalName="o7e24f835e9e4e7e95609271bddd5c4c">
      <xsd:simpleType>
        <xsd:restriction base="dms:Note"/>
      </xsd:simpleType>
    </xsd:element>
    <xsd:element name="j1f96f7400924d1caf41c503f78eace4" ma:index="26" nillable="true" ma:displayName="CVType_0" ma:hidden="true" ma:internalName="j1f96f7400924d1caf41c503f78eace4">
      <xsd:simpleType>
        <xsd:restriction base="dms:Note"/>
      </xsd:simpleType>
    </xsd:element>
    <xsd:element name="k3291a82c76047e2ad256aa36b763937" ma:index="27" nillable="true" ma:displayName="DBMarketing_0" ma:hidden="true" ma:internalName="k3291a82c76047e2ad256aa36b763937">
      <xsd:simpleType>
        <xsd:restriction base="dms:Note"/>
      </xsd:simpleType>
    </xsd:element>
    <xsd:element name="d4639d06a08c4b8690233d174565cb59" ma:index="28" nillable="true" ma:displayName="ExtName_0" ma:hidden="true" ma:internalName="d4639d06a08c4b8690233d174565cb59">
      <xsd:simpleType>
        <xsd:restriction base="dms:Note"/>
      </xsd:simpleType>
    </xsd:element>
    <xsd:element name="hd04fa20a99f471cbc90f20fa3cf7ddd" ma:index="29" nillable="true" ma:displayName="Client_0" ma:hidden="true" ma:internalName="hd04fa20a99f471cbc90f20fa3cf7ddd">
      <xsd:simpleType>
        <xsd:restriction base="dms:Note"/>
      </xsd:simpleType>
    </xsd:element>
    <xsd:element name="l185d5246f454c6eb675cecd91a0ee53" ma:index="30" nillable="true" ma:displayName="MotherTongue_0" ma:hidden="true" ma:internalName="l185d5246f454c6eb675cecd91a0ee53">
      <xsd:simpleType>
        <xsd:restriction base="dms:Note"/>
      </xsd:simpleType>
    </xsd:element>
    <xsd:element name="b02c75d376014bffb31f5a6958559b9f" ma:index="31" nillable="true" ma:displayName="PDSLang_0" ma:hidden="true" ma:internalName="b02c75d376014bffb31f5a6958559b9f">
      <xsd:simpleType>
        <xsd:restriction base="dms:Note"/>
      </xsd:simpleType>
    </xsd:element>
    <xsd:element name="p2e8e83a30c84a09a82cac19b5f0463f" ma:index="32" nillable="true" ma:displayName="PDSType_0" ma:hidden="true" ma:internalName="p2e8e83a30c84a09a82cac19b5f0463f">
      <xsd:simpleType>
        <xsd:restriction base="dms:Note"/>
      </xsd:simpleType>
    </xsd:element>
    <xsd:element name="kc0f317ca8694f83b9c49751f111a56a" ma:index="33" nillable="true" ma:displayName="RefProjectCountry_0" ma:hidden="true" ma:internalName="kc0f317ca8694f83b9c49751f111a56a">
      <xsd:simpleType>
        <xsd:restriction base="dms:Note"/>
      </xsd:simpleType>
    </xsd:element>
    <xsd:element name="e5c8c34664a54af7a9e08b9f23f67b17" ma:index="34" nillable="true" ma:displayName="RefProjectNumber_0" ma:hidden="true" ma:internalName="e5c8c34664a54af7a9e08b9f23f67b17">
      <xsd:simpleType>
        <xsd:restriction base="dms:Note"/>
      </xsd:simpleType>
    </xsd:element>
    <xsd:element name="l76fdf32ceb04bf7b8fde21285a58574" ma:index="35" nillable="true" ma:displayName="Region_0" ma:hidden="true" ma:internalName="l76fdf32ceb04bf7b8fde21285a58574">
      <xsd:simpleType>
        <xsd:restriction base="dms:Note"/>
      </xsd:simpleType>
    </xsd:element>
    <xsd:element name="n941cb63e7684e3d845ef093af481528" ma:index="36" nillable="true" ma:displayName="Sector_0" ma:hidden="true" ma:internalName="n941cb63e7684e3d845ef093af481528">
      <xsd:simpleType>
        <xsd:restriction base="dms:Note"/>
      </xsd:simpleType>
    </xsd:element>
    <xsd:element name="p37770eca99b4f619910b80285988354" ma:index="37" nillable="true" ma:displayName="Service_0" ma:hidden="true" ma:internalName="p37770eca99b4f619910b80285988354">
      <xsd:simpleType>
        <xsd:restriction base="dms:Note"/>
      </xsd:simpleType>
    </xsd:element>
    <xsd:element name="e58a4433db23458da80d2ab776549a5d" ma:index="38" nillable="true" ma:displayName="WorkingLang_0" ma:hidden="true" ma:internalName="e58a4433db23458da80d2ab776549a5d">
      <xsd:simpleType>
        <xsd:restriction base="dms:Note"/>
      </xsd:simpleType>
    </xsd:element>
    <xsd:element name="ma193935993d4e95ba6b1bcd58c02ea5" ma:index="40" nillable="true" ma:taxonomy="true" ma:internalName="ma193935993d4e95ba6b1bcd58c02ea5" ma:taxonomyFieldName="Firm" ma:displayName="Firm" ma:default="" ma:fieldId="{6a193935-993d-4e95-ba6b-1bcd58c02ea5}" ma:sspId="b358d935-fd5a-4462-ae0e-23bc492c2716" ma:termSetId="93be6c6d-831c-4e30-b803-f52469be452e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howfilename>true</Showfilename>
</file>

<file path=customXml/item3.xml><?xml version="1.0" encoding="utf-8"?>
<Showofficecode>true</Showofficecode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344a397c004fbc94c87778e7957539 xmlns="4d155f29-bba2-4b0e-9e71-99a7a1eea477">
      <Terms xmlns="http://schemas.microsoft.com/office/infopath/2007/PartnerControls"/>
    </ja344a397c004fbc94c87778e7957539>
    <k3291a82c76047e2ad256aa36b763937 xmlns="4d155f29-bba2-4b0e-9e71-99a7a1eea477" xsi:nil="true"/>
    <l76fdf32ceb04bf7b8fde21285a58574 xmlns="4d155f29-bba2-4b0e-9e71-99a7a1eea477" xsi:nil="true"/>
    <o7e24f835e9e4e7e95609271bddd5c4c xmlns="4d155f29-bba2-4b0e-9e71-99a7a1eea477" xsi:nil="true"/>
    <l185d5246f454c6eb675cecd91a0ee53 xmlns="4d155f29-bba2-4b0e-9e71-99a7a1eea477" xsi:nil="true"/>
    <e5c8c34664a54af7a9e08b9f23f67b17 xmlns="4d155f29-bba2-4b0e-9e71-99a7a1eea477" xsi:nil="true"/>
    <n941cb63e7684e3d845ef093af481528 xmlns="4d155f29-bba2-4b0e-9e71-99a7a1eea477" xsi:nil="true"/>
    <kc0f317ca8694f83b9c49751f111a56a xmlns="4d155f29-bba2-4b0e-9e71-99a7a1eea477" xsi:nil="true"/>
    <p37770eca99b4f619910b80285988354 xmlns="4d155f29-bba2-4b0e-9e71-99a7a1eea477" xsi:nil="true"/>
    <n9c9ae59b6a14df7901347dc15a4e0b9 xmlns="4d155f29-bba2-4b0e-9e71-99a7a1eea477" xsi:nil="true"/>
    <d4639d06a08c4b8690233d174565cb59 xmlns="4d155f29-bba2-4b0e-9e71-99a7a1eea477" xsi:nil="true"/>
    <b02c75d376014bffb31f5a6958559b9f xmlns="4d155f29-bba2-4b0e-9e71-99a7a1eea477" xsi:nil="true"/>
    <k15b9b29634e4dffbf9001a90e9d46c4 xmlns="4d155f29-bba2-4b0e-9e71-99a7a1eea4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Categorized</TermName>
          <TermId xmlns="http://schemas.microsoft.com/office/infopath/2007/PartnerControls">aec695db-c7dc-4893-80ea-1663158b5950</TermId>
        </TermInfo>
      </Terms>
    </k15b9b29634e4dffbf9001a90e9d46c4>
    <b3ed815f6f3b41f5af92b8e89169af43 xmlns="4d155f29-bba2-4b0e-9e71-99a7a1eea4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18577</TermName>
          <TermId xmlns="http://schemas.microsoft.com/office/infopath/2007/PartnerControls">3f476a85-42be-4ef8-879e-644bba153b81</TermId>
        </TermInfo>
      </Terms>
    </b3ed815f6f3b41f5af92b8e89169af43>
    <ma193935993d4e95ba6b1bcd58c02ea5 xmlns="4d155f29-bba2-4b0e-9e71-99a7a1eea477">
      <Terms xmlns="http://schemas.microsoft.com/office/infopath/2007/PartnerControls"/>
    </ma193935993d4e95ba6b1bcd58c02ea5>
    <TaxCatchAll xmlns="4d155f29-bba2-4b0e-9e71-99a7a1eea477">
      <Value>727</Value>
      <Value>137</Value>
      <Value>6829</Value>
    </TaxCatchAll>
    <m48af1d608f844e28b1262a9eddbd000 xmlns="4d155f29-bba2-4b0e-9e71-99a7a1eea4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United States</TermName>
          <TermId xmlns="http://schemas.microsoft.com/office/infopath/2007/PartnerControls">6e345a2b-9af2-4d92-9d16-d9186e4dc2f9</TermId>
        </TermInfo>
      </Terms>
    </m48af1d608f844e28b1262a9eddbd000>
    <p2e8e83a30c84a09a82cac19b5f0463f xmlns="4d155f29-bba2-4b0e-9e71-99a7a1eea477" xsi:nil="true"/>
    <e58a4433db23458da80d2ab776549a5d xmlns="4d155f29-bba2-4b0e-9e71-99a7a1eea477" xsi:nil="true"/>
    <j1f96f7400924d1caf41c503f78eace4 xmlns="4d155f29-bba2-4b0e-9e71-99a7a1eea477" xsi:nil="true"/>
    <Deliverable xmlns="4d155f29-bba2-4b0e-9e71-99a7a1eea477">false</Deliverable>
    <f55688bf197e4109b515f84cec211df1 xmlns="4d155f29-bba2-4b0e-9e71-99a7a1eea477" xsi:nil="true"/>
    <hd04fa20a99f471cbc90f20fa3cf7ddd xmlns="4d155f29-bba2-4b0e-9e71-99a7a1eea477" xsi:nil="true"/>
    <ic5eddcbf53a4760a66c364771774767 xmlns="4d155f29-bba2-4b0e-9e71-99a7a1eea477" xsi:nil="true"/>
  </documentManagement>
</p:properties>
</file>

<file path=customXml/item5.xml><?xml version="1.0" encoding="utf-8"?>
<Showfilename>true</Showfilename>
</file>

<file path=customXml/item6.xml><?xml version="1.0" encoding="utf-8"?>
<Showfilename>true</Showfilename>
</file>

<file path=customXml/item7.xml><?xml version="1.0" encoding="utf-8"?>
<Showofficecode>true</Showofficecode>
</file>

<file path=customXml/item8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BC38D-63C5-41C9-BA5E-A9D761EE91B7}">
  <ds:schemaRefs/>
</ds:datastoreItem>
</file>

<file path=customXml/itemProps10.xml><?xml version="1.0" encoding="utf-8"?>
<ds:datastoreItem xmlns:ds="http://schemas.openxmlformats.org/officeDocument/2006/customXml" ds:itemID="{F81CCC43-3EEF-4B1C-AEA6-5541BBB8B9F7}">
  <ds:schemaRefs>
    <ds:schemaRef ds:uri="http://schemas.microsoft.com/office/2006/metadata/customXsn"/>
  </ds:schemaRefs>
</ds:datastoreItem>
</file>

<file path=customXml/itemProps11.xml><?xml version="1.0" encoding="utf-8"?>
<ds:datastoreItem xmlns:ds="http://schemas.openxmlformats.org/officeDocument/2006/customXml" ds:itemID="{67F0DD49-1BEE-405A-A700-068C2063F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55f29-bba2-4b0e-9e71-99a7a1eea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95820-466B-4581-A5FC-67246F9472AF}">
  <ds:schemaRefs/>
</ds:datastoreItem>
</file>

<file path=customXml/itemProps3.xml><?xml version="1.0" encoding="utf-8"?>
<ds:datastoreItem xmlns:ds="http://schemas.openxmlformats.org/officeDocument/2006/customXml" ds:itemID="{BD5022FC-ADA6-4646-A38C-BCFFEB771C98}">
  <ds:schemaRefs/>
</ds:datastoreItem>
</file>

<file path=customXml/itemProps4.xml><?xml version="1.0" encoding="utf-8"?>
<ds:datastoreItem xmlns:ds="http://schemas.openxmlformats.org/officeDocument/2006/customXml" ds:itemID="{D558373E-E263-4B3C-A4AE-2375758F9341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4d155f29-bba2-4b0e-9e71-99a7a1eea477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418E6CE2-81A3-474E-AD54-1CF67278E509}">
  <ds:schemaRefs/>
</ds:datastoreItem>
</file>

<file path=customXml/itemProps6.xml><?xml version="1.0" encoding="utf-8"?>
<ds:datastoreItem xmlns:ds="http://schemas.openxmlformats.org/officeDocument/2006/customXml" ds:itemID="{1EDB854A-0C87-41BD-9C81-0AD1E9976E04}">
  <ds:schemaRefs/>
</ds:datastoreItem>
</file>

<file path=customXml/itemProps7.xml><?xml version="1.0" encoding="utf-8"?>
<ds:datastoreItem xmlns:ds="http://schemas.openxmlformats.org/officeDocument/2006/customXml" ds:itemID="{5B708280-8777-449C-A7D5-38A3A4047720}">
  <ds:schemaRefs/>
</ds:datastoreItem>
</file>

<file path=customXml/itemProps8.xml><?xml version="1.0" encoding="utf-8"?>
<ds:datastoreItem xmlns:ds="http://schemas.openxmlformats.org/officeDocument/2006/customXml" ds:itemID="{3A2E32BF-7794-4D9D-B7AE-9D60A89F3697}">
  <ds:schemaRefs>
    <ds:schemaRef ds:uri="http://schemas.microsoft.com/sharepoint/events"/>
  </ds:schemaRefs>
</ds:datastoreItem>
</file>

<file path=customXml/itemProps9.xml><?xml version="1.0" encoding="utf-8"?>
<ds:datastoreItem xmlns:ds="http://schemas.openxmlformats.org/officeDocument/2006/customXml" ds:itemID="{097AA946-7A0F-4C82-96C6-D9B12669E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994</Words>
  <Application>Microsoft Office PowerPoint</Application>
  <PresentationFormat>Custom</PresentationFormat>
  <Paragraphs>227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Calibri,Bold</vt:lpstr>
      <vt:lpstr>Verdana</vt:lpstr>
      <vt:lpstr>Wingdings</vt:lpstr>
      <vt:lpstr>CPCS Theme</vt:lpstr>
      <vt:lpstr>Custom Design</vt:lpstr>
      <vt:lpstr>think-cell Slide</vt:lpstr>
      <vt:lpstr>Ohio Rail Grade  Crossing Pilot Study</vt:lpstr>
      <vt:lpstr>Study Objective</vt:lpstr>
      <vt:lpstr>Study Overview</vt:lpstr>
      <vt:lpstr>Adaptive Capacity Score Methodology </vt:lpstr>
      <vt:lpstr>Adaptive Capacity Score Output</vt:lpstr>
      <vt:lpstr>What’s Next</vt:lpstr>
      <vt:lpstr>Contact Information</vt:lpstr>
      <vt:lpstr>Annex: Adaptive Capacity Score Methodology </vt:lpstr>
      <vt:lpstr>Annex: Adaptive Capacity Score Methodology </vt:lpstr>
      <vt:lpstr>Annex: Adaptive Capacity Score Methodology </vt:lpstr>
      <vt:lpstr>Annex: Adaptive Capacity Score Methodology </vt:lpstr>
      <vt:lpstr>Annex: Adaptive Capacity Score Methodology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panater@cpcstrans.com</dc:creator>
  <cp:lastModifiedBy>McClory, Megan</cp:lastModifiedBy>
  <cp:revision>486</cp:revision>
  <cp:lastPrinted>2019-10-10T01:42:34Z</cp:lastPrinted>
  <dcterms:created xsi:type="dcterms:W3CDTF">2018-11-14T14:07:56Z</dcterms:created>
  <dcterms:modified xsi:type="dcterms:W3CDTF">2020-08-28T17:35:38Z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0x010100DD5E18261F304840B0F0C5BB8605AA4F</vt:lpwstr>
  </property>
  <property fmtid="{D5CDD505-2E9C-101B-9397-08002B2CF9AE}" pid="3" name="Year">
    <vt:lpwstr>31;#2016|dab3b668-556b-4c94-a8bc-04b9440ad5f8</vt:lpwstr>
  </property>
  <property fmtid="{D5CDD505-2E9C-101B-9397-08002B2CF9AE}" pid="4" name="Language">
    <vt:lpwstr>English</vt:lpwstr>
  </property>
  <property fmtid="{D5CDD505-2E9C-101B-9397-08002B2CF9AE}" pid="5" name="RefProjectNumber">
    <vt:lpwstr/>
  </property>
  <property fmtid="{D5CDD505-2E9C-101B-9397-08002B2CF9AE}" pid="6" name="Region">
    <vt:lpwstr/>
  </property>
  <property fmtid="{D5CDD505-2E9C-101B-9397-08002B2CF9AE}" pid="7" name="DocTags">
    <vt:lpwstr/>
  </property>
  <property fmtid="{D5CDD505-2E9C-101B-9397-08002B2CF9AE}" pid="8" name="MotherTongue">
    <vt:lpwstr/>
  </property>
  <property fmtid="{D5CDD505-2E9C-101B-9397-08002B2CF9AE}" pid="9" name="Service1">
    <vt:lpwstr/>
  </property>
  <property fmtid="{D5CDD505-2E9C-101B-9397-08002B2CF9AE}" pid="10" name="WorkingLang">
    <vt:lpwstr/>
  </property>
  <property fmtid="{D5CDD505-2E9C-101B-9397-08002B2CF9AE}" pid="11" name="Firm">
    <vt:lpwstr/>
  </property>
  <property fmtid="{D5CDD505-2E9C-101B-9397-08002B2CF9AE}" pid="12" name="CatProjectExec">
    <vt:lpwstr>727;#Not Categorized|aec695db-c7dc-4893-80ea-1663158b5950</vt:lpwstr>
  </property>
  <property fmtid="{D5CDD505-2E9C-101B-9397-08002B2CF9AE}" pid="13" name="Project Number">
    <vt:lpwstr>6829;#18577|3f476a85-42be-4ef8-879e-644bba153b81</vt:lpwstr>
  </property>
  <property fmtid="{D5CDD505-2E9C-101B-9397-08002B2CF9AE}" pid="14" name="RefProjectCountry">
    <vt:lpwstr/>
  </property>
  <property fmtid="{D5CDD505-2E9C-101B-9397-08002B2CF9AE}" pid="15" name="Citizenship">
    <vt:lpwstr/>
  </property>
  <property fmtid="{D5CDD505-2E9C-101B-9397-08002B2CF9AE}" pid="16" name="PDSLang">
    <vt:lpwstr/>
  </property>
  <property fmtid="{D5CDD505-2E9C-101B-9397-08002B2CF9AE}" pid="17" name="CPCSCompany">
    <vt:lpwstr/>
  </property>
  <property fmtid="{D5CDD505-2E9C-101B-9397-08002B2CF9AE}" pid="18" name="DBMarketing">
    <vt:lpwstr/>
  </property>
  <property fmtid="{D5CDD505-2E9C-101B-9397-08002B2CF9AE}" pid="19" name="CVLang">
    <vt:lpwstr/>
  </property>
  <property fmtid="{D5CDD505-2E9C-101B-9397-08002B2CF9AE}" pid="20" name="PDSType">
    <vt:lpwstr/>
  </property>
  <property fmtid="{D5CDD505-2E9C-101B-9397-08002B2CF9AE}" pid="21" name="ExtName">
    <vt:lpwstr/>
  </property>
  <property fmtid="{D5CDD505-2E9C-101B-9397-08002B2CF9AE}" pid="22" name="CountryOfRes">
    <vt:lpwstr/>
  </property>
  <property fmtid="{D5CDD505-2E9C-101B-9397-08002B2CF9AE}" pid="23" name="CVType">
    <vt:lpwstr/>
  </property>
  <property fmtid="{D5CDD505-2E9C-101B-9397-08002B2CF9AE}" pid="24" name="Sector">
    <vt:lpwstr/>
  </property>
  <property fmtid="{D5CDD505-2E9C-101B-9397-08002B2CF9AE}" pid="25" name="Client">
    <vt:lpwstr/>
  </property>
  <property fmtid="{D5CDD505-2E9C-101B-9397-08002B2CF9AE}" pid="26" name="Project Country">
    <vt:lpwstr>137;#United States|6e345a2b-9af2-4d92-9d16-d9186e4dc2f9</vt:lpwstr>
  </property>
</Properties>
</file>