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8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4E"/>
    <a:srgbClr val="409439"/>
    <a:srgbClr val="00456B"/>
    <a:srgbClr val="7280BE"/>
    <a:srgbClr val="ED2E34"/>
    <a:srgbClr val="11B5E9"/>
    <a:srgbClr val="F8971D"/>
    <a:srgbClr val="E6E6E6"/>
    <a:srgbClr val="459B49"/>
    <a:srgbClr val="99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8" y="-32952"/>
            <a:ext cx="12472086" cy="701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258" y="3767351"/>
            <a:ext cx="5307227" cy="1325563"/>
          </a:xfrm>
        </p:spPr>
        <p:txBody>
          <a:bodyPr/>
          <a:lstStyle>
            <a:lvl1pPr>
              <a:defRPr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258" y="5431711"/>
            <a:ext cx="5307227" cy="10544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TEXT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88908" y="6178378"/>
            <a:ext cx="603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94051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400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3982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65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65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592285" cy="657893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22" y="3036667"/>
            <a:ext cx="4922321" cy="505596"/>
          </a:xfr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578930"/>
            <a:ext cx="7096124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71158" y="0"/>
            <a:ext cx="7920842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22" y="4389713"/>
            <a:ext cx="5575094" cy="13417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111 LIBERTY STREET, SUITE 100</a:t>
            </a:r>
          </a:p>
          <a:p>
            <a:pPr lvl="0"/>
            <a:r>
              <a:rPr lang="en-US" dirty="0"/>
              <a:t>COLUMBUS, OH 43215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www.morpc.org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305676" y="6536724"/>
            <a:ext cx="4772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" y="2592017"/>
            <a:ext cx="2565042" cy="24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Desig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2158" y="-8238"/>
            <a:ext cx="8816318" cy="495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756" y="172995"/>
            <a:ext cx="5980671" cy="550648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56" y="904876"/>
            <a:ext cx="6738552" cy="55824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7562336" y="3542270"/>
            <a:ext cx="1112108" cy="1112108"/>
          </a:xfrm>
          <a:prstGeom prst="diamond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 userDrawn="1"/>
        </p:nvSpPr>
        <p:spPr>
          <a:xfrm>
            <a:off x="8857965" y="4363996"/>
            <a:ext cx="1272745" cy="1272745"/>
          </a:xfrm>
          <a:prstGeom prst="diamond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789738" y="4631724"/>
            <a:ext cx="1112108" cy="1112108"/>
          </a:xfrm>
          <a:prstGeom prst="diamond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3672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0613" y="238897"/>
            <a:ext cx="5765800" cy="47972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0613" y="947738"/>
            <a:ext cx="5765800" cy="544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70612" y="6536724"/>
            <a:ext cx="576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5704574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365126"/>
            <a:ext cx="6145617" cy="644968"/>
          </a:xfrm>
        </p:spPr>
        <p:txBody>
          <a:bodyPr/>
          <a:lstStyle>
            <a:lvl1pPr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2644"/>
            <a:ext cx="742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600093" y="-5862"/>
            <a:ext cx="169988" cy="6863862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7611" r="27291" b="38950"/>
          <a:stretch/>
        </p:blipFill>
        <p:spPr>
          <a:xfrm>
            <a:off x="11165180" y="6313402"/>
            <a:ext cx="823910" cy="430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20357"/>
          <a:stretch/>
        </p:blipFill>
        <p:spPr>
          <a:xfrm>
            <a:off x="6770081" y="0"/>
            <a:ext cx="54780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0081" y="-5862"/>
            <a:ext cx="5478011" cy="6863862"/>
          </a:xfrm>
          <a:prstGeom prst="rect">
            <a:avLst/>
          </a:prstGeom>
          <a:solidFill>
            <a:srgbClr val="00456B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72" y="164832"/>
            <a:ext cx="2829618" cy="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="1" baseline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6"/>
            <a:ext cx="11839492" cy="38207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02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902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16620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8"/>
            <a:ext cx="11839492" cy="38619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5147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4222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F53D-5851-4D49-B510-195DC2DDBD7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C32-C8A9-4349-8206-5642B3A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  <p:sldLayoutId id="2147483667" r:id="rId5"/>
    <p:sldLayoutId id="2147483665" r:id="rId6"/>
    <p:sldLayoutId id="2147483664" r:id="rId7"/>
    <p:sldLayoutId id="2147483666" r:id="rId8"/>
    <p:sldLayoutId id="2147483652" r:id="rId9"/>
    <p:sldLayoutId id="2147483660" r:id="rId10"/>
    <p:sldLayoutId id="2147483649" r:id="rId11"/>
    <p:sldLayoutId id="2147483661" r:id="rId12"/>
    <p:sldLayoutId id="2147483662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9B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SCHAPER@morpc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258" y="4004413"/>
            <a:ext cx="5307227" cy="1325563"/>
          </a:xfrm>
        </p:spPr>
        <p:txBody>
          <a:bodyPr>
            <a:noAutofit/>
          </a:bodyPr>
          <a:lstStyle/>
          <a:p>
            <a:r>
              <a:rPr lang="en-US" sz="3600" dirty="0"/>
              <a:t>WEBMAP RESULTS &amp; STRATEGY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258" y="5668773"/>
            <a:ext cx="5307227" cy="1054444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79282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WE ASKING OF YOU TODAY?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only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Summary of cost estimating and revenue forecasting processes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756" y="172995"/>
            <a:ext cx="7055553" cy="550648"/>
          </a:xfrm>
        </p:spPr>
        <p:txBody>
          <a:bodyPr>
            <a:normAutofit/>
          </a:bodyPr>
          <a:lstStyle/>
          <a:p>
            <a:r>
              <a:rPr lang="en-US" sz="2800" dirty="0"/>
              <a:t>FISCAL BALANCE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64755" y="904876"/>
            <a:ext cx="7055553" cy="558242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Key determinant in what projects can be included in MTP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Project cost estimates &amp; forecast of available funding resources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Maintain the existing system and expand the system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Primary sources of project funding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Federal – generally controlled by ODOT or MORPC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State – controlled by ODOT or through programs like OPWC or CEAO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Local government or private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Forecasts of funding available via various programs through 2050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8977" y="365126"/>
            <a:ext cx="6145617" cy="644968"/>
          </a:xfrm>
        </p:spPr>
        <p:txBody>
          <a:bodyPr>
            <a:noAutofit/>
          </a:bodyPr>
          <a:lstStyle/>
          <a:p>
            <a:r>
              <a:rPr lang="en-US" sz="2800" dirty="0"/>
              <a:t>COST ESTIMATES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Current estimates when possible </a:t>
            </a:r>
            <a:br>
              <a:rPr lang="en-US" sz="2000" dirty="0"/>
            </a:br>
            <a:r>
              <a:rPr lang="en-US" sz="2000" dirty="0"/>
              <a:t>(TIP, CIP, Plans, etc.) 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Develop unit costs per mile, bridge based on</a:t>
            </a:r>
            <a:br>
              <a:rPr lang="en-US" sz="2000" dirty="0"/>
            </a:br>
            <a:r>
              <a:rPr lang="en-US" sz="2000" dirty="0"/>
              <a:t>similar projects already constructed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Year of expenditure dollars (annual inflation factors)</a:t>
            </a:r>
          </a:p>
        </p:txBody>
      </p:sp>
    </p:spTree>
    <p:extLst>
      <p:ext uri="{BB962C8B-B14F-4D97-AF65-F5344CB8AC3E}">
        <p14:creationId xmlns:p14="http://schemas.microsoft.com/office/powerpoint/2010/main" val="3893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/>
          <a:lstStyle/>
          <a:p>
            <a:r>
              <a:rPr lang="en-US" sz="2400" dirty="0"/>
              <a:t>Short-term: Assume similar funding levels as previous years</a:t>
            </a:r>
          </a:p>
          <a:p>
            <a:r>
              <a:rPr lang="en-US" sz="2400" dirty="0"/>
              <a:t>Long-term:  Assume more substantial legislation is passed at federal level, modest growth from state, local and private sector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7CC9-A379-4888-8795-D111F868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9" y="1108392"/>
            <a:ext cx="11839492" cy="631745"/>
          </a:xfrm>
        </p:spPr>
        <p:txBody>
          <a:bodyPr>
            <a:normAutofit/>
          </a:bodyPr>
          <a:lstStyle/>
          <a:p>
            <a:r>
              <a:rPr lang="en-US" sz="3200" dirty="0"/>
              <a:t>PLAN COMPONENTS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18978" y="1837821"/>
            <a:ext cx="6145617" cy="5178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5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9B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Goals, Objectives &amp; Targets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Future Growth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Strategies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Development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Projects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Management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Operations &amp; Maintenance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Safety/Security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Demand Management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Freight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 Financial Forecast</a:t>
            </a:r>
          </a:p>
        </p:txBody>
      </p:sp>
      <p:pic>
        <p:nvPicPr>
          <p:cNvPr id="3" name="Picture 2" descr="edtech | ETMOOC Blog Hu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51" y="1733906"/>
            <a:ext cx="518313" cy="465826"/>
          </a:xfrm>
          <a:prstGeom prst="rect">
            <a:avLst/>
          </a:prstGeom>
        </p:spPr>
      </p:pic>
      <p:pic>
        <p:nvPicPr>
          <p:cNvPr id="26" name="Picture 25" descr="edtech | ETMOOC Blog Hu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89" y="2199732"/>
            <a:ext cx="518313" cy="4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70613" y="23889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/>
          </p:nvPr>
        </p:nvSpPr>
        <p:spPr>
          <a:xfrm>
            <a:off x="6170612" y="904875"/>
            <a:ext cx="5362905" cy="55816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 candidate projects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cost estimates and </a:t>
            </a:r>
            <a:r>
              <a:rPr lang="en-US"/>
              <a:t>revenue forecast</a:t>
            </a:r>
            <a:endParaRPr lang="en-US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 list of strategies and projects--Fall 2019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MTP adoption--May 2020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917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28" y="1151922"/>
            <a:ext cx="11839492" cy="41074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2020-2050 MTP TIMELINE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/>
        </p:blipFill>
        <p:spPr>
          <a:xfrm>
            <a:off x="0" y="1613139"/>
            <a:ext cx="12192000" cy="52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140" y="3075792"/>
            <a:ext cx="5452135" cy="19747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456B"/>
                </a:solidFill>
              </a:rPr>
              <a:t>Maria Schaper, AICP</a:t>
            </a:r>
          </a:p>
          <a:p>
            <a:r>
              <a:rPr lang="en-US" sz="2000" i="1" dirty="0"/>
              <a:t>TRANSPORTATION PLANNING MANAGER</a:t>
            </a:r>
          </a:p>
          <a:p>
            <a:r>
              <a:rPr lang="en-US" sz="1600" dirty="0">
                <a:hlinkClick r:id="rId2"/>
              </a:rPr>
              <a:t>MSCHAPER@morpc.org</a:t>
            </a:r>
            <a:endParaRPr lang="en-US" sz="1600" dirty="0"/>
          </a:p>
          <a:p>
            <a:r>
              <a:rPr lang="en-US" sz="1600" dirty="0"/>
              <a:t>P. 614.233.4153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7140" y="5051267"/>
            <a:ext cx="486888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111 Liberty Street,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Suite 100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Columbus, OH 43215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www.morpc.org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35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216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Office Theme</vt:lpstr>
      <vt:lpstr>WEBMAP RESULTS &amp; STRATEGY DEVELOPMENT</vt:lpstr>
      <vt:lpstr>WHAT ARE WE ASKING OF YOU TODAY?</vt:lpstr>
      <vt:lpstr>FISCAL BALANCE</vt:lpstr>
      <vt:lpstr>COST ESTIMATES</vt:lpstr>
      <vt:lpstr>REVENUES</vt:lpstr>
      <vt:lpstr>PLAN COMPONENTS</vt:lpstr>
      <vt:lpstr>WHAT’S NEXT?</vt:lpstr>
      <vt:lpstr>2020-2050 MTP TIMELINE 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Marta Crispin-Rondon</cp:lastModifiedBy>
  <cp:revision>114</cp:revision>
  <dcterms:created xsi:type="dcterms:W3CDTF">2018-07-10T17:14:30Z</dcterms:created>
  <dcterms:modified xsi:type="dcterms:W3CDTF">2019-10-02T11:10:47Z</dcterms:modified>
</cp:coreProperties>
</file>