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3" r:id="rId3"/>
  </p:sldMasterIdLst>
  <p:handoutMasterIdLst>
    <p:handoutMasterId r:id="rId12"/>
  </p:handoutMasterIdLst>
  <p:sldIdLst>
    <p:sldId id="265" r:id="rId4"/>
    <p:sldId id="258" r:id="rId5"/>
    <p:sldId id="282" r:id="rId6"/>
    <p:sldId id="262" r:id="rId7"/>
    <p:sldId id="283" r:id="rId8"/>
    <p:sldId id="263" r:id="rId9"/>
    <p:sldId id="285" r:id="rId10"/>
    <p:sldId id="266" r:id="rId11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on Schill" initials="AS" lastIdx="4" clrIdx="0">
    <p:extLst>
      <p:ext uri="{19B8F6BF-5375-455C-9EA6-DF929625EA0E}">
        <p15:presenceInfo xmlns:p15="http://schemas.microsoft.com/office/powerpoint/2012/main" userId="Aaron Schi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000"/>
    <a:srgbClr val="F8971D"/>
    <a:srgbClr val="FCD19E"/>
    <a:srgbClr val="00456B"/>
    <a:srgbClr val="93DEFF"/>
    <a:srgbClr val="009FE6"/>
    <a:srgbClr val="E6E6E6"/>
    <a:srgbClr val="006A9A"/>
    <a:srgbClr val="00354E"/>
    <a:srgbClr val="728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7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6833" cy="465797"/>
          </a:xfrm>
          <a:prstGeom prst="rect">
            <a:avLst/>
          </a:prstGeom>
        </p:spPr>
        <p:txBody>
          <a:bodyPr vert="horz" lIns="92955" tIns="46477" rIns="92955" bIns="464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1"/>
            <a:ext cx="3026833" cy="465797"/>
          </a:xfrm>
          <a:prstGeom prst="rect">
            <a:avLst/>
          </a:prstGeom>
        </p:spPr>
        <p:txBody>
          <a:bodyPr vert="horz" lIns="92955" tIns="46477" rIns="92955" bIns="46477" rtlCol="0"/>
          <a:lstStyle>
            <a:lvl1pPr algn="r">
              <a:defRPr sz="1200"/>
            </a:lvl1pPr>
          </a:lstStyle>
          <a:p>
            <a:fld id="{E5AC65C2-2101-4DF9-8FD0-DDF96109933D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5" tIns="46477" rIns="92955" bIns="464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5" tIns="46477" rIns="92955" bIns="46477" rtlCol="0" anchor="b"/>
          <a:lstStyle>
            <a:lvl1pPr algn="r">
              <a:defRPr sz="1200"/>
            </a:lvl1pPr>
          </a:lstStyle>
          <a:p>
            <a:fld id="{06AE54D9-B4B5-4113-B527-709B59121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57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9258" y="3767351"/>
            <a:ext cx="5307227" cy="1325563"/>
          </a:xfrm>
        </p:spPr>
        <p:txBody>
          <a:bodyPr/>
          <a:lstStyle>
            <a:lvl1pPr>
              <a:defRPr>
                <a:solidFill>
                  <a:srgbClr val="00354E"/>
                </a:solidFill>
                <a:latin typeface="ITC Franklin Gothic Std Med" panose="020B0704030503020204" pitchFamily="34" charset="0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9258" y="5431711"/>
            <a:ext cx="5307227" cy="105444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 smtClean="0"/>
              <a:t>SUB TEXT GOES HERE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988908" y="6178378"/>
            <a:ext cx="6038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075" y="193431"/>
            <a:ext cx="2449234" cy="180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6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6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929" y="1825625"/>
            <a:ext cx="11839492" cy="43348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213338"/>
            <a:ext cx="11839492" cy="477350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 userDrawn="1"/>
        </p:nvSpPr>
        <p:spPr>
          <a:xfrm>
            <a:off x="0" y="316380"/>
            <a:ext cx="8372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4062" y="0"/>
            <a:ext cx="3727938" cy="103287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837232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88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6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213338"/>
            <a:ext cx="11839492" cy="477350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0926" y="316380"/>
            <a:ext cx="8361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4062" y="0"/>
            <a:ext cx="3727938" cy="103287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837232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8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929" y="1825625"/>
            <a:ext cx="11839492" cy="43348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213338"/>
            <a:ext cx="11839492" cy="477350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316380"/>
            <a:ext cx="8372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98" b="22052"/>
          <a:stretch/>
        </p:blipFill>
        <p:spPr>
          <a:xfrm>
            <a:off x="8485113" y="-5534"/>
            <a:ext cx="3706888" cy="1038404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837232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93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7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929" y="1825625"/>
            <a:ext cx="5844871" cy="43055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842221" cy="4305544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213338"/>
            <a:ext cx="11839492" cy="477350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316380"/>
            <a:ext cx="8372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98" b="22052"/>
          <a:stretch/>
        </p:blipFill>
        <p:spPr>
          <a:xfrm>
            <a:off x="8485113" y="-5534"/>
            <a:ext cx="3706888" cy="1038404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837232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88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7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213338"/>
            <a:ext cx="11839492" cy="477350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0" y="316380"/>
            <a:ext cx="8372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98" b="22052"/>
          <a:stretch/>
        </p:blipFill>
        <p:spPr>
          <a:xfrm>
            <a:off x="8485113" y="-5534"/>
            <a:ext cx="3706888" cy="1038404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837232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76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848" y="-32952"/>
            <a:ext cx="12472086" cy="7015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9258" y="3767351"/>
            <a:ext cx="5307227" cy="1325563"/>
          </a:xfrm>
        </p:spPr>
        <p:txBody>
          <a:bodyPr/>
          <a:lstStyle>
            <a:lvl1pPr>
              <a:defRPr>
                <a:solidFill>
                  <a:srgbClr val="00354E"/>
                </a:solidFill>
                <a:latin typeface="ITC Franklin Gothic Std Med" panose="020B0704030503020204" pitchFamily="34" charset="0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9258" y="5431711"/>
            <a:ext cx="5307227" cy="105444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 smtClean="0"/>
              <a:t>SUB TEXT GOES HERE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988908" y="6178378"/>
            <a:ext cx="6038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009" y="69863"/>
            <a:ext cx="2449234" cy="180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81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_Desig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2158" y="-8238"/>
            <a:ext cx="8816318" cy="49591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4756" y="172995"/>
            <a:ext cx="5980671" cy="550648"/>
          </a:xfrm>
        </p:spPr>
        <p:txBody>
          <a:bodyPr anchor="b">
            <a:normAutofit/>
          </a:bodyPr>
          <a:lstStyle>
            <a:lvl1pPr>
              <a:defRPr sz="3600" baseline="0">
                <a:solidFill>
                  <a:srgbClr val="00354E"/>
                </a:solidFill>
                <a:latin typeface="ITC Franklin Gothic Std Med" panose="020B0704030503020204" pitchFamily="34" charset="0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756" y="904876"/>
            <a:ext cx="6738552" cy="558242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7562336" y="3542270"/>
            <a:ext cx="1112108" cy="1112108"/>
          </a:xfrm>
          <a:prstGeom prst="diamond">
            <a:avLst/>
          </a:prstGeom>
          <a:solidFill>
            <a:srgbClr val="99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/>
          <p:cNvSpPr/>
          <p:nvPr userDrawn="1"/>
        </p:nvSpPr>
        <p:spPr>
          <a:xfrm>
            <a:off x="8279026" y="4501977"/>
            <a:ext cx="1985319" cy="1985319"/>
          </a:xfrm>
          <a:prstGeom prst="diamond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 userDrawn="1"/>
        </p:nvSpPr>
        <p:spPr>
          <a:xfrm>
            <a:off x="10789738" y="4631724"/>
            <a:ext cx="1112108" cy="1112108"/>
          </a:xfrm>
          <a:prstGeom prst="diamond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536724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0789738" y="6040345"/>
            <a:ext cx="1199352" cy="62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47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70613" y="238897"/>
            <a:ext cx="5765800" cy="479726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354E"/>
                </a:solidFill>
                <a:latin typeface="ITC Franklin Gothic Std Med" panose="020B0704030503020204" pitchFamily="34" charset="0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170613" y="947738"/>
            <a:ext cx="5765800" cy="5445125"/>
          </a:xfrm>
        </p:spPr>
        <p:txBody>
          <a:bodyPr/>
          <a:lstStyle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rgbClr val="00354E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6170612" y="6536724"/>
            <a:ext cx="57658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0" t="15911" r="27258" b="35638"/>
          <a:stretch/>
        </p:blipFill>
        <p:spPr>
          <a:xfrm>
            <a:off x="141584" y="6018327"/>
            <a:ext cx="1073684" cy="6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34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8977" y="365126"/>
            <a:ext cx="6145617" cy="64496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978" y="1190847"/>
            <a:ext cx="6145617" cy="51780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6482644"/>
            <a:ext cx="74215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67"/>
          <a:stretch/>
        </p:blipFill>
        <p:spPr>
          <a:xfrm>
            <a:off x="6764219" y="-5862"/>
            <a:ext cx="5421923" cy="6863862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6600093" y="-5862"/>
            <a:ext cx="169988" cy="6863862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65180" y="6313402"/>
            <a:ext cx="823910" cy="43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73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127051"/>
            <a:ext cx="11839492" cy="691116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929" y="1945757"/>
            <a:ext cx="11839492" cy="421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0" y="316380"/>
            <a:ext cx="8511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9" b="43839"/>
          <a:stretch/>
        </p:blipFill>
        <p:spPr>
          <a:xfrm>
            <a:off x="8705350" y="-5534"/>
            <a:ext cx="3481187" cy="103840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851681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52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_Desig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2158" y="-8238"/>
            <a:ext cx="8816318" cy="49591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4756" y="172995"/>
            <a:ext cx="5980671" cy="550648"/>
          </a:xfrm>
        </p:spPr>
        <p:txBody>
          <a:bodyPr anchor="b">
            <a:normAutofit/>
          </a:bodyPr>
          <a:lstStyle>
            <a:lvl1pPr>
              <a:defRPr sz="3600" baseline="0">
                <a:solidFill>
                  <a:srgbClr val="00354E"/>
                </a:solidFill>
                <a:latin typeface="ITC Franklin Gothic Std Med" panose="020B0704030503020204" pitchFamily="34" charset="0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756" y="904876"/>
            <a:ext cx="6738552" cy="558242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7562336" y="3542270"/>
            <a:ext cx="1112108" cy="1112108"/>
          </a:xfrm>
          <a:prstGeom prst="diamond">
            <a:avLst/>
          </a:prstGeom>
          <a:solidFill>
            <a:srgbClr val="99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/>
          <p:cNvSpPr/>
          <p:nvPr userDrawn="1"/>
        </p:nvSpPr>
        <p:spPr>
          <a:xfrm>
            <a:off x="8279026" y="4501977"/>
            <a:ext cx="1985319" cy="1985319"/>
          </a:xfrm>
          <a:prstGeom prst="diamond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 userDrawn="1"/>
        </p:nvSpPr>
        <p:spPr>
          <a:xfrm>
            <a:off x="10789738" y="4631724"/>
            <a:ext cx="1112108" cy="1112108"/>
          </a:xfrm>
          <a:prstGeom prst="diamond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536724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0789738" y="6040345"/>
            <a:ext cx="1199352" cy="62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56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127051"/>
            <a:ext cx="11839492" cy="691116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0" y="316380"/>
            <a:ext cx="8511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9" b="43839"/>
          <a:stretch/>
        </p:blipFill>
        <p:spPr>
          <a:xfrm>
            <a:off x="8705350" y="-5534"/>
            <a:ext cx="3481187" cy="103840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74929" y="1825624"/>
            <a:ext cx="5844871" cy="434657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842221" cy="434657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51681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3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127051"/>
            <a:ext cx="11839492" cy="691116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929" y="1945758"/>
            <a:ext cx="11839492" cy="421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0" y="316380"/>
            <a:ext cx="8516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5350" y="-142"/>
            <a:ext cx="3497575" cy="103301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851681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92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5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127051"/>
            <a:ext cx="11839492" cy="691116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0" y="316380"/>
            <a:ext cx="8516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5350" y="-142"/>
            <a:ext cx="3497575" cy="103301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851681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74929" y="1825624"/>
            <a:ext cx="5844871" cy="434657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842221" cy="434657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77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6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213338"/>
            <a:ext cx="11839492" cy="477350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316380"/>
            <a:ext cx="8372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4062" y="0"/>
            <a:ext cx="3727938" cy="103287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837232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/>
          <p:cNvSpPr>
            <a:spLocks noGrp="1"/>
          </p:cNvSpPr>
          <p:nvPr>
            <p:ph sz="half" idx="1"/>
          </p:nvPr>
        </p:nvSpPr>
        <p:spPr>
          <a:xfrm>
            <a:off x="174929" y="1825624"/>
            <a:ext cx="5844871" cy="434657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842221" cy="434657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544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6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929" y="1825625"/>
            <a:ext cx="11839492" cy="43348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213338"/>
            <a:ext cx="11839492" cy="477350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 userDrawn="1"/>
        </p:nvSpPr>
        <p:spPr>
          <a:xfrm>
            <a:off x="0" y="316380"/>
            <a:ext cx="8372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4062" y="0"/>
            <a:ext cx="3727938" cy="103287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837232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14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6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213338"/>
            <a:ext cx="11839492" cy="477350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0926" y="316380"/>
            <a:ext cx="8361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4062" y="0"/>
            <a:ext cx="3727938" cy="103287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837232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75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929" y="1825625"/>
            <a:ext cx="11839492" cy="43348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213338"/>
            <a:ext cx="11839492" cy="477350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316380"/>
            <a:ext cx="8372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98" b="22052"/>
          <a:stretch/>
        </p:blipFill>
        <p:spPr>
          <a:xfrm>
            <a:off x="8485113" y="-5534"/>
            <a:ext cx="3706888" cy="1038404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837232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40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7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929" y="1825625"/>
            <a:ext cx="5844871" cy="43055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842221" cy="4305544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213338"/>
            <a:ext cx="11839492" cy="477350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316380"/>
            <a:ext cx="8372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98" b="22052"/>
          <a:stretch/>
        </p:blipFill>
        <p:spPr>
          <a:xfrm>
            <a:off x="8485113" y="-5534"/>
            <a:ext cx="3706888" cy="1038404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837232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1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7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213338"/>
            <a:ext cx="11839492" cy="477350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0" y="316380"/>
            <a:ext cx="8372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98" b="22052"/>
          <a:stretch/>
        </p:blipFill>
        <p:spPr>
          <a:xfrm>
            <a:off x="8485113" y="-5534"/>
            <a:ext cx="3706888" cy="1038404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837232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41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856F-669B-4726-8382-4930C83577C2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D321-7AEB-4DC9-9D30-47DC3490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12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70613" y="238897"/>
            <a:ext cx="5765800" cy="479726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354E"/>
                </a:solidFill>
                <a:latin typeface="ITC Franklin Gothic Std Med" panose="020B0704030503020204" pitchFamily="34" charset="0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170613" y="947738"/>
            <a:ext cx="5765800" cy="5445125"/>
          </a:xfrm>
        </p:spPr>
        <p:txBody>
          <a:bodyPr/>
          <a:lstStyle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rgbClr val="00354E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6170612" y="6536724"/>
            <a:ext cx="57658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0" t="15911" r="27258" b="35638"/>
          <a:stretch/>
        </p:blipFill>
        <p:spPr>
          <a:xfrm>
            <a:off x="141584" y="6018327"/>
            <a:ext cx="1073684" cy="6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58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3592285" cy="657893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960422" y="3036667"/>
            <a:ext cx="4922321" cy="505596"/>
          </a:xfrm>
        </p:spPr>
        <p:txBody>
          <a:bodyPr>
            <a:normAutofit/>
          </a:bodyPr>
          <a:lstStyle>
            <a:lvl1pPr marL="0" indent="0" algn="l">
              <a:buNone/>
              <a:defRPr sz="4000" b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6578930"/>
            <a:ext cx="7096124" cy="279070"/>
          </a:xfrm>
          <a:prstGeom prst="rect">
            <a:avLst/>
          </a:prstGeom>
          <a:solidFill>
            <a:srgbClr val="99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271158" y="0"/>
            <a:ext cx="7920842" cy="279070"/>
          </a:xfrm>
          <a:prstGeom prst="rect">
            <a:avLst/>
          </a:prstGeom>
          <a:solidFill>
            <a:srgbClr val="99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960422" y="4389713"/>
            <a:ext cx="5575094" cy="134176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111 LIBERTY STREET, SUITE 100</a:t>
            </a:r>
          </a:p>
          <a:p>
            <a:pPr lvl="0"/>
            <a:r>
              <a:rPr lang="en-US" dirty="0" smtClean="0"/>
              <a:t>COLUMBUS, OH 43215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www.morpc.org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7305676" y="6536724"/>
            <a:ext cx="4772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6" y="2135639"/>
            <a:ext cx="2449234" cy="180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16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ontent_Desig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2158" y="-8238"/>
            <a:ext cx="8816318" cy="49591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4756" y="172995"/>
            <a:ext cx="5980671" cy="550648"/>
          </a:xfrm>
        </p:spPr>
        <p:txBody>
          <a:bodyPr anchor="b">
            <a:normAutofit/>
          </a:bodyPr>
          <a:lstStyle>
            <a:lvl1pPr>
              <a:defRPr sz="3600" baseline="0">
                <a:solidFill>
                  <a:srgbClr val="00354E"/>
                </a:solidFill>
                <a:latin typeface="ITC Franklin Gothic Std Med" panose="020B0704030503020204" pitchFamily="34" charset="0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756" y="904876"/>
            <a:ext cx="6738552" cy="558242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7562336" y="3542270"/>
            <a:ext cx="1112108" cy="1112108"/>
          </a:xfrm>
          <a:prstGeom prst="diamond">
            <a:avLst/>
          </a:prstGeom>
          <a:solidFill>
            <a:srgbClr val="99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/>
          <p:cNvSpPr/>
          <p:nvPr userDrawn="1"/>
        </p:nvSpPr>
        <p:spPr>
          <a:xfrm>
            <a:off x="8279026" y="4501977"/>
            <a:ext cx="1985319" cy="1985319"/>
          </a:xfrm>
          <a:prstGeom prst="diamond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 userDrawn="1"/>
        </p:nvSpPr>
        <p:spPr>
          <a:xfrm>
            <a:off x="10789738" y="4631724"/>
            <a:ext cx="1112108" cy="1112108"/>
          </a:xfrm>
          <a:prstGeom prst="diamond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536724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0789738" y="6040345"/>
            <a:ext cx="1199352" cy="62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51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E3326E-3B0A-492F-B707-49B594A9BA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3E7B6-2C7A-4FD0-9AFF-CE0770BB96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885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anchor="ctr">
            <a:normAutofit/>
          </a:bodyPr>
          <a:lstStyle>
            <a:lvl1pPr marL="0" indent="0">
              <a:buNone/>
              <a:defRPr sz="195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802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195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6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anchor="ctr">
            <a:normAutofit/>
          </a:bodyPr>
          <a:lstStyle>
            <a:lvl1pPr marL="0" indent="0">
              <a:buNone/>
              <a:defRPr sz="195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802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195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2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8977" y="365126"/>
            <a:ext cx="6145617" cy="64496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978" y="1190847"/>
            <a:ext cx="6145617" cy="51780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6482644"/>
            <a:ext cx="74215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67"/>
          <a:stretch/>
        </p:blipFill>
        <p:spPr>
          <a:xfrm>
            <a:off x="6764219" y="-5862"/>
            <a:ext cx="5421923" cy="6863862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6600093" y="-5862"/>
            <a:ext cx="169988" cy="6863862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65180" y="6313402"/>
            <a:ext cx="823910" cy="43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42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127051"/>
            <a:ext cx="11839492" cy="691116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929" y="1945757"/>
            <a:ext cx="11839492" cy="421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0" y="316380"/>
            <a:ext cx="8511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9" b="43839"/>
          <a:stretch/>
        </p:blipFill>
        <p:spPr>
          <a:xfrm>
            <a:off x="8705350" y="-5534"/>
            <a:ext cx="3481187" cy="103840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851681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41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127051"/>
            <a:ext cx="11839492" cy="691116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0" y="316380"/>
            <a:ext cx="8511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9" b="43839"/>
          <a:stretch/>
        </p:blipFill>
        <p:spPr>
          <a:xfrm>
            <a:off x="8705350" y="-5534"/>
            <a:ext cx="3481187" cy="103840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74929" y="1825624"/>
            <a:ext cx="5844871" cy="434657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842221" cy="434657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51681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3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127051"/>
            <a:ext cx="11839492" cy="691116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929" y="1945758"/>
            <a:ext cx="11839492" cy="421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0" y="316380"/>
            <a:ext cx="8516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5350" y="-142"/>
            <a:ext cx="3497575" cy="103301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851681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7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5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127051"/>
            <a:ext cx="11839492" cy="691116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0" y="316380"/>
            <a:ext cx="8516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5350" y="-142"/>
            <a:ext cx="3497575" cy="103301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851681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74929" y="1825624"/>
            <a:ext cx="5844871" cy="434657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842221" cy="434657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69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esign_6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4929" y="1213338"/>
            <a:ext cx="11839492" cy="477350"/>
          </a:xfrm>
        </p:spPr>
        <p:txBody>
          <a:bodyPr/>
          <a:lstStyle>
            <a:lvl1pPr>
              <a:defRPr baseline="0">
                <a:solidFill>
                  <a:srgbClr val="459B49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1032870"/>
          </a:xfrm>
          <a:prstGeom prst="rect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316380"/>
            <a:ext cx="8372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459B49"/>
                </a:solidFill>
                <a:latin typeface="Franklin Gothic Book" panose="020B0503020102020204" pitchFamily="34" charset="0"/>
              </a:rPr>
              <a:t>2020-2050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COLUMBUS AREA METROPOLITAN TRANSPORTATION PLAN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4062" y="0"/>
            <a:ext cx="3727938" cy="103287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8372326" y="-5534"/>
            <a:ext cx="183471" cy="1038404"/>
          </a:xfrm>
          <a:prstGeom prst="rect">
            <a:avLst/>
          </a:prstGeom>
          <a:solidFill>
            <a:srgbClr val="459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/>
          <p:cNvSpPr>
            <a:spLocks noGrp="1"/>
          </p:cNvSpPr>
          <p:nvPr>
            <p:ph sz="half" idx="1"/>
          </p:nvPr>
        </p:nvSpPr>
        <p:spPr>
          <a:xfrm>
            <a:off x="174929" y="1825624"/>
            <a:ext cx="5844871" cy="434657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842221" cy="434657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7611" r="27291" b="38950"/>
          <a:stretch/>
        </p:blipFill>
        <p:spPr>
          <a:xfrm>
            <a:off x="11172092" y="6281325"/>
            <a:ext cx="816998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3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FF53D-5851-4D49-B510-195DC2DDBD79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03C32-C8A9-4349-8206-5642B3A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3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3" r:id="rId4"/>
    <p:sldLayoutId id="2147483667" r:id="rId5"/>
    <p:sldLayoutId id="2147483665" r:id="rId6"/>
    <p:sldLayoutId id="2147483664" r:id="rId7"/>
    <p:sldLayoutId id="2147483666" r:id="rId8"/>
    <p:sldLayoutId id="2147483652" r:id="rId9"/>
    <p:sldLayoutId id="2147483660" r:id="rId10"/>
    <p:sldLayoutId id="2147483649" r:id="rId11"/>
    <p:sldLayoutId id="2147483661" r:id="rId12"/>
    <p:sldLayoutId id="2147483662" r:id="rId13"/>
    <p:sldLayoutId id="214748365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54E"/>
          </a:solidFill>
          <a:latin typeface="ITC Franklin Gothic Std Med" panose="020B07040305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50000"/>
            </a:schemeClr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54E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59B49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FF53D-5851-4D49-B510-195DC2DDBD79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03C32-C8A9-4349-8206-5642B3A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8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54E"/>
          </a:solidFill>
          <a:latin typeface="ITC Franklin Gothic Std Med" panose="020B07040305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50000"/>
            </a:schemeClr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54E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59B49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5856F-669B-4726-8382-4930C83577C2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7D321-7AEB-4DC9-9D30-47DC3490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9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54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EE3423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MSCHAPER@morpc.org" TargetMode="Externa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MTP STATUS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FEBRUARY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11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0613" y="411417"/>
            <a:ext cx="5765800" cy="4797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ARE WE ASKING OF YOU TODAY?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70613" y="1242204"/>
            <a:ext cx="5765800" cy="5323179"/>
          </a:xfrm>
        </p:spPr>
        <p:txBody>
          <a:bodyPr/>
          <a:lstStyle/>
          <a:p>
            <a:r>
              <a:rPr lang="en-US" dirty="0" smtClean="0"/>
              <a:t>Information only, no action required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993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WHAT ARE WE WORKING ON?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000" dirty="0" smtClean="0"/>
              <a:t>2050 Land Use Forecast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Candidate project collection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000" dirty="0" smtClean="0"/>
              <a:t>Project evaluation criteria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54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756" y="172995"/>
            <a:ext cx="6329350" cy="550648"/>
          </a:xfrm>
        </p:spPr>
        <p:txBody>
          <a:bodyPr>
            <a:noAutofit/>
          </a:bodyPr>
          <a:lstStyle/>
          <a:p>
            <a:r>
              <a:rPr lang="en-US" sz="3200" dirty="0" smtClean="0"/>
              <a:t>2050 LAND USE FORECAST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755" y="904876"/>
            <a:ext cx="7086650" cy="5711584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smtClean="0"/>
              <a:t>Estimate travel needs 20-30 years in the future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i="1" dirty="0" smtClean="0">
                <a:solidFill>
                  <a:srgbClr val="99C000"/>
                </a:solidFill>
              </a:rPr>
              <a:t>Based upon where people live and work</a:t>
            </a:r>
            <a:endParaRPr lang="en-US" dirty="0"/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Update existing and future land use for region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Estimate current (2018) population &amp; employment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Develop population &amp; employment projections to serve as countywide control totals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Distribute future population &amp; employment to sub-county areas using Land Use Allocation Model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Internal reviews underway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NEXT STEP: Community reviews and public comment</a:t>
            </a:r>
          </a:p>
        </p:txBody>
      </p:sp>
      <p:pic>
        <p:nvPicPr>
          <p:cNvPr id="5" name="Picture 4" descr="File:Check mark 23x20 02.sv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5" y="1742534"/>
            <a:ext cx="591929" cy="560717"/>
          </a:xfrm>
          <a:prstGeom prst="rect">
            <a:avLst/>
          </a:prstGeom>
        </p:spPr>
      </p:pic>
      <p:pic>
        <p:nvPicPr>
          <p:cNvPr id="6" name="Picture 5" descr="File:Check mark 23x20 02.sv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5" y="2355671"/>
            <a:ext cx="591929" cy="560717"/>
          </a:xfrm>
          <a:prstGeom prst="rect">
            <a:avLst/>
          </a:prstGeom>
        </p:spPr>
      </p:pic>
      <p:pic>
        <p:nvPicPr>
          <p:cNvPr id="7" name="Picture 6" descr="File:Check mark 23x20 02.sv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4" y="2981222"/>
            <a:ext cx="591929" cy="560717"/>
          </a:xfrm>
          <a:prstGeom prst="rect">
            <a:avLst/>
          </a:prstGeom>
        </p:spPr>
      </p:pic>
      <p:pic>
        <p:nvPicPr>
          <p:cNvPr id="8" name="Picture 7" descr="File:Check mark 23x20 02.sv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3" y="4000113"/>
            <a:ext cx="591929" cy="56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0612" y="411417"/>
            <a:ext cx="5894717" cy="4797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CANDIDATE PROJECT COLLECTION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70613" y="1242204"/>
            <a:ext cx="5765800" cy="5323179"/>
          </a:xfrm>
        </p:spPr>
        <p:txBody>
          <a:bodyPr/>
          <a:lstStyle/>
          <a:p>
            <a:pPr marL="457200" indent="-457200"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en-US" dirty="0" smtClean="0"/>
              <a:t>ONGOING: Review of state, local,</a:t>
            </a:r>
            <a:br>
              <a:rPr lang="en-US" dirty="0" smtClean="0"/>
            </a:br>
            <a:r>
              <a:rPr lang="en-US" dirty="0" smtClean="0"/>
              <a:t>regional plans for identified transportation projects</a:t>
            </a:r>
          </a:p>
          <a:p>
            <a:pPr marL="457200" indent="-457200"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NEXT STEP: Solicit project suggestions via interactive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webmap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60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PROJECT EVALUATION CRITERIA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400" dirty="0" smtClean="0"/>
              <a:t>MTP must be fiscally constrained—not all candidate projects are financially feasible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400" dirty="0" smtClean="0"/>
              <a:t>All projects are evaluated based on ability to help meet adopted regional targets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400" dirty="0" smtClean="0"/>
              <a:t>Quantitative method used to prioritize projects by project type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400" dirty="0" smtClean="0"/>
              <a:t>One tool used to determine which projects to be included in the plan</a:t>
            </a:r>
            <a:endParaRPr lang="en-US" dirty="0" smtClean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318977" y="5060577"/>
            <a:ext cx="6041630" cy="53231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59B49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en-US" sz="2400" dirty="0" smtClean="0"/>
              <a:t>Review 2016-2040 MTP criteria for needed updates to reflect objectives</a:t>
            </a:r>
          </a:p>
          <a:p>
            <a:pPr marL="457200" indent="-457200">
              <a:spcBef>
                <a:spcPts val="3000"/>
              </a:spcBef>
              <a:buFont typeface="Wingdings" panose="05000000000000000000" pitchFamily="2" charset="2"/>
              <a:buChar char="q"/>
            </a:pPr>
            <a:r>
              <a:rPr lang="en-US" sz="2400" dirty="0" smtClean="0"/>
              <a:t>NEXT STEP: Open public comment period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430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756" y="172995"/>
            <a:ext cx="6329350" cy="550648"/>
          </a:xfrm>
        </p:spPr>
        <p:txBody>
          <a:bodyPr>
            <a:noAutofit/>
          </a:bodyPr>
          <a:lstStyle/>
          <a:p>
            <a:r>
              <a:rPr lang="en-US" sz="3200" dirty="0" smtClean="0"/>
              <a:t>MTP TIMELINE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755" y="904876"/>
            <a:ext cx="7086650" cy="5711584"/>
          </a:xfrm>
        </p:spPr>
        <p:txBody>
          <a:bodyPr>
            <a:noAutofit/>
          </a:bodyPr>
          <a:lstStyle/>
          <a:p>
            <a:pPr marL="342900" lvl="1" indent="-342900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September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2018: Adopted goals</a:t>
            </a:r>
          </a:p>
          <a:p>
            <a:pPr marL="342900" lvl="1" indent="-342900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November 2018: Adopted objectives, measures &amp; targets</a:t>
            </a:r>
          </a:p>
          <a:p>
            <a:pPr marL="342900" lvl="1" indent="-342900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April 2019: Adopt 2050 land use forecasts</a:t>
            </a:r>
          </a:p>
          <a:p>
            <a:pPr marL="342900" lvl="1" indent="-342900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May 2019: Adopt project evaluation criteria</a:t>
            </a:r>
          </a:p>
          <a:p>
            <a:pPr marL="342900" lvl="1" indent="-342900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Spring-Summer 2019: Compile candidate strategies and projects</a:t>
            </a:r>
          </a:p>
          <a:p>
            <a:pPr marL="342900" lvl="1" indent="-342900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October 2019: Draft strategies and project list</a:t>
            </a:r>
          </a:p>
          <a:p>
            <a:pPr marL="342900" lvl="1" indent="-342900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October-December 2019: Public Comment and community presentations</a:t>
            </a:r>
          </a:p>
          <a:p>
            <a:pPr marL="342900" lvl="1" indent="-342900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February 2020: Draft MTP document</a:t>
            </a:r>
          </a:p>
          <a:p>
            <a:pPr marL="342900" lvl="1" indent="-342900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May 2020: Adopt 2020-2050 MTP</a:t>
            </a:r>
          </a:p>
        </p:txBody>
      </p:sp>
      <p:pic>
        <p:nvPicPr>
          <p:cNvPr id="4" name="Picture 3" descr="File:Check mark 23x20 02.sv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5" y="624517"/>
            <a:ext cx="591929" cy="560717"/>
          </a:xfrm>
          <a:prstGeom prst="rect">
            <a:avLst/>
          </a:prstGeom>
        </p:spPr>
      </p:pic>
      <p:pic>
        <p:nvPicPr>
          <p:cNvPr id="5" name="Picture 4" descr="File:Check mark 23x20 02.sv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4" y="1185234"/>
            <a:ext cx="591929" cy="56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87140" y="3075792"/>
            <a:ext cx="5452135" cy="1974721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456B"/>
                </a:solidFill>
              </a:rPr>
              <a:t>MARIA SCHAPER</a:t>
            </a:r>
          </a:p>
          <a:p>
            <a:r>
              <a:rPr lang="en-US" sz="2000" i="1" dirty="0"/>
              <a:t>TRANSPORTATION PLANNING MANAGER</a:t>
            </a:r>
          </a:p>
          <a:p>
            <a:r>
              <a:rPr lang="en-US" sz="1600" dirty="0">
                <a:hlinkClick r:id="rId2"/>
              </a:rPr>
              <a:t>MSCHAPER@morpc.org</a:t>
            </a:r>
            <a:endParaRPr lang="en-US" sz="1600" dirty="0"/>
          </a:p>
          <a:p>
            <a:r>
              <a:rPr lang="en-US" sz="1600" dirty="0"/>
              <a:t>P. 614.233.4153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87140" y="5051267"/>
            <a:ext cx="4868883" cy="145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111 Liberty Street,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Suite 100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Columbus,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OH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43215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www.morpc.org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148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3740</TotalTime>
  <Words>211</Words>
  <Application>Microsoft Office PowerPoint</Application>
  <PresentationFormat>Widescreen</PresentationFormat>
  <Paragraphs>44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Franklin Gothic Book</vt:lpstr>
      <vt:lpstr>ITC Franklin Gothic Std Med</vt:lpstr>
      <vt:lpstr>Open Sans</vt:lpstr>
      <vt:lpstr>Wingdings</vt:lpstr>
      <vt:lpstr>Office Theme</vt:lpstr>
      <vt:lpstr>1_Office Theme</vt:lpstr>
      <vt:lpstr>2_Office Theme</vt:lpstr>
      <vt:lpstr>MTP STATUS UPDATE</vt:lpstr>
      <vt:lpstr>WHAT ARE WE ASKING OF YOU TODAY?</vt:lpstr>
      <vt:lpstr>WHAT ARE WE WORKING ON?</vt:lpstr>
      <vt:lpstr>2050 LAND USE FORECAST</vt:lpstr>
      <vt:lpstr>CANDIDATE PROJECT COLLECTION</vt:lpstr>
      <vt:lpstr>PROJECT EVALUATION CRITERIA</vt:lpstr>
      <vt:lpstr>MTP TIMELINE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Schumick</dc:creator>
  <cp:lastModifiedBy>Christina Tatum</cp:lastModifiedBy>
  <cp:revision>233</cp:revision>
  <cp:lastPrinted>2019-02-04T21:07:38Z</cp:lastPrinted>
  <dcterms:created xsi:type="dcterms:W3CDTF">2018-07-10T17:14:30Z</dcterms:created>
  <dcterms:modified xsi:type="dcterms:W3CDTF">2019-02-06T13:17:22Z</dcterms:modified>
</cp:coreProperties>
</file>