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82516" autoAdjust="0"/>
  </p:normalViewPr>
  <p:slideViewPr>
    <p:cSldViewPr snapToGrid="0">
      <p:cViewPr varScale="1">
        <p:scale>
          <a:sx n="92" d="100"/>
          <a:sy n="9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8A711-56C9-4511-8987-6C0449DE4F6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B1E9-8359-4D4A-ABA9-AC1F33214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964AE482-6D37-4090-96D5-E44B1677AE6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822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annual air quality monitoring end</a:t>
            </a:r>
            <a:r>
              <a:rPr lang="en-US" baseline="0" dirty="0" smtClean="0"/>
              <a:t> of season report will be released on Monday, December 17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available on MORPC’s air quality webpage.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report we release every year providing an overview of what air quality was like over the past year for both ozone and particle pollution. 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compares this years air quality with other recent years as well as looking at trends over the last few decades and comparing Columbus to other Midwestern metropolitan regions.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B1E9-8359-4D4A-ABA9-AC1F33214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Particulate matter pollution levels were maintained below the National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Slight increase in number of days with moderate instead of good air quality from last year: 11% (2018) vs. 7% (2017)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Days with highest pm levels were due to wildfire smoke transported here from outside of Ohio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964AE482-6D37-4090-96D5-E44B1677AE6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038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Regional ozone levels continued to improve in Central Ohio during 2018 summer ozone season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This is due in large part to the very rainy year that we’ve had, especially in the summer, despite higher than average temperatures for the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There were 3 exceedances of the National standards for ozone pollution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The number of good days increased for ozone: 81% (2018) vs 68% (2017)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This means that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design value is now 69 ppb which means Central Ohio is meeting the current federal ozone standard (70 ppb).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Within the last year we had been designated as non-attainment, but now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Ohio EPA will request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redesignation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region to attainment status and will submit a maintenance plan to US EPA. Draft documentation will be released for public comment prior to submission to US EPA.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B1E9-8359-4D4A-ABA9-AC1F33214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past 26 years, ozone levels have generally declined in Central Ohio.</a:t>
            </a:r>
          </a:p>
          <a:p>
            <a:r>
              <a:rPr lang="en-US" baseline="0" dirty="0" smtClean="0"/>
              <a:t>Year to year ups and downs reflect patterns in annual weather (hotter/cooler year, rainier/drier year)</a:t>
            </a:r>
          </a:p>
          <a:p>
            <a:r>
              <a:rPr lang="en-US" baseline="0" dirty="0" smtClean="0"/>
              <a:t>We see this trend across Midwestern metropolitan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B1E9-8359-4D4A-ABA9-AC1F33214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3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964AE482-6D37-4090-96D5-E44B1677AE6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31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0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3E6C-F5BD-4F78-86DC-1CC0F158B6F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ADC3C-6071-4605-BA33-BFAF5908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0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3050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4425940"/>
            <a:ext cx="12192000" cy="2432060"/>
          </a:xfrm>
          <a:prstGeom prst="roundRect">
            <a:avLst>
              <a:gd name="adj" fmla="val 2412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4652" y="5103674"/>
            <a:ext cx="6472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white"/>
                </a:solidFill>
                <a:latin typeface="Franklin Gothic Heavy" panose="020B0903020102020204" pitchFamily="34" charset="0"/>
              </a:rPr>
              <a:t>Air Quality Update</a:t>
            </a:r>
          </a:p>
        </p:txBody>
      </p:sp>
      <p:pic>
        <p:nvPicPr>
          <p:cNvPr id="7" name="Picture 1" descr="MORPC_RGB_Reverse_Primary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6650" y="5264150"/>
            <a:ext cx="2165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2728" y="577489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E7E6E6"/>
                </a:solidFill>
                <a:latin typeface="Franklin Gothic Book" panose="020B0503020102020204" pitchFamily="34" charset="0"/>
              </a:rPr>
              <a:t>CAC/TAC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E7E6E6"/>
                </a:solidFill>
                <a:latin typeface="Franklin Gothic Book" panose="020B0503020102020204" pitchFamily="34" charset="0"/>
              </a:rPr>
              <a:t>February 4</a:t>
            </a:r>
            <a:r>
              <a:rPr lang="en-US" baseline="30000" smtClean="0">
                <a:solidFill>
                  <a:srgbClr val="E7E6E6"/>
                </a:solidFill>
                <a:latin typeface="Franklin Gothic Book" panose="020B0503020102020204" pitchFamily="34" charset="0"/>
              </a:rPr>
              <a:t>th</a:t>
            </a:r>
            <a:r>
              <a:rPr lang="en-US" smtClean="0">
                <a:solidFill>
                  <a:srgbClr val="E7E6E6"/>
                </a:solidFill>
                <a:latin typeface="Franklin Gothic Book" panose="020B0503020102020204" pitchFamily="34" charset="0"/>
              </a:rPr>
              <a:t>/6</a:t>
            </a:r>
            <a:r>
              <a:rPr lang="en-US" baseline="30000" smtClean="0">
                <a:solidFill>
                  <a:srgbClr val="E7E6E6"/>
                </a:solidFill>
                <a:latin typeface="Franklin Gothic Book" panose="020B0503020102020204" pitchFamily="34" charset="0"/>
              </a:rPr>
              <a:t>th</a:t>
            </a:r>
            <a:r>
              <a:rPr lang="en-US" smtClean="0">
                <a:solidFill>
                  <a:srgbClr val="E7E6E6"/>
                </a:solidFill>
                <a:latin typeface="Franklin Gothic Book" panose="020B0503020102020204" pitchFamily="34" charset="0"/>
              </a:rPr>
              <a:t>, </a:t>
            </a:r>
            <a:r>
              <a:rPr lang="en-US" dirty="0" smtClean="0">
                <a:solidFill>
                  <a:srgbClr val="E7E6E6"/>
                </a:solidFill>
                <a:latin typeface="Franklin Gothic Book" panose="020B0503020102020204" pitchFamily="34" charset="0"/>
              </a:rPr>
              <a:t>2018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20000">
            <a:off x="3619159" y="769251"/>
            <a:ext cx="3762184" cy="493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60000">
            <a:off x="3969168" y="891473"/>
            <a:ext cx="3762184" cy="493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Triangle 5"/>
          <p:cNvSpPr/>
          <p:nvPr/>
        </p:nvSpPr>
        <p:spPr>
          <a:xfrm>
            <a:off x="0" y="3872284"/>
            <a:ext cx="2798859" cy="298571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92" y="1030407"/>
            <a:ext cx="3762184" cy="493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4543676" y="1245323"/>
            <a:ext cx="3762184" cy="493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ight Triangle 12"/>
          <p:cNvSpPr/>
          <p:nvPr/>
        </p:nvSpPr>
        <p:spPr>
          <a:xfrm rot="10800000">
            <a:off x="9393141" y="0"/>
            <a:ext cx="2798859" cy="298571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1631617" y="4211862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746952" y="4209533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9773459" y="4209533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1734838" y="4204874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3377336" y="4219013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5119102" y="4214351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6869637" y="4231912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8626030" y="4233166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10385795" y="4232082"/>
            <a:ext cx="70663" cy="777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3318" y="2449002"/>
            <a:ext cx="594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Ozone pollution levels continue downward trend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2"/>
          <a:stretch/>
        </p:blipFill>
        <p:spPr>
          <a:xfrm>
            <a:off x="0" y="1"/>
            <a:ext cx="12192000" cy="6848474"/>
          </a:xfrm>
          <a:prstGeom prst="rect">
            <a:avLst/>
          </a:prstGeom>
        </p:spPr>
      </p:pic>
      <p:pic>
        <p:nvPicPr>
          <p:cNvPr id="24" name="Picture 1" descr="MORPC_RGB_Reverse_Primary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2677" y="5019675"/>
            <a:ext cx="2280543" cy="167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6037" y="415958"/>
            <a:ext cx="8429993" cy="1232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Fine Particle</a:t>
            </a:r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Pollution</a:t>
            </a:r>
            <a:endParaRPr lang="en-US" sz="48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6"/>
          <a:stretch/>
        </p:blipFill>
        <p:spPr>
          <a:xfrm>
            <a:off x="0" y="0"/>
            <a:ext cx="12192000" cy="68294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7165" y="554831"/>
            <a:ext cx="4886055" cy="94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Ozone Pollution</a:t>
            </a:r>
            <a:endParaRPr lang="en-US" sz="48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" name="Picture 1" descr="MORPC_RGB_Reverse_Primary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2677" y="5019675"/>
            <a:ext cx="2280543" cy="167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76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50" y="599993"/>
            <a:ext cx="69961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4170362"/>
            <a:ext cx="2503488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8" y="4165599"/>
            <a:ext cx="2505075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1" y="4170362"/>
            <a:ext cx="2508251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99737" y="297843"/>
            <a:ext cx="2929338" cy="3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2609E"/>
                </a:solidFill>
                <a:effectLst/>
                <a:latin typeface="Segoe UI" panose="020B0502040204020203" pitchFamily="34" charset="0"/>
              </a:rPr>
              <a:t>Average: 30 days per year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67550" y="3836200"/>
            <a:ext cx="2593713" cy="31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32609E"/>
                </a:solidFill>
                <a:effectLst/>
                <a:latin typeface="Segoe UI" panose="020B0502040204020203" pitchFamily="34" charset="0"/>
              </a:rPr>
              <a:t>Average: 37 days per year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859915" y="3824763"/>
            <a:ext cx="2593713" cy="31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32609E"/>
                </a:solidFill>
                <a:effectLst/>
                <a:latin typeface="Segoe UI" panose="020B0502040204020203" pitchFamily="34" charset="0"/>
              </a:rPr>
              <a:t>Average: 30 days per year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04279" y="3821751"/>
            <a:ext cx="2593713" cy="31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32609E"/>
                </a:solidFill>
                <a:effectLst/>
                <a:latin typeface="Segoe UI" panose="020B0502040204020203" pitchFamily="34" charset="0"/>
              </a:rPr>
              <a:t>Average: 31 days per year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5411787" cy="5411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870" y="168368"/>
            <a:ext cx="2991130" cy="65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0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0" b="28421"/>
          <a:stretch/>
        </p:blipFill>
        <p:spPr>
          <a:xfrm>
            <a:off x="-11826" y="-65314"/>
            <a:ext cx="12180174" cy="47352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11826" y="4669972"/>
            <a:ext cx="12192000" cy="2239648"/>
          </a:xfrm>
          <a:prstGeom prst="roundRect">
            <a:avLst>
              <a:gd name="adj" fmla="val 2412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4" descr="MORPC_RGB_Reverse_Primary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461" y="4781733"/>
            <a:ext cx="27384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4480909" y="5221478"/>
            <a:ext cx="3551468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Franklin Gothic Book" pitchFamily="34" charset="0"/>
              </a:rPr>
              <a:t>Brooke White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Air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Quality Program Coordinator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</a:br>
            <a:r>
              <a:rPr lang="en-US" dirty="0" err="1" smtClean="0">
                <a:solidFill>
                  <a:prstClr val="white"/>
                </a:solidFill>
                <a:latin typeface="Franklin Gothic Book" pitchFamily="34" charset="0"/>
              </a:rPr>
              <a:t>bwhite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@morpc.org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Phone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: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614.233.4168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1668" y="5323044"/>
            <a:ext cx="313037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dirty="0">
                <a:solidFill>
                  <a:prstClr val="white"/>
                </a:solidFill>
                <a:latin typeface="Franklin Gothic Book" pitchFamily="34" charset="0"/>
              </a:rPr>
              <a:t>111 Liberty Street, </a:t>
            </a:r>
            <a:r>
              <a:rPr lang="fr-FR" dirty="0">
                <a:solidFill>
                  <a:prstClr val="white"/>
                </a:solidFill>
                <a:latin typeface="Franklin Gothic Book" pitchFamily="34" charset="0"/>
              </a:rPr>
              <a:t>Suite 100</a:t>
            </a:r>
          </a:p>
          <a:p>
            <a:pPr lvl="0">
              <a:lnSpc>
                <a:spcPct val="110000"/>
              </a:lnSpc>
              <a:defRPr/>
            </a:pPr>
            <a:r>
              <a:rPr lang="fr-FR" dirty="0">
                <a:solidFill>
                  <a:prstClr val="white"/>
                </a:solidFill>
                <a:latin typeface="Franklin Gothic Book" pitchFamily="34" charset="0"/>
              </a:rPr>
              <a:t>Columbus, Ohio 43215</a:t>
            </a:r>
          </a:p>
          <a:p>
            <a:pPr lvl="0">
              <a:lnSpc>
                <a:spcPct val="110000"/>
              </a:lnSpc>
              <a:defRPr/>
            </a:pPr>
            <a:endParaRPr lang="en-US" dirty="0">
              <a:solidFill>
                <a:prstClr val="white"/>
              </a:solidFill>
              <a:latin typeface="Franklin Gothic Book" pitchFamily="34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dirty="0" smtClean="0">
                <a:solidFill>
                  <a:prstClr val="white"/>
                </a:solidFill>
                <a:latin typeface="Franklin Gothic Medium" pitchFamily="34" charset="0"/>
              </a:rPr>
              <a:t>www.morpc.org</a:t>
            </a:r>
            <a:endParaRPr lang="en-US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pic>
        <p:nvPicPr>
          <p:cNvPr id="5" name="Picture 4" descr="FB_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75833" y="6253054"/>
            <a:ext cx="304752" cy="304752"/>
          </a:xfrm>
          <a:prstGeom prst="rect">
            <a:avLst/>
          </a:prstGeom>
        </p:spPr>
      </p:pic>
      <p:pic>
        <p:nvPicPr>
          <p:cNvPr id="6" name="Picture 5" descr="Twitter_wh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76404" y="6253054"/>
            <a:ext cx="314911" cy="3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391</Words>
  <Application>Microsoft Office PowerPoint</Application>
  <PresentationFormat>Widescreen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Heavy</vt:lpstr>
      <vt:lpstr>Franklin Gothic Medium</vt:lpstr>
      <vt:lpstr>Segoe UI</vt:lpstr>
      <vt:lpstr>Office Theme</vt:lpstr>
      <vt:lpstr>PowerPoint Presentation</vt:lpstr>
      <vt:lpstr>PowerPoint Presentation</vt:lpstr>
      <vt:lpstr>Fine Particle Pollution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White</dc:creator>
  <cp:lastModifiedBy>Christina Tatum</cp:lastModifiedBy>
  <cp:revision>19</cp:revision>
  <dcterms:created xsi:type="dcterms:W3CDTF">2018-12-06T22:04:07Z</dcterms:created>
  <dcterms:modified xsi:type="dcterms:W3CDTF">2019-02-06T13:46:29Z</dcterms:modified>
</cp:coreProperties>
</file>