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77" r:id="rId2"/>
    <p:sldId id="388" r:id="rId3"/>
    <p:sldId id="369" r:id="rId4"/>
    <p:sldId id="445" r:id="rId5"/>
    <p:sldId id="453" r:id="rId6"/>
    <p:sldId id="448" r:id="rId7"/>
    <p:sldId id="449" r:id="rId8"/>
    <p:sldId id="262" r:id="rId9"/>
    <p:sldId id="396" r:id="rId10"/>
    <p:sldId id="397" r:id="rId11"/>
    <p:sldId id="428" r:id="rId12"/>
    <p:sldId id="364" r:id="rId13"/>
    <p:sldId id="344" r:id="rId14"/>
    <p:sldId id="417" r:id="rId15"/>
    <p:sldId id="365" r:id="rId16"/>
    <p:sldId id="329" r:id="rId17"/>
    <p:sldId id="437" r:id="rId18"/>
    <p:sldId id="451" r:id="rId19"/>
    <p:sldId id="441" r:id="rId20"/>
    <p:sldId id="452" r:id="rId21"/>
    <p:sldId id="406" r:id="rId22"/>
    <p:sldId id="457" r:id="rId23"/>
    <p:sldId id="458" r:id="rId24"/>
    <p:sldId id="454" r:id="rId25"/>
    <p:sldId id="419" r:id="rId26"/>
    <p:sldId id="455" r:id="rId27"/>
    <p:sldId id="436" r:id="rId28"/>
    <p:sldId id="340" r:id="rId29"/>
    <p:sldId id="350" r:id="rId30"/>
    <p:sldId id="399" r:id="rId31"/>
    <p:sldId id="351" r:id="rId32"/>
    <p:sldId id="352" r:id="rId33"/>
    <p:sldId id="400" r:id="rId34"/>
    <p:sldId id="430" r:id="rId35"/>
    <p:sldId id="433" r:id="rId36"/>
    <p:sldId id="374" r:id="rId37"/>
    <p:sldId id="435" r:id="rId38"/>
    <p:sldId id="353" r:id="rId39"/>
    <p:sldId id="361" r:id="rId40"/>
    <p:sldId id="362" r:id="rId41"/>
    <p:sldId id="358" r:id="rId42"/>
    <p:sldId id="418" r:id="rId43"/>
    <p:sldId id="404" r:id="rId44"/>
    <p:sldId id="410" r:id="rId4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Keister" initials="MK" lastIdx="1" clrIdx="0">
    <p:extLst>
      <p:ext uri="{19B8F6BF-5375-455C-9EA6-DF929625EA0E}">
        <p15:presenceInfo xmlns:p15="http://schemas.microsoft.com/office/powerpoint/2012/main" userId="Marie Keister" providerId="None"/>
      </p:ext>
    </p:extLst>
  </p:cmAuthor>
  <p:cmAuthor id="2" name="Voorhees, Peter" initials="VP" lastIdx="20" clrIdx="1">
    <p:extLst>
      <p:ext uri="{19B8F6BF-5375-455C-9EA6-DF929625EA0E}">
        <p15:presenceInfo xmlns:p15="http://schemas.microsoft.com/office/powerpoint/2012/main" userId="S::peter.voorhees@aecom.com::f51a8980-7e73-40a5-a1ad-cfbb682343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B65F"/>
    <a:srgbClr val="0075BF"/>
    <a:srgbClr val="34617A"/>
    <a:srgbClr val="00B2C0"/>
    <a:srgbClr val="00FFFF"/>
    <a:srgbClr val="2A7F67"/>
    <a:srgbClr val="A9C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5076" autoAdjust="0"/>
  </p:normalViewPr>
  <p:slideViewPr>
    <p:cSldViewPr snapToGrid="0">
      <p:cViewPr varScale="1">
        <p:scale>
          <a:sx n="38" d="100"/>
          <a:sy n="38" d="100"/>
        </p:scale>
        <p:origin x="366"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928"/>
    </p:cViewPr>
  </p:sorterViewPr>
  <p:notesViewPr>
    <p:cSldViewPr snapToGrid="0">
      <p:cViewPr varScale="1">
        <p:scale>
          <a:sx n="103" d="100"/>
          <a:sy n="103" d="100"/>
        </p:scale>
        <p:origin x="351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amesl\Documents\Project%20Work\MORPC%20Hyperloop\Economics%20Benefits%20Model\MORPC_Hyperloop_GRP%20modell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bg1"/>
                </a:solidFill>
                <a:latin typeface="+mn-lt"/>
                <a:ea typeface="+mn-ea"/>
                <a:cs typeface="+mn-cs"/>
              </a:defRPr>
            </a:pPr>
            <a:r>
              <a:rPr lang="en-US" sz="2000" b="1" dirty="0">
                <a:solidFill>
                  <a:schemeClr val="tx1"/>
                </a:solidFill>
                <a:latin typeface="Arial" panose="020B0604020202020204" pitchFamily="34" charset="0"/>
                <a:cs typeface="Arial" panose="020B0604020202020204" pitchFamily="34" charset="0"/>
              </a:rPr>
              <a:t>Midwest Connect Hyperloop Assessment Corridor </a:t>
            </a:r>
            <a:r>
              <a:rPr lang="en-US" sz="2000" b="1" baseline="0" dirty="0">
                <a:solidFill>
                  <a:schemeClr val="tx1"/>
                </a:solidFill>
                <a:latin typeface="Arial" panose="020B0604020202020204" pitchFamily="34" charset="0"/>
                <a:cs typeface="Arial" panose="020B0604020202020204" pitchFamily="34" charset="0"/>
              </a:rPr>
              <a:t>GRP - With/Without Hyperloop Enabled Productivity Increases</a:t>
            </a:r>
            <a:r>
              <a:rPr lang="en-US" sz="2000" b="1" dirty="0">
                <a:solidFill>
                  <a:schemeClr val="tx1"/>
                </a:solidFill>
                <a:latin typeface="Arial" panose="020B0604020202020204" pitchFamily="34" charset="0"/>
                <a:cs typeface="Arial" panose="020B0604020202020204" pitchFamily="34" charset="0"/>
              </a:rPr>
              <a:t> </a:t>
            </a:r>
          </a:p>
        </c:rich>
      </c:tx>
      <c:layout>
        <c:manualLayout>
          <c:xMode val="edge"/>
          <c:yMode val="edge"/>
          <c:x val="1.6479381463183052E-2"/>
          <c:y val="7.7607476254777263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6923893583530406"/>
          <c:y val="0.15566223094335011"/>
          <c:w val="0.723326290563302"/>
          <c:h val="0.7503212002339088"/>
        </c:manualLayout>
      </c:layout>
      <c:lineChart>
        <c:grouping val="standard"/>
        <c:varyColors val="0"/>
        <c:ser>
          <c:idx val="0"/>
          <c:order val="0"/>
          <c:tx>
            <c:strRef>
              <c:f>Summary!$C$11</c:f>
              <c:strCache>
                <c:ptCount val="1"/>
                <c:pt idx="0">
                  <c:v>Midwest Connect Hyperloop Assessment Corridor - Baseline Scenario</c:v>
                </c:pt>
              </c:strCache>
            </c:strRef>
          </c:tx>
          <c:spPr>
            <a:ln w="28575" cap="rnd">
              <a:solidFill>
                <a:srgbClr val="0075BF"/>
              </a:solidFill>
              <a:round/>
            </a:ln>
            <a:effectLst/>
          </c:spPr>
          <c:marker>
            <c:symbol val="none"/>
          </c:marker>
          <c:cat>
            <c:numRef>
              <c:f>Summary!$F$10:$L$10</c:f>
              <c:numCache>
                <c:formatCode>General</c:formatCode>
                <c:ptCount val="7"/>
                <c:pt idx="0">
                  <c:v>2030</c:v>
                </c:pt>
                <c:pt idx="1">
                  <c:v>2035</c:v>
                </c:pt>
                <c:pt idx="2">
                  <c:v>2040</c:v>
                </c:pt>
                <c:pt idx="3">
                  <c:v>2045</c:v>
                </c:pt>
                <c:pt idx="4">
                  <c:v>2050</c:v>
                </c:pt>
                <c:pt idx="5">
                  <c:v>2055</c:v>
                </c:pt>
                <c:pt idx="6">
                  <c:v>2059</c:v>
                </c:pt>
              </c:numCache>
            </c:numRef>
          </c:cat>
          <c:val>
            <c:numRef>
              <c:f>Summary!$F$11:$L$11</c:f>
              <c:numCache>
                <c:formatCode>_(* #,##0.0_);_(* \(#,##0.0\);_(* "-"??_);_(@_)</c:formatCode>
                <c:ptCount val="7"/>
                <c:pt idx="0">
                  <c:v>1445.9270515592</c:v>
                </c:pt>
                <c:pt idx="1">
                  <c:v>1698.0461943023106</c:v>
                </c:pt>
                <c:pt idx="2">
                  <c:v>1994.1261039935025</c:v>
                </c:pt>
                <c:pt idx="3">
                  <c:v>2341.8320019628072</c:v>
                </c:pt>
                <c:pt idx="4">
                  <c:v>2750.1656562412659</c:v>
                </c:pt>
                <c:pt idx="5">
                  <c:v>3229.6984285933727</c:v>
                </c:pt>
                <c:pt idx="6">
                  <c:v>3672.8607782046888</c:v>
                </c:pt>
              </c:numCache>
            </c:numRef>
          </c:val>
          <c:smooth val="0"/>
          <c:extLst>
            <c:ext xmlns:c16="http://schemas.microsoft.com/office/drawing/2014/chart" uri="{C3380CC4-5D6E-409C-BE32-E72D297353CC}">
              <c16:uniqueId val="{00000000-C9C1-4EE4-B6B5-D92BC6054435}"/>
            </c:ext>
          </c:extLst>
        </c:ser>
        <c:ser>
          <c:idx val="1"/>
          <c:order val="1"/>
          <c:tx>
            <c:strRef>
              <c:f>Summary!$C$12</c:f>
              <c:strCache>
                <c:ptCount val="1"/>
                <c:pt idx="0">
                  <c:v>Midwest Connect Hyperloop Assessment Corridor - Build Scenario</c:v>
                </c:pt>
              </c:strCache>
            </c:strRef>
          </c:tx>
          <c:spPr>
            <a:ln w="28575" cap="rnd">
              <a:solidFill>
                <a:srgbClr val="5AB65F"/>
              </a:solidFill>
              <a:round/>
            </a:ln>
            <a:effectLst/>
          </c:spPr>
          <c:marker>
            <c:symbol val="none"/>
          </c:marker>
          <c:cat>
            <c:numRef>
              <c:f>Summary!$F$10:$L$10</c:f>
              <c:numCache>
                <c:formatCode>General</c:formatCode>
                <c:ptCount val="7"/>
                <c:pt idx="0">
                  <c:v>2030</c:v>
                </c:pt>
                <c:pt idx="1">
                  <c:v>2035</c:v>
                </c:pt>
                <c:pt idx="2">
                  <c:v>2040</c:v>
                </c:pt>
                <c:pt idx="3">
                  <c:v>2045</c:v>
                </c:pt>
                <c:pt idx="4">
                  <c:v>2050</c:v>
                </c:pt>
                <c:pt idx="5">
                  <c:v>2055</c:v>
                </c:pt>
                <c:pt idx="6">
                  <c:v>2059</c:v>
                </c:pt>
              </c:numCache>
            </c:numRef>
          </c:cat>
          <c:val>
            <c:numRef>
              <c:f>Summary!$F$12:$L$12</c:f>
              <c:numCache>
                <c:formatCode>_(* #,##0.0_);_(* \(#,##0.0\);_(* "-"??_);_(@_)</c:formatCode>
                <c:ptCount val="7"/>
                <c:pt idx="0">
                  <c:v>1445.9270515592</c:v>
                </c:pt>
                <c:pt idx="1">
                  <c:v>1754.8280642268801</c:v>
                </c:pt>
                <c:pt idx="2">
                  <c:v>2080.8423608761877</c:v>
                </c:pt>
                <c:pt idx="3">
                  <c:v>2467.4240280767344</c:v>
                </c:pt>
                <c:pt idx="4">
                  <c:v>2925.8253526551835</c:v>
                </c:pt>
                <c:pt idx="5">
                  <c:v>3469.3890862821777</c:v>
                </c:pt>
                <c:pt idx="6">
                  <c:v>3976.0944778860171</c:v>
                </c:pt>
              </c:numCache>
            </c:numRef>
          </c:val>
          <c:smooth val="0"/>
          <c:extLst>
            <c:ext xmlns:c16="http://schemas.microsoft.com/office/drawing/2014/chart" uri="{C3380CC4-5D6E-409C-BE32-E72D297353CC}">
              <c16:uniqueId val="{00000001-C9C1-4EE4-B6B5-D92BC6054435}"/>
            </c:ext>
          </c:extLst>
        </c:ser>
        <c:dLbls>
          <c:showLegendKey val="0"/>
          <c:showVal val="0"/>
          <c:showCatName val="0"/>
          <c:showSerName val="0"/>
          <c:showPercent val="0"/>
          <c:showBubbleSize val="0"/>
        </c:dLbls>
        <c:smooth val="0"/>
        <c:axId val="881317368"/>
        <c:axId val="881320320"/>
      </c:lineChart>
      <c:catAx>
        <c:axId val="88131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881320320"/>
        <c:crosses val="autoZero"/>
        <c:auto val="1"/>
        <c:lblAlgn val="ctr"/>
        <c:lblOffset val="100"/>
        <c:noMultiLvlLbl val="0"/>
      </c:catAx>
      <c:valAx>
        <c:axId val="881320320"/>
        <c:scaling>
          <c:orientation val="minMax"/>
          <c:max val="4200"/>
          <c:min val="1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accent1"/>
                    </a:solidFill>
                    <a:latin typeface="+mn-lt"/>
                    <a:ea typeface="+mn-ea"/>
                    <a:cs typeface="+mn-cs"/>
                  </a:defRPr>
                </a:pPr>
                <a:r>
                  <a:rPr lang="en-US" sz="2000" dirty="0">
                    <a:solidFill>
                      <a:srgbClr val="00B2C0"/>
                    </a:solidFill>
                    <a:latin typeface="Arial" panose="020B0604020202020204" pitchFamily="34" charset="0"/>
                    <a:cs typeface="Arial" panose="020B0604020202020204" pitchFamily="34" charset="0"/>
                  </a:rPr>
                  <a:t>Cumulative GRP ($Billions)</a:t>
                </a:r>
              </a:p>
              <a:p>
                <a:pPr>
                  <a:defRPr sz="2000">
                    <a:solidFill>
                      <a:schemeClr val="accent1"/>
                    </a:solidFill>
                  </a:defRPr>
                </a:pPr>
                <a:endParaRPr lang="en-US" sz="2000" dirty="0">
                  <a:solidFill>
                    <a:schemeClr val="accent1"/>
                  </a:solidFill>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accent1"/>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81317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0.25803</cdr:x>
      <cdr:y>0.26356</cdr:y>
    </cdr:from>
    <cdr:to>
      <cdr:x>0.57954</cdr:x>
      <cdr:y>0.47741</cdr:y>
    </cdr:to>
    <cdr:sp macro="" textlink="">
      <cdr:nvSpPr>
        <cdr:cNvPr id="2" name="Speech Bubble: Rectangle 1">
          <a:extLst xmlns:a="http://schemas.openxmlformats.org/drawingml/2006/main">
            <a:ext uri="{FF2B5EF4-FFF2-40B4-BE49-F238E27FC236}">
              <a16:creationId xmlns:a16="http://schemas.microsoft.com/office/drawing/2014/main" id="{DDF635D0-1FEF-4144-B0FD-8219BEE8AE70}"/>
            </a:ext>
          </a:extLst>
        </cdr:cNvPr>
        <cdr:cNvSpPr/>
      </cdr:nvSpPr>
      <cdr:spPr>
        <a:xfrm xmlns:a="http://schemas.openxmlformats.org/drawingml/2006/main">
          <a:off x="2876281" y="1552662"/>
          <a:ext cx="3583898" cy="1259848"/>
        </a:xfrm>
        <a:prstGeom xmlns:a="http://schemas.openxmlformats.org/drawingml/2006/main" prst="wedgeRectCallout">
          <a:avLst>
            <a:gd name="adj1" fmla="val 57571"/>
            <a:gd name="adj2" fmla="val 71843"/>
          </a:avLst>
        </a:prstGeom>
        <a:solidFill xmlns:a="http://schemas.openxmlformats.org/drawingml/2006/main">
          <a:srgbClr val="5AB65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B2DBFD-BB31-224E-816D-CD76FDA55CF3}"/>
              </a:ext>
            </a:extLst>
          </p:cNvPr>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a:extLst>
              <a:ext uri="{FF2B5EF4-FFF2-40B4-BE49-F238E27FC236}">
                <a16:creationId xmlns:a16="http://schemas.microsoft.com/office/drawing/2014/main" id="{9D51BF89-B383-FC47-832F-9034B3A0CEB2}"/>
              </a:ext>
            </a:extLst>
          </p:cNvPr>
          <p:cNvSpPr>
            <a:spLocks noGrp="1"/>
          </p:cNvSpPr>
          <p:nvPr>
            <p:ph type="dt" sz="quarter" idx="1"/>
          </p:nvPr>
        </p:nvSpPr>
        <p:spPr>
          <a:xfrm>
            <a:off x="3978131" y="1"/>
            <a:ext cx="3043343" cy="467071"/>
          </a:xfrm>
          <a:prstGeom prst="rect">
            <a:avLst/>
          </a:prstGeom>
        </p:spPr>
        <p:txBody>
          <a:bodyPr vert="horz" lIns="93317" tIns="46659" rIns="93317" bIns="46659" rtlCol="0"/>
          <a:lstStyle>
            <a:lvl1pPr algn="r">
              <a:defRPr sz="1300"/>
            </a:lvl1pPr>
          </a:lstStyle>
          <a:p>
            <a:fld id="{A6B250D7-41A0-0A44-A969-FA3F7AB29A4F}" type="datetimeFigureOut">
              <a:rPr lang="en-US" smtClean="0"/>
              <a:t>2/3/2020</a:t>
            </a:fld>
            <a:endParaRPr lang="en-US"/>
          </a:p>
        </p:txBody>
      </p:sp>
      <p:sp>
        <p:nvSpPr>
          <p:cNvPr id="4" name="Footer Placeholder 3">
            <a:extLst>
              <a:ext uri="{FF2B5EF4-FFF2-40B4-BE49-F238E27FC236}">
                <a16:creationId xmlns:a16="http://schemas.microsoft.com/office/drawing/2014/main" id="{59ED9BCA-92FD-384A-BB46-0137477F8A39}"/>
              </a:ext>
            </a:extLst>
          </p:cNvPr>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E1C43505-0E89-E94B-B1FD-B57C4F0AB297}"/>
              </a:ext>
            </a:extLst>
          </p:cNvPr>
          <p:cNvSpPr>
            <a:spLocks noGrp="1"/>
          </p:cNvSpPr>
          <p:nvPr>
            <p:ph type="sldNum" sz="quarter" idx="3"/>
          </p:nvPr>
        </p:nvSpPr>
        <p:spPr>
          <a:xfrm>
            <a:off x="3978131" y="8842030"/>
            <a:ext cx="3043343" cy="467070"/>
          </a:xfrm>
          <a:prstGeom prst="rect">
            <a:avLst/>
          </a:prstGeom>
        </p:spPr>
        <p:txBody>
          <a:bodyPr vert="horz" lIns="93317" tIns="46659" rIns="93317" bIns="46659" rtlCol="0" anchor="b"/>
          <a:lstStyle>
            <a:lvl1pPr algn="r">
              <a:defRPr sz="1300"/>
            </a:lvl1pPr>
          </a:lstStyle>
          <a:p>
            <a:fld id="{AF468F73-AEF0-1A4B-B4CA-91977C16D01E}" type="slidenum">
              <a:rPr lang="en-US" smtClean="0"/>
              <a:t>‹#›</a:t>
            </a:fld>
            <a:endParaRPr lang="en-US"/>
          </a:p>
        </p:txBody>
      </p:sp>
    </p:spTree>
    <p:extLst>
      <p:ext uri="{BB962C8B-B14F-4D97-AF65-F5344CB8AC3E}">
        <p14:creationId xmlns:p14="http://schemas.microsoft.com/office/powerpoint/2010/main" val="404312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325CA653-85B9-44FC-94C1-14C91F5FD6E1}" type="datetimeFigureOut">
              <a:rPr lang="en-US" smtClean="0"/>
              <a:t>2/3/2020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247361D2-4A56-4586-879E-E6CC907DCD80}" type="slidenum">
              <a:rPr lang="en-US" smtClean="0"/>
              <a:t>‹#›</a:t>
            </a:fld>
            <a:endParaRPr lang="en-US"/>
          </a:p>
        </p:txBody>
      </p:sp>
    </p:spTree>
    <p:extLst>
      <p:ext uri="{BB962C8B-B14F-4D97-AF65-F5344CB8AC3E}">
        <p14:creationId xmlns:p14="http://schemas.microsoft.com/office/powerpoint/2010/main" val="339350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a:t>
            </a:fld>
            <a:endParaRPr lang="en-US"/>
          </a:p>
        </p:txBody>
      </p:sp>
    </p:spTree>
    <p:extLst>
      <p:ext uri="{BB962C8B-B14F-4D97-AF65-F5344CB8AC3E}">
        <p14:creationId xmlns:p14="http://schemas.microsoft.com/office/powerpoint/2010/main" val="769343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solidFill>
                  <a:srgbClr val="FF0000"/>
                </a:solidFill>
              </a:rPr>
              <a:t>Recall the route screening criteria I mentioned earlier. Here are the most promising route alternatives for passenger rail.</a:t>
            </a: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13</a:t>
            </a:fld>
            <a:endParaRPr lang="en-US"/>
          </a:p>
        </p:txBody>
      </p:sp>
    </p:spTree>
    <p:extLst>
      <p:ext uri="{BB962C8B-B14F-4D97-AF65-F5344CB8AC3E}">
        <p14:creationId xmlns:p14="http://schemas.microsoft.com/office/powerpoint/2010/main" val="211713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solidFill>
                  <a:srgbClr val="FF0000"/>
                </a:solidFill>
              </a:rPr>
              <a:t>The RSTI study identified 15 potential corridor segments from Lima to Pittsburgh, some of which are options, like the north and south corridors through Columbus.</a:t>
            </a: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14</a:t>
            </a:fld>
            <a:endParaRPr lang="en-US"/>
          </a:p>
        </p:txBody>
      </p:sp>
    </p:spTree>
    <p:extLst>
      <p:ext uri="{BB962C8B-B14F-4D97-AF65-F5344CB8AC3E}">
        <p14:creationId xmlns:p14="http://schemas.microsoft.com/office/powerpoint/2010/main" val="89038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solidFill>
                  <a:srgbClr val="FF0000"/>
                </a:solidFill>
              </a:rPr>
              <a:t>NOTE: The community insert maps show more than one potential location for a station. We need to make this more clear in the public information – that we have not narrowed down station location at this phase of the project.</a:t>
            </a: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15</a:t>
            </a:fld>
            <a:endParaRPr lang="en-US"/>
          </a:p>
        </p:txBody>
      </p:sp>
    </p:spTree>
    <p:extLst>
      <p:ext uri="{BB962C8B-B14F-4D97-AF65-F5344CB8AC3E}">
        <p14:creationId xmlns:p14="http://schemas.microsoft.com/office/powerpoint/2010/main" val="68500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17</a:t>
            </a:fld>
            <a:endParaRPr lang="en-US"/>
          </a:p>
        </p:txBody>
      </p:sp>
    </p:spTree>
    <p:extLst>
      <p:ext uri="{BB962C8B-B14F-4D97-AF65-F5344CB8AC3E}">
        <p14:creationId xmlns:p14="http://schemas.microsoft.com/office/powerpoint/2010/main" val="479540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Here is the most promising station location(s) in your city. (Only show the city where you are presenting.) We have this information for each of our funding partners but due to time constraints I’m just sharing yours tonight. </a:t>
            </a:r>
          </a:p>
        </p:txBody>
      </p:sp>
      <p:sp>
        <p:nvSpPr>
          <p:cNvPr id="4" name="Slide Number Placeholder 3"/>
          <p:cNvSpPr>
            <a:spLocks noGrp="1"/>
          </p:cNvSpPr>
          <p:nvPr>
            <p:ph type="sldNum" sz="quarter" idx="5"/>
          </p:nvPr>
        </p:nvSpPr>
        <p:spPr/>
        <p:txBody>
          <a:bodyPr/>
          <a:lstStyle/>
          <a:p>
            <a:fld id="{247361D2-4A56-4586-879E-E6CC907DCD80}" type="slidenum">
              <a:rPr lang="en-US" smtClean="0"/>
              <a:t>21</a:t>
            </a:fld>
            <a:endParaRPr lang="en-US"/>
          </a:p>
        </p:txBody>
      </p:sp>
    </p:spTree>
    <p:extLst>
      <p:ext uri="{BB962C8B-B14F-4D97-AF65-F5344CB8AC3E}">
        <p14:creationId xmlns:p14="http://schemas.microsoft.com/office/powerpoint/2010/main" val="1227591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Here is the most promising station location(s) in your city. (Only show the city where you are presenting.) We have this information for each of our funding partners but due to time constraints I’m just sharing yours tonight. </a:t>
            </a:r>
          </a:p>
          <a:p>
            <a:pPr defTabSz="933167">
              <a:defRPr/>
            </a:pP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22</a:t>
            </a:fld>
            <a:endParaRPr lang="en-US"/>
          </a:p>
        </p:txBody>
      </p:sp>
    </p:spTree>
    <p:extLst>
      <p:ext uri="{BB962C8B-B14F-4D97-AF65-F5344CB8AC3E}">
        <p14:creationId xmlns:p14="http://schemas.microsoft.com/office/powerpoint/2010/main" val="278808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Here is the most promising station location(s) in your city. (Only show the city where you are presenting.) We have this information for each of our funding partners but due to time constraints I’m just sharing yours tonight. </a:t>
            </a:r>
          </a:p>
          <a:p>
            <a:pPr defTabSz="933167">
              <a:defRPr/>
            </a:pP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23</a:t>
            </a:fld>
            <a:endParaRPr lang="en-US"/>
          </a:p>
        </p:txBody>
      </p:sp>
    </p:spTree>
    <p:extLst>
      <p:ext uri="{BB962C8B-B14F-4D97-AF65-F5344CB8AC3E}">
        <p14:creationId xmlns:p14="http://schemas.microsoft.com/office/powerpoint/2010/main" val="821080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Here is the most promising station location(s) in your city. (Only show the city where you are presenting.) We have this information for each of our funding partners but due to time constraints I’m just sharing yours tonight. </a:t>
            </a:r>
          </a:p>
          <a:p>
            <a:pPr defTabSz="933167">
              <a:defRPr/>
            </a:pP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24</a:t>
            </a:fld>
            <a:endParaRPr lang="en-US"/>
          </a:p>
        </p:txBody>
      </p:sp>
    </p:spTree>
    <p:extLst>
      <p:ext uri="{BB962C8B-B14F-4D97-AF65-F5344CB8AC3E}">
        <p14:creationId xmlns:p14="http://schemas.microsoft.com/office/powerpoint/2010/main" val="2868524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Here is the most promising station location(s) in your city. (Only show the city where you are presenting.) We have this information for each of our funding partners but due to time constraints I’m just sharing yours tonight. </a:t>
            </a:r>
          </a:p>
          <a:p>
            <a:pPr defTabSz="933167">
              <a:defRPr/>
            </a:pP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25</a:t>
            </a:fld>
            <a:endParaRPr lang="en-US"/>
          </a:p>
        </p:txBody>
      </p:sp>
    </p:spTree>
    <p:extLst>
      <p:ext uri="{BB962C8B-B14F-4D97-AF65-F5344CB8AC3E}">
        <p14:creationId xmlns:p14="http://schemas.microsoft.com/office/powerpoint/2010/main" val="1014472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Here is the most promising station location(s) in your city. (Only show the city where you are presenting.) We have this information for each of our funding partners but due to time constraints I’m just sharing yours tonight. </a:t>
            </a:r>
          </a:p>
          <a:p>
            <a:pPr defTabSz="933167">
              <a:defRPr/>
            </a:pPr>
            <a:endParaRPr lang="en-US" dirty="0"/>
          </a:p>
          <a:p>
            <a:pPr defTabSz="933167">
              <a:defRPr/>
            </a:pPr>
            <a:r>
              <a:rPr lang="en-US" dirty="0"/>
              <a:t>PHOTO is behind the Lima Utilities Department – (a former rail station?)</a:t>
            </a:r>
          </a:p>
        </p:txBody>
      </p:sp>
      <p:sp>
        <p:nvSpPr>
          <p:cNvPr id="4" name="Slide Number Placeholder 3"/>
          <p:cNvSpPr>
            <a:spLocks noGrp="1"/>
          </p:cNvSpPr>
          <p:nvPr>
            <p:ph type="sldNum" sz="quarter" idx="5"/>
          </p:nvPr>
        </p:nvSpPr>
        <p:spPr/>
        <p:txBody>
          <a:bodyPr/>
          <a:lstStyle/>
          <a:p>
            <a:fld id="{247361D2-4A56-4586-879E-E6CC907DCD80}" type="slidenum">
              <a:rPr lang="en-US" smtClean="0"/>
              <a:t>26</a:t>
            </a:fld>
            <a:endParaRPr lang="en-US"/>
          </a:p>
        </p:txBody>
      </p:sp>
    </p:spTree>
    <p:extLst>
      <p:ext uri="{BB962C8B-B14F-4D97-AF65-F5344CB8AC3E}">
        <p14:creationId xmlns:p14="http://schemas.microsoft.com/office/powerpoint/2010/main" val="119673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Tonight we’re here to….</a:t>
            </a:r>
          </a:p>
        </p:txBody>
      </p:sp>
      <p:sp>
        <p:nvSpPr>
          <p:cNvPr id="4" name="Slide Number Placeholder 3"/>
          <p:cNvSpPr>
            <a:spLocks noGrp="1"/>
          </p:cNvSpPr>
          <p:nvPr>
            <p:ph type="sldNum" sz="quarter" idx="5"/>
          </p:nvPr>
        </p:nvSpPr>
        <p:spPr/>
        <p:txBody>
          <a:bodyPr/>
          <a:lstStyle/>
          <a:p>
            <a:fld id="{247361D2-4A56-4586-879E-E6CC907DCD80}" type="slidenum">
              <a:rPr lang="en-US" smtClean="0"/>
              <a:t>2</a:t>
            </a:fld>
            <a:endParaRPr lang="en-US"/>
          </a:p>
        </p:txBody>
      </p:sp>
    </p:spTree>
    <p:extLst>
      <p:ext uri="{BB962C8B-B14F-4D97-AF65-F5344CB8AC3E}">
        <p14:creationId xmlns:p14="http://schemas.microsoft.com/office/powerpoint/2010/main" val="126758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Howard Wood’s Slides</a:t>
            </a:r>
          </a:p>
        </p:txBody>
      </p:sp>
      <p:sp>
        <p:nvSpPr>
          <p:cNvPr id="4" name="Slide Number Placeholder 3"/>
          <p:cNvSpPr>
            <a:spLocks noGrp="1"/>
          </p:cNvSpPr>
          <p:nvPr>
            <p:ph type="sldNum" sz="quarter" idx="5"/>
          </p:nvPr>
        </p:nvSpPr>
        <p:spPr/>
        <p:txBody>
          <a:bodyPr/>
          <a:lstStyle/>
          <a:p>
            <a:fld id="{247361D2-4A56-4586-879E-E6CC907DCD80}" type="slidenum">
              <a:rPr lang="en-US" smtClean="0"/>
              <a:t>27</a:t>
            </a:fld>
            <a:endParaRPr lang="en-US"/>
          </a:p>
        </p:txBody>
      </p:sp>
    </p:spTree>
    <p:extLst>
      <p:ext uri="{BB962C8B-B14F-4D97-AF65-F5344CB8AC3E}">
        <p14:creationId xmlns:p14="http://schemas.microsoft.com/office/powerpoint/2010/main" val="3570167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here’s what we found for the potential ridership market for both modes. The population along the route is shown here. (don’t read numbers.)</a:t>
            </a:r>
          </a:p>
        </p:txBody>
      </p:sp>
      <p:sp>
        <p:nvSpPr>
          <p:cNvPr id="4" name="Slide Number Placeholder 3"/>
          <p:cNvSpPr>
            <a:spLocks noGrp="1"/>
          </p:cNvSpPr>
          <p:nvPr>
            <p:ph type="sldNum" sz="quarter" idx="5"/>
          </p:nvPr>
        </p:nvSpPr>
        <p:spPr/>
        <p:txBody>
          <a:bodyPr/>
          <a:lstStyle/>
          <a:p>
            <a:fld id="{247361D2-4A56-4586-879E-E6CC907DCD80}" type="slidenum">
              <a:rPr lang="en-US" smtClean="0"/>
              <a:t>28</a:t>
            </a:fld>
            <a:endParaRPr lang="en-US"/>
          </a:p>
        </p:txBody>
      </p:sp>
    </p:spTree>
    <p:extLst>
      <p:ext uri="{BB962C8B-B14F-4D97-AF65-F5344CB8AC3E}">
        <p14:creationId xmlns:p14="http://schemas.microsoft.com/office/powerpoint/2010/main" val="3052358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population by 2040 – note the percent increases along the route. If we think congestion is bad today, it’s only going to get worse.</a:t>
            </a:r>
          </a:p>
        </p:txBody>
      </p:sp>
      <p:sp>
        <p:nvSpPr>
          <p:cNvPr id="4" name="Slide Number Placeholder 3"/>
          <p:cNvSpPr>
            <a:spLocks noGrp="1"/>
          </p:cNvSpPr>
          <p:nvPr>
            <p:ph type="sldNum" sz="quarter" idx="5"/>
          </p:nvPr>
        </p:nvSpPr>
        <p:spPr/>
        <p:txBody>
          <a:bodyPr/>
          <a:lstStyle/>
          <a:p>
            <a:fld id="{247361D2-4A56-4586-879E-E6CC907DCD80}" type="slidenum">
              <a:rPr lang="en-US" smtClean="0"/>
              <a:t>29</a:t>
            </a:fld>
            <a:endParaRPr lang="en-US"/>
          </a:p>
        </p:txBody>
      </p:sp>
    </p:spTree>
    <p:extLst>
      <p:ext uri="{BB962C8B-B14F-4D97-AF65-F5344CB8AC3E}">
        <p14:creationId xmlns:p14="http://schemas.microsoft.com/office/powerpoint/2010/main" val="551762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population by 2040 – note the percent increases along the route. If we think congestion is bad today, it’s only going to get worse.</a:t>
            </a:r>
          </a:p>
        </p:txBody>
      </p:sp>
      <p:sp>
        <p:nvSpPr>
          <p:cNvPr id="4" name="Slide Number Placeholder 3"/>
          <p:cNvSpPr>
            <a:spLocks noGrp="1"/>
          </p:cNvSpPr>
          <p:nvPr>
            <p:ph type="sldNum" sz="quarter" idx="5"/>
          </p:nvPr>
        </p:nvSpPr>
        <p:spPr/>
        <p:txBody>
          <a:bodyPr/>
          <a:lstStyle/>
          <a:p>
            <a:fld id="{247361D2-4A56-4586-879E-E6CC907DCD80}" type="slidenum">
              <a:rPr lang="en-US" smtClean="0"/>
              <a:t>30</a:t>
            </a:fld>
            <a:endParaRPr lang="en-US"/>
          </a:p>
        </p:txBody>
      </p:sp>
    </p:spTree>
    <p:extLst>
      <p:ext uri="{BB962C8B-B14F-4D97-AF65-F5344CB8AC3E}">
        <p14:creationId xmlns:p14="http://schemas.microsoft.com/office/powerpoint/2010/main" val="103171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today’s jobs</a:t>
            </a:r>
          </a:p>
        </p:txBody>
      </p:sp>
      <p:sp>
        <p:nvSpPr>
          <p:cNvPr id="4" name="Slide Number Placeholder 3"/>
          <p:cNvSpPr>
            <a:spLocks noGrp="1"/>
          </p:cNvSpPr>
          <p:nvPr>
            <p:ph type="sldNum" sz="quarter" idx="5"/>
          </p:nvPr>
        </p:nvSpPr>
        <p:spPr/>
        <p:txBody>
          <a:bodyPr/>
          <a:lstStyle/>
          <a:p>
            <a:fld id="{247361D2-4A56-4586-879E-E6CC907DCD80}" type="slidenum">
              <a:rPr lang="en-US" smtClean="0"/>
              <a:t>31</a:t>
            </a:fld>
            <a:endParaRPr lang="en-US"/>
          </a:p>
        </p:txBody>
      </p:sp>
    </p:spTree>
    <p:extLst>
      <p:ext uri="{BB962C8B-B14F-4D97-AF65-F5344CB8AC3E}">
        <p14:creationId xmlns:p14="http://schemas.microsoft.com/office/powerpoint/2010/main" val="3150374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jobs in 2040 – again, note the increases. </a:t>
            </a:r>
          </a:p>
        </p:txBody>
      </p:sp>
      <p:sp>
        <p:nvSpPr>
          <p:cNvPr id="4" name="Slide Number Placeholder 3"/>
          <p:cNvSpPr>
            <a:spLocks noGrp="1"/>
          </p:cNvSpPr>
          <p:nvPr>
            <p:ph type="sldNum" sz="quarter" idx="5"/>
          </p:nvPr>
        </p:nvSpPr>
        <p:spPr/>
        <p:txBody>
          <a:bodyPr/>
          <a:lstStyle/>
          <a:p>
            <a:fld id="{247361D2-4A56-4586-879E-E6CC907DCD80}" type="slidenum">
              <a:rPr lang="en-US" smtClean="0"/>
              <a:t>32</a:t>
            </a:fld>
            <a:endParaRPr lang="en-US"/>
          </a:p>
        </p:txBody>
      </p:sp>
    </p:spTree>
    <p:extLst>
      <p:ext uri="{BB962C8B-B14F-4D97-AF65-F5344CB8AC3E}">
        <p14:creationId xmlns:p14="http://schemas.microsoft.com/office/powerpoint/2010/main" val="3821658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jobs in 2040 – again, note the increases. </a:t>
            </a:r>
          </a:p>
        </p:txBody>
      </p:sp>
      <p:sp>
        <p:nvSpPr>
          <p:cNvPr id="4" name="Slide Number Placeholder 3"/>
          <p:cNvSpPr>
            <a:spLocks noGrp="1"/>
          </p:cNvSpPr>
          <p:nvPr>
            <p:ph type="sldNum" sz="quarter" idx="5"/>
          </p:nvPr>
        </p:nvSpPr>
        <p:spPr/>
        <p:txBody>
          <a:bodyPr/>
          <a:lstStyle/>
          <a:p>
            <a:fld id="{247361D2-4A56-4586-879E-E6CC907DCD80}" type="slidenum">
              <a:rPr lang="en-US" smtClean="0"/>
              <a:t>33</a:t>
            </a:fld>
            <a:endParaRPr lang="en-US"/>
          </a:p>
        </p:txBody>
      </p:sp>
    </p:spTree>
    <p:extLst>
      <p:ext uri="{BB962C8B-B14F-4D97-AF65-F5344CB8AC3E}">
        <p14:creationId xmlns:p14="http://schemas.microsoft.com/office/powerpoint/2010/main" val="3661018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Feasible at optimal speeds of 500 mph avg.</a:t>
            </a:r>
          </a:p>
          <a:p>
            <a:r>
              <a:rPr lang="en-US" dirty="0"/>
              <a:t>Needs a combination of existing and new right of way, some tunneling </a:t>
            </a: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35</a:t>
            </a:fld>
            <a:endParaRPr lang="en-US"/>
          </a:p>
        </p:txBody>
      </p:sp>
    </p:spTree>
    <p:extLst>
      <p:ext uri="{BB962C8B-B14F-4D97-AF65-F5344CB8AC3E}">
        <p14:creationId xmlns:p14="http://schemas.microsoft.com/office/powerpoint/2010/main" val="3278150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Feasible at optimal speeds of 500 mph avg.</a:t>
            </a:r>
          </a:p>
          <a:p>
            <a:r>
              <a:rPr lang="en-US" dirty="0"/>
              <a:t>Needs a combination of existing and new right of way, some tunneling </a:t>
            </a: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36</a:t>
            </a:fld>
            <a:endParaRPr lang="en-US"/>
          </a:p>
        </p:txBody>
      </p:sp>
    </p:spTree>
    <p:extLst>
      <p:ext uri="{BB962C8B-B14F-4D97-AF65-F5344CB8AC3E}">
        <p14:creationId xmlns:p14="http://schemas.microsoft.com/office/powerpoint/2010/main" val="3120982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Feasible at optimal speeds of 500 mph avg.</a:t>
            </a:r>
          </a:p>
          <a:p>
            <a:r>
              <a:rPr lang="en-US" dirty="0"/>
              <a:t>Needs a combination of existing and new right of way, some tunneling </a:t>
            </a: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37</a:t>
            </a:fld>
            <a:endParaRPr lang="en-US"/>
          </a:p>
        </p:txBody>
      </p:sp>
    </p:spTree>
    <p:extLst>
      <p:ext uri="{BB962C8B-B14F-4D97-AF65-F5344CB8AC3E}">
        <p14:creationId xmlns:p14="http://schemas.microsoft.com/office/powerpoint/2010/main" val="87277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 let me recap what the Rapid Speed Transportation Initiative is.</a:t>
            </a:r>
          </a:p>
        </p:txBody>
      </p:sp>
      <p:sp>
        <p:nvSpPr>
          <p:cNvPr id="4" name="Slide Number Placeholder 3"/>
          <p:cNvSpPr>
            <a:spLocks noGrp="1"/>
          </p:cNvSpPr>
          <p:nvPr>
            <p:ph type="sldNum" sz="quarter" idx="5"/>
          </p:nvPr>
        </p:nvSpPr>
        <p:spPr/>
        <p:txBody>
          <a:bodyPr/>
          <a:lstStyle/>
          <a:p>
            <a:fld id="{247361D2-4A56-4586-879E-E6CC907DCD80}" type="slidenum">
              <a:rPr lang="en-US" smtClean="0"/>
              <a:t>3</a:t>
            </a:fld>
            <a:endParaRPr lang="en-US"/>
          </a:p>
        </p:txBody>
      </p:sp>
    </p:spTree>
    <p:extLst>
      <p:ext uri="{BB962C8B-B14F-4D97-AF65-F5344CB8AC3E}">
        <p14:creationId xmlns:p14="http://schemas.microsoft.com/office/powerpoint/2010/main" val="3984760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the travel times were very favorable when you compare cars to trains to hyperloop. For example, note it takes a car about xxx hours to get between Columbus and Chicago today. With passenger rail, with a number of stops, that trip would take xxx. It would take 38 minutes by hyperloop. </a:t>
            </a:r>
          </a:p>
        </p:txBody>
      </p:sp>
      <p:sp>
        <p:nvSpPr>
          <p:cNvPr id="4" name="Slide Number Placeholder 3"/>
          <p:cNvSpPr>
            <a:spLocks noGrp="1"/>
          </p:cNvSpPr>
          <p:nvPr>
            <p:ph type="sldNum" sz="quarter" idx="5"/>
          </p:nvPr>
        </p:nvSpPr>
        <p:spPr/>
        <p:txBody>
          <a:bodyPr/>
          <a:lstStyle/>
          <a:p>
            <a:fld id="{247361D2-4A56-4586-879E-E6CC907DCD80}" type="slidenum">
              <a:rPr lang="en-US" smtClean="0"/>
              <a:t>38</a:t>
            </a:fld>
            <a:endParaRPr lang="en-US"/>
          </a:p>
        </p:txBody>
      </p:sp>
    </p:spTree>
    <p:extLst>
      <p:ext uri="{BB962C8B-B14F-4D97-AF65-F5344CB8AC3E}">
        <p14:creationId xmlns:p14="http://schemas.microsoft.com/office/powerpoint/2010/main" val="1328420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highlight>
                  <a:srgbClr val="FFFF00"/>
                </a:highlight>
              </a:rPr>
              <a:t>Fare calculated based on USDOT value of time, or 20 cents per mile</a:t>
            </a:r>
          </a:p>
          <a:p>
            <a:pPr defTabSz="882762">
              <a:defRPr/>
            </a:pP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39</a:t>
            </a:fld>
            <a:endParaRPr lang="en-US"/>
          </a:p>
        </p:txBody>
      </p:sp>
    </p:spTree>
    <p:extLst>
      <p:ext uri="{BB962C8B-B14F-4D97-AF65-F5344CB8AC3E}">
        <p14:creationId xmlns:p14="http://schemas.microsoft.com/office/powerpoint/2010/main" val="1289699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these savings were calculated using DOT Benefit Cost Analysis methodology standards</a:t>
            </a:r>
          </a:p>
        </p:txBody>
      </p:sp>
      <p:sp>
        <p:nvSpPr>
          <p:cNvPr id="4" name="Slide Number Placeholder 3"/>
          <p:cNvSpPr>
            <a:spLocks noGrp="1"/>
          </p:cNvSpPr>
          <p:nvPr>
            <p:ph type="sldNum" sz="quarter" idx="5"/>
          </p:nvPr>
        </p:nvSpPr>
        <p:spPr/>
        <p:txBody>
          <a:bodyPr/>
          <a:lstStyle/>
          <a:p>
            <a:fld id="{247361D2-4A56-4586-879E-E6CC907DCD80}" type="slidenum">
              <a:rPr lang="en-US" smtClean="0"/>
              <a:t>40</a:t>
            </a:fld>
            <a:endParaRPr lang="en-US"/>
          </a:p>
        </p:txBody>
      </p:sp>
    </p:spTree>
    <p:extLst>
      <p:ext uri="{BB962C8B-B14F-4D97-AF65-F5344CB8AC3E}">
        <p14:creationId xmlns:p14="http://schemas.microsoft.com/office/powerpoint/2010/main" val="4214336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15" indent="-291615"/>
            <a:r>
              <a:rPr lang="en-US" dirty="0"/>
              <a:t>Certification segment – Research and development collaboration opportunity with Virgin Hyperloop One</a:t>
            </a:r>
          </a:p>
          <a:p>
            <a:pPr marL="758198" lvl="1" indent="-291615">
              <a:buFont typeface="Wingdings" panose="05000000000000000000" pitchFamily="2" charset="2"/>
              <a:buChar char="v"/>
            </a:pPr>
            <a:r>
              <a:rPr lang="en-US" dirty="0"/>
              <a:t>3 different certification segments between 5 and 10 miles to be considered</a:t>
            </a:r>
          </a:p>
          <a:p>
            <a:pPr marL="291615" indent="-291615"/>
            <a:r>
              <a:rPr lang="en-US" dirty="0"/>
              <a:t>Creation of a travel demand advisory panel (collaboration between public agencies, academic institutions, and Virgin Hyperloop One)</a:t>
            </a:r>
          </a:p>
          <a:p>
            <a:pPr marL="291615" indent="-291615"/>
            <a:r>
              <a:rPr lang="en-US" dirty="0"/>
              <a:t>Continued facilitation of Central Ohio/VHO collaboration opportunities</a:t>
            </a:r>
          </a:p>
          <a:p>
            <a:pPr marL="291615" indent="-291615"/>
            <a:r>
              <a:rPr lang="en-US" dirty="0"/>
              <a:t>Coordination with DOT agencies to advance regulatory framework (potential to do this through a certification segment project)</a:t>
            </a:r>
          </a:p>
          <a:p>
            <a:pPr marL="291615" indent="-291615"/>
            <a:endParaRPr lang="en-US" dirty="0"/>
          </a:p>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41</a:t>
            </a:fld>
            <a:endParaRPr lang="en-US"/>
          </a:p>
        </p:txBody>
      </p:sp>
    </p:spTree>
    <p:extLst>
      <p:ext uri="{BB962C8B-B14F-4D97-AF65-F5344CB8AC3E}">
        <p14:creationId xmlns:p14="http://schemas.microsoft.com/office/powerpoint/2010/main" val="49201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42</a:t>
            </a:fld>
            <a:endParaRPr lang="en-US"/>
          </a:p>
        </p:txBody>
      </p:sp>
    </p:spTree>
    <p:extLst>
      <p:ext uri="{BB962C8B-B14F-4D97-AF65-F5344CB8AC3E}">
        <p14:creationId xmlns:p14="http://schemas.microsoft.com/office/powerpoint/2010/main" val="356919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361D2-4A56-4586-879E-E6CC907DCD80}" type="slidenum">
              <a:rPr lang="en-US" smtClean="0"/>
              <a:t>44</a:t>
            </a:fld>
            <a:endParaRPr lang="en-US"/>
          </a:p>
        </p:txBody>
      </p:sp>
    </p:spTree>
    <p:extLst>
      <p:ext uri="{BB962C8B-B14F-4D97-AF65-F5344CB8AC3E}">
        <p14:creationId xmlns:p14="http://schemas.microsoft.com/office/powerpoint/2010/main" val="196001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RSTI initiative is looking at two modal options: passenger rail and hyperloop. </a:t>
            </a:r>
          </a:p>
          <a:p>
            <a:endParaRPr lang="en-US" dirty="0"/>
          </a:p>
          <a:p>
            <a:r>
              <a:rPr lang="en-US" dirty="0"/>
              <a:t>Passenger rail (see slide)</a:t>
            </a:r>
          </a:p>
          <a:p>
            <a:r>
              <a:rPr lang="en-US" dirty="0"/>
              <a:t>And hyperloop (see slide)</a:t>
            </a:r>
          </a:p>
        </p:txBody>
      </p:sp>
      <p:sp>
        <p:nvSpPr>
          <p:cNvPr id="4" name="Slide Number Placeholder 3"/>
          <p:cNvSpPr>
            <a:spLocks noGrp="1"/>
          </p:cNvSpPr>
          <p:nvPr>
            <p:ph type="sldNum" sz="quarter" idx="5"/>
          </p:nvPr>
        </p:nvSpPr>
        <p:spPr/>
        <p:txBody>
          <a:bodyPr/>
          <a:lstStyle/>
          <a:p>
            <a:fld id="{247361D2-4A56-4586-879E-E6CC907DCD80}" type="slidenum">
              <a:rPr lang="en-US" smtClean="0"/>
              <a:t>5</a:t>
            </a:fld>
            <a:endParaRPr lang="en-US"/>
          </a:p>
        </p:txBody>
      </p:sp>
    </p:spTree>
    <p:extLst>
      <p:ext uri="{BB962C8B-B14F-4D97-AF65-F5344CB8AC3E}">
        <p14:creationId xmlns:p14="http://schemas.microsoft.com/office/powerpoint/2010/main" val="145050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8</a:t>
            </a:fld>
            <a:endParaRPr lang="en-US"/>
          </a:p>
        </p:txBody>
      </p:sp>
    </p:spTree>
    <p:extLst>
      <p:ext uri="{BB962C8B-B14F-4D97-AF65-F5344CB8AC3E}">
        <p14:creationId xmlns:p14="http://schemas.microsoft.com/office/powerpoint/2010/main" val="185694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So what is the Rapid</a:t>
            </a:r>
            <a:r>
              <a:rPr lang="en-US" baseline="0" dirty="0"/>
              <a:t> Speed Transportation Initiative? It’s a look at how to introduce high speed connections between Chicago, Columbus and Pittsburgh. </a:t>
            </a: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9</a:t>
            </a:fld>
            <a:endParaRPr lang="en-US"/>
          </a:p>
        </p:txBody>
      </p:sp>
    </p:spTree>
    <p:extLst>
      <p:ext uri="{BB962C8B-B14F-4D97-AF65-F5344CB8AC3E}">
        <p14:creationId xmlns:p14="http://schemas.microsoft.com/office/powerpoint/2010/main" val="206857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defRPr/>
            </a:pPr>
            <a:r>
              <a:rPr lang="en-US" dirty="0"/>
              <a:t>So what is the Rapid</a:t>
            </a:r>
            <a:r>
              <a:rPr lang="en-US" baseline="0" dirty="0"/>
              <a:t> Speed Transportation Initiative? It’s a look at how to introduce high speed connections between Chicago, Columbus and Pittsburgh. </a:t>
            </a:r>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10</a:t>
            </a:fld>
            <a:endParaRPr lang="en-US"/>
          </a:p>
        </p:txBody>
      </p:sp>
    </p:spTree>
    <p:extLst>
      <p:ext uri="{BB962C8B-B14F-4D97-AF65-F5344CB8AC3E}">
        <p14:creationId xmlns:p14="http://schemas.microsoft.com/office/powerpoint/2010/main" val="386385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361D2-4A56-4586-879E-E6CC907DCD80}" type="slidenum">
              <a:rPr lang="en-US" smtClean="0"/>
              <a:t>11</a:t>
            </a:fld>
            <a:endParaRPr lang="en-US"/>
          </a:p>
        </p:txBody>
      </p:sp>
    </p:spTree>
    <p:extLst>
      <p:ext uri="{BB962C8B-B14F-4D97-AF65-F5344CB8AC3E}">
        <p14:creationId xmlns:p14="http://schemas.microsoft.com/office/powerpoint/2010/main" val="417302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both modes </a:t>
            </a:r>
            <a:r>
              <a:rPr lang="en-US" b="0" dirty="0"/>
              <a:t>we </a:t>
            </a:r>
            <a:r>
              <a:rPr lang="en-US" dirty="0"/>
              <a:t>considered these route screening criteria to determine the most viable routes. Hyperloop had a few more criteria because of its engineering complexity. </a:t>
            </a:r>
          </a:p>
          <a:p>
            <a:endParaRPr lang="en-US" dirty="0"/>
          </a:p>
          <a:p>
            <a:r>
              <a:rPr lang="en-US" dirty="0"/>
              <a:t>Howard – Please emphasize engineering complexity as a high ranking criteria for the hyperloop project</a:t>
            </a:r>
          </a:p>
        </p:txBody>
      </p:sp>
      <p:sp>
        <p:nvSpPr>
          <p:cNvPr id="4" name="Slide Number Placeholder 3"/>
          <p:cNvSpPr>
            <a:spLocks noGrp="1"/>
          </p:cNvSpPr>
          <p:nvPr>
            <p:ph type="sldNum" sz="quarter" idx="5"/>
          </p:nvPr>
        </p:nvSpPr>
        <p:spPr/>
        <p:txBody>
          <a:bodyPr/>
          <a:lstStyle/>
          <a:p>
            <a:fld id="{247361D2-4A56-4586-879E-E6CC907DCD80}" type="slidenum">
              <a:rPr lang="en-US" smtClean="0"/>
              <a:t>12</a:t>
            </a:fld>
            <a:endParaRPr lang="en-US"/>
          </a:p>
        </p:txBody>
      </p:sp>
    </p:spTree>
    <p:extLst>
      <p:ext uri="{BB962C8B-B14F-4D97-AF65-F5344CB8AC3E}">
        <p14:creationId xmlns:p14="http://schemas.microsoft.com/office/powerpoint/2010/main" val="1975477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065" y="0"/>
            <a:ext cx="11236411" cy="6319164"/>
          </a:xfrm>
          <a:prstGeom prst="rect">
            <a:avLst/>
          </a:prstGeom>
        </p:spPr>
      </p:pic>
      <p:sp>
        <p:nvSpPr>
          <p:cNvPr id="6"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8"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9035" y="5668364"/>
            <a:ext cx="3861857" cy="980816"/>
          </a:xfrm>
          <a:prstGeom prst="rect">
            <a:avLst/>
          </a:prstGeom>
        </p:spPr>
      </p:pic>
    </p:spTree>
    <p:extLst>
      <p:ext uri="{BB962C8B-B14F-4D97-AF65-F5344CB8AC3E}">
        <p14:creationId xmlns:p14="http://schemas.microsoft.com/office/powerpoint/2010/main" val="113887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Graphic_2_Doub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6"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dirty="0"/>
              <a:t>TITLE TEXT GOES HERE</a:t>
            </a:r>
          </a:p>
        </p:txBody>
      </p:sp>
      <p:sp>
        <p:nvSpPr>
          <p:cNvPr id="10" name="Content Placeholder 3"/>
          <p:cNvSpPr>
            <a:spLocks noGrp="1"/>
          </p:cNvSpPr>
          <p:nvPr>
            <p:ph sz="half" idx="2"/>
          </p:nvPr>
        </p:nvSpPr>
        <p:spPr>
          <a:xfrm>
            <a:off x="395416" y="1005016"/>
            <a:ext cx="5436980"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half" idx="10"/>
          </p:nvPr>
        </p:nvSpPr>
        <p:spPr>
          <a:xfrm>
            <a:off x="6067175" y="1005016"/>
            <a:ext cx="5638799"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58509" y="5988047"/>
            <a:ext cx="2647465" cy="672391"/>
          </a:xfrm>
          <a:prstGeom prst="rect">
            <a:avLst/>
          </a:prstGeom>
        </p:spPr>
      </p:pic>
    </p:spTree>
    <p:extLst>
      <p:ext uri="{BB962C8B-B14F-4D97-AF65-F5344CB8AC3E}">
        <p14:creationId xmlns:p14="http://schemas.microsoft.com/office/powerpoint/2010/main" val="167372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Graphic_2_Single 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13"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4" name="Content Placeholder 3"/>
          <p:cNvSpPr>
            <a:spLocks noGrp="1"/>
          </p:cNvSpPr>
          <p:nvPr>
            <p:ph sz="half" idx="2"/>
          </p:nvPr>
        </p:nvSpPr>
        <p:spPr>
          <a:xfrm>
            <a:off x="395415" y="1005016"/>
            <a:ext cx="11055181"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58509" y="5988047"/>
            <a:ext cx="2647465" cy="672391"/>
          </a:xfrm>
          <a:prstGeom prst="rect">
            <a:avLst/>
          </a:prstGeom>
        </p:spPr>
      </p:pic>
    </p:spTree>
    <p:extLst>
      <p:ext uri="{BB962C8B-B14F-4D97-AF65-F5344CB8AC3E}">
        <p14:creationId xmlns:p14="http://schemas.microsoft.com/office/powerpoint/2010/main" val="403506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8"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9" name="Content Placeholder 3"/>
          <p:cNvSpPr>
            <a:spLocks noGrp="1"/>
          </p:cNvSpPr>
          <p:nvPr>
            <p:ph sz="half" idx="2"/>
          </p:nvPr>
        </p:nvSpPr>
        <p:spPr>
          <a:xfrm>
            <a:off x="411890" y="1324531"/>
            <a:ext cx="11384694"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330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_Image">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6252519" y="1324531"/>
            <a:ext cx="5647770" cy="523278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1" name="Content Placeholder 3"/>
          <p:cNvSpPr>
            <a:spLocks noGrp="1"/>
          </p:cNvSpPr>
          <p:nvPr>
            <p:ph sz="half" idx="2"/>
          </p:nvPr>
        </p:nvSpPr>
        <p:spPr>
          <a:xfrm>
            <a:off x="411890" y="1324531"/>
            <a:ext cx="5634683"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30701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Top Graphic_Double Text Box">
    <p:spTree>
      <p:nvGrpSpPr>
        <p:cNvPr id="1" name=""/>
        <p:cNvGrpSpPr/>
        <p:nvPr/>
      </p:nvGrpSpPr>
      <p:grpSpPr>
        <a:xfrm>
          <a:off x="0" y="0"/>
          <a:ext cx="0" cy="0"/>
          <a:chOff x="0" y="0"/>
          <a:chExt cx="0" cy="0"/>
        </a:xfrm>
      </p:grpSpPr>
      <p:sp>
        <p:nvSpPr>
          <p:cNvPr id="7" name="Content Placeholder 3"/>
          <p:cNvSpPr>
            <a:spLocks noGrp="1"/>
          </p:cNvSpPr>
          <p:nvPr>
            <p:ph sz="half" idx="10"/>
          </p:nvPr>
        </p:nvSpPr>
        <p:spPr>
          <a:xfrm>
            <a:off x="6182496" y="1324531"/>
            <a:ext cx="5638799"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11" name="Content Placeholder 3"/>
          <p:cNvSpPr>
            <a:spLocks noGrp="1"/>
          </p:cNvSpPr>
          <p:nvPr>
            <p:ph sz="half" idx="2"/>
          </p:nvPr>
        </p:nvSpPr>
        <p:spPr>
          <a:xfrm>
            <a:off x="411890" y="1324531"/>
            <a:ext cx="5461688"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23144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_Blank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08918" y="260701"/>
            <a:ext cx="11591370" cy="480435"/>
          </a:xfrm>
          <a:prstGeom prst="rect">
            <a:avLst/>
          </a:prstGeom>
        </p:spPr>
        <p:txBody>
          <a:bodyPr>
            <a:normAutofit/>
          </a:bodyPr>
          <a:lstStyle>
            <a:lvl1pPr algn="ctr">
              <a:defRPr sz="32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8509" y="5988047"/>
            <a:ext cx="2647465" cy="672391"/>
          </a:xfrm>
          <a:prstGeom prst="rect">
            <a:avLst/>
          </a:prstGeom>
        </p:spPr>
      </p:pic>
    </p:spTree>
    <p:extLst>
      <p:ext uri="{BB962C8B-B14F-4D97-AF65-F5344CB8AC3E}">
        <p14:creationId xmlns:p14="http://schemas.microsoft.com/office/powerpoint/2010/main" val="3659766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_Side Graphic_Single Text Box_Image">
    <p:spTree>
      <p:nvGrpSpPr>
        <p:cNvPr id="1" name=""/>
        <p:cNvGrpSpPr/>
        <p:nvPr/>
      </p:nvGrpSpPr>
      <p:grpSpPr>
        <a:xfrm>
          <a:off x="0" y="0"/>
          <a:ext cx="0" cy="0"/>
          <a:chOff x="0" y="0"/>
          <a:chExt cx="0" cy="0"/>
        </a:xfrm>
      </p:grpSpPr>
      <p:sp>
        <p:nvSpPr>
          <p:cNvPr id="2" name="Rectangle 1"/>
          <p:cNvSpPr/>
          <p:nvPr userDrawn="1"/>
        </p:nvSpPr>
        <p:spPr>
          <a:xfrm>
            <a:off x="5890054" y="0"/>
            <a:ext cx="6483178" cy="5774724"/>
          </a:xfrm>
          <a:prstGeom prst="rect">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055" y="0"/>
            <a:ext cx="6495066" cy="6884276"/>
          </a:xfrm>
          <a:prstGeom prst="rect">
            <a:avLst/>
          </a:prstGeom>
        </p:spPr>
      </p:pic>
      <p:sp>
        <p:nvSpPr>
          <p:cNvPr id="11" name="Title 1"/>
          <p:cNvSpPr>
            <a:spLocks noGrp="1"/>
          </p:cNvSpPr>
          <p:nvPr>
            <p:ph type="title" hasCustomPrompt="1"/>
          </p:nvPr>
        </p:nvSpPr>
        <p:spPr>
          <a:xfrm>
            <a:off x="193585" y="361670"/>
            <a:ext cx="5408140" cy="656367"/>
          </a:xfrm>
          <a:prstGeom prst="rect">
            <a:avLst/>
          </a:prstGeom>
        </p:spPr>
        <p:txBody>
          <a:bodyPr>
            <a:normAutofit/>
          </a:bodyPr>
          <a:lstStyle>
            <a:lvl1pPr>
              <a:defRPr sz="29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9" name="Content Placeholder 3"/>
          <p:cNvSpPr>
            <a:spLocks noGrp="1"/>
          </p:cNvSpPr>
          <p:nvPr>
            <p:ph sz="half" idx="2"/>
          </p:nvPr>
        </p:nvSpPr>
        <p:spPr>
          <a:xfrm>
            <a:off x="193591" y="1087394"/>
            <a:ext cx="5408143" cy="4687330"/>
          </a:xfrm>
          <a:prstGeom prst="rect">
            <a:avLst/>
          </a:prstGeom>
        </p:spPr>
        <p:txBody>
          <a:bodyPr>
            <a:normAutofit/>
          </a:bodyPr>
          <a:lstStyle>
            <a:lvl1pPr>
              <a:defRPr sz="2400">
                <a:solidFill>
                  <a:schemeClr val="bg1">
                    <a:lumMod val="50000"/>
                  </a:schemeClr>
                </a:solidFill>
                <a:latin typeface="Arial" panose="020B0604020202020204" pitchFamily="34" charset="0"/>
                <a:cs typeface="Arial" panose="020B0604020202020204" pitchFamily="34" charset="0"/>
              </a:defRPr>
            </a:lvl1pPr>
            <a:lvl2pPr>
              <a:defRPr sz="2400">
                <a:solidFill>
                  <a:schemeClr val="bg1">
                    <a:lumMod val="50000"/>
                  </a:schemeClr>
                </a:solidFill>
                <a:latin typeface="Arial" panose="020B0604020202020204" pitchFamily="34" charset="0"/>
                <a:cs typeface="Arial" panose="020B0604020202020204" pitchFamily="34" charset="0"/>
              </a:defRPr>
            </a:lvl2pPr>
            <a:lvl3pPr>
              <a:defRPr sz="2400">
                <a:solidFill>
                  <a:schemeClr val="bg1">
                    <a:lumMod val="50000"/>
                  </a:schemeClr>
                </a:solidFill>
                <a:latin typeface="Arial" panose="020B0604020202020204" pitchFamily="34" charset="0"/>
                <a:cs typeface="Arial" panose="020B0604020202020204" pitchFamily="34" charset="0"/>
              </a:defRPr>
            </a:lvl3pPr>
            <a:lvl4pPr>
              <a:defRPr sz="2400">
                <a:solidFill>
                  <a:schemeClr val="bg1">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Picture Placeholder 2"/>
          <p:cNvSpPr>
            <a:spLocks noGrp="1"/>
          </p:cNvSpPr>
          <p:nvPr>
            <p:ph type="pic" idx="1"/>
          </p:nvPr>
        </p:nvSpPr>
        <p:spPr>
          <a:xfrm>
            <a:off x="6174259" y="1037452"/>
            <a:ext cx="5914768" cy="4787213"/>
          </a:xfrm>
          <a:prstGeom prst="rect">
            <a:avLst/>
          </a:prstGeom>
        </p:spPr>
        <p:txBody>
          <a:bodyPr/>
          <a:lstStyle>
            <a:lvl1pPr marL="0" indent="0">
              <a:buNone/>
              <a:defRPr sz="2400">
                <a:solidFill>
                  <a:schemeClr val="bg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591" y="5928305"/>
            <a:ext cx="2647465" cy="672391"/>
          </a:xfrm>
          <a:prstGeom prst="rect">
            <a:avLst/>
          </a:prstGeom>
        </p:spPr>
      </p:pic>
    </p:spTree>
    <p:extLst>
      <p:ext uri="{BB962C8B-B14F-4D97-AF65-F5344CB8AC3E}">
        <p14:creationId xmlns:p14="http://schemas.microsoft.com/office/powerpoint/2010/main" val="1623519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_Single Na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32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454" y="-20081"/>
            <a:ext cx="11481216" cy="6455492"/>
          </a:xfrm>
          <a:prstGeom prst="rect">
            <a:avLst/>
          </a:prstGeom>
        </p:spPr>
      </p:pic>
      <p:sp>
        <p:nvSpPr>
          <p:cNvPr id="9"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11"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9035" y="5668364"/>
            <a:ext cx="3861857" cy="980816"/>
          </a:xfrm>
          <a:prstGeom prst="rect">
            <a:avLst/>
          </a:prstGeom>
        </p:spPr>
      </p:pic>
    </p:spTree>
    <p:extLst>
      <p:ext uri="{BB962C8B-B14F-4D97-AF65-F5344CB8AC3E}">
        <p14:creationId xmlns:p14="http://schemas.microsoft.com/office/powerpoint/2010/main" val="4050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0804" t="1228"/>
          <a:stretch/>
        </p:blipFill>
        <p:spPr>
          <a:xfrm>
            <a:off x="4333103" y="-1"/>
            <a:ext cx="7856570" cy="6305580"/>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9035" y="5668364"/>
            <a:ext cx="3861857" cy="980816"/>
          </a:xfrm>
          <a:prstGeom prst="rect">
            <a:avLst/>
          </a:prstGeom>
        </p:spPr>
      </p:pic>
    </p:spTree>
    <p:extLst>
      <p:ext uri="{BB962C8B-B14F-4D97-AF65-F5344CB8AC3E}">
        <p14:creationId xmlns:p14="http://schemas.microsoft.com/office/powerpoint/2010/main" val="281633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546" y="-5964"/>
            <a:ext cx="11376454" cy="6399255"/>
          </a:xfrm>
          <a:prstGeom prst="rect">
            <a:avLst/>
          </a:prstGeom>
        </p:spPr>
      </p:pic>
      <p:sp>
        <p:nvSpPr>
          <p:cNvPr id="4"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6"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7884" y="5415701"/>
            <a:ext cx="3478945" cy="883566"/>
          </a:xfrm>
          <a:prstGeom prst="rect">
            <a:avLst/>
          </a:prstGeom>
        </p:spPr>
      </p:pic>
    </p:spTree>
    <p:extLst>
      <p:ext uri="{BB962C8B-B14F-4D97-AF65-F5344CB8AC3E}">
        <p14:creationId xmlns:p14="http://schemas.microsoft.com/office/powerpoint/2010/main" val="410346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70"/>
          <a:stretch/>
        </p:blipFill>
        <p:spPr>
          <a:xfrm>
            <a:off x="790832" y="-18132"/>
            <a:ext cx="11401168" cy="6331697"/>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9035" y="5668364"/>
            <a:ext cx="3861857" cy="980816"/>
          </a:xfrm>
          <a:prstGeom prst="rect">
            <a:avLst/>
          </a:prstGeom>
        </p:spPr>
      </p:pic>
    </p:spTree>
    <p:extLst>
      <p:ext uri="{BB962C8B-B14F-4D97-AF65-F5344CB8AC3E}">
        <p14:creationId xmlns:p14="http://schemas.microsoft.com/office/powerpoint/2010/main" val="85746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_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735" y="-16476"/>
            <a:ext cx="11335265" cy="637608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dirty="0"/>
              <a:t>TITLE TEXT </a:t>
            </a:r>
            <a:br>
              <a:rPr lang="en-US" dirty="0"/>
            </a:br>
            <a:r>
              <a:rPr lang="en-US" dirty="0"/>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Sub-text goes here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9035" y="5668364"/>
            <a:ext cx="3861857" cy="980816"/>
          </a:xfrm>
          <a:prstGeom prst="rect">
            <a:avLst/>
          </a:prstGeom>
        </p:spPr>
      </p:pic>
    </p:spTree>
    <p:extLst>
      <p:ext uri="{BB962C8B-B14F-4D97-AF65-F5344CB8AC3E}">
        <p14:creationId xmlns:p14="http://schemas.microsoft.com/office/powerpoint/2010/main" val="125197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Bottom Graphic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4" name="Content Placeholder 3"/>
          <p:cNvSpPr>
            <a:spLocks noGrp="1"/>
          </p:cNvSpPr>
          <p:nvPr>
            <p:ph sz="half" idx="2"/>
          </p:nvPr>
        </p:nvSpPr>
        <p:spPr>
          <a:xfrm>
            <a:off x="193591" y="1087407"/>
            <a:ext cx="11785528" cy="4712031"/>
          </a:xfrm>
          <a:prstGeom prst="rect">
            <a:avLst/>
          </a:prstGeom>
        </p:spPr>
        <p:txBody>
          <a:bodyPr>
            <a:normAutofit/>
          </a:bodyPr>
          <a:lstStyle>
            <a:lvl1pPr>
              <a:defRPr sz="3200">
                <a:solidFill>
                  <a:schemeClr val="bg1">
                    <a:lumMod val="50000"/>
                  </a:schemeClr>
                </a:solidFill>
                <a:latin typeface="Arial" panose="020B0604020202020204" pitchFamily="34" charset="0"/>
                <a:cs typeface="Arial" panose="020B0604020202020204" pitchFamily="34" charset="0"/>
              </a:defRPr>
            </a:lvl1pPr>
            <a:lvl2pPr>
              <a:defRPr sz="2800">
                <a:solidFill>
                  <a:srgbClr val="34617A"/>
                </a:solidFill>
                <a:latin typeface="Arial" panose="020B0604020202020204" pitchFamily="34" charset="0"/>
                <a:cs typeface="Arial" panose="020B0604020202020204" pitchFamily="34" charset="0"/>
              </a:defRPr>
            </a:lvl2pPr>
            <a:lvl3pPr>
              <a:defRPr sz="2400">
                <a:solidFill>
                  <a:srgbClr val="2A7F67"/>
                </a:solidFill>
                <a:latin typeface="Arial" panose="020B0604020202020204" pitchFamily="34" charset="0"/>
                <a:cs typeface="Arial" panose="020B0604020202020204" pitchFamily="34" charset="0"/>
              </a:defRPr>
            </a:lvl3pPr>
            <a:lvl4pPr>
              <a:defRPr sz="2000">
                <a:solidFill>
                  <a:schemeClr val="bg1">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hasCustomPrompt="1"/>
          </p:nvPr>
        </p:nvSpPr>
        <p:spPr>
          <a:xfrm>
            <a:off x="193597" y="241987"/>
            <a:ext cx="8900983" cy="624136"/>
          </a:xfrm>
          <a:prstGeom prst="rect">
            <a:avLst/>
          </a:prstGeom>
        </p:spPr>
        <p:txBody>
          <a:bodyPr>
            <a:noAutofit/>
          </a:bodyPr>
          <a:lstStyle>
            <a:lvl1pPr>
              <a:defRPr sz="4000" b="1" cap="all"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1654" y="241986"/>
            <a:ext cx="2647465" cy="672391"/>
          </a:xfrm>
          <a:prstGeom prst="rect">
            <a:avLst/>
          </a:prstGeom>
        </p:spPr>
      </p:pic>
    </p:spTree>
    <p:extLst>
      <p:ext uri="{BB962C8B-B14F-4D97-AF65-F5344CB8AC3E}">
        <p14:creationId xmlns:p14="http://schemas.microsoft.com/office/powerpoint/2010/main" val="190041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Bottom Graphic_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3" name="Picture Placeholder 2"/>
          <p:cNvSpPr>
            <a:spLocks noGrp="1"/>
          </p:cNvSpPr>
          <p:nvPr>
            <p:ph type="pic" idx="1"/>
          </p:nvPr>
        </p:nvSpPr>
        <p:spPr>
          <a:xfrm>
            <a:off x="5183189" y="1087407"/>
            <a:ext cx="6795931" cy="4802647"/>
          </a:xfrm>
          <a:prstGeom prst="rect">
            <a:avLst/>
          </a:prstGeom>
        </p:spPr>
        <p:txBody>
          <a:bodyPr/>
          <a:lstStyle>
            <a:lvl1pPr marL="0" indent="0">
              <a:buNone/>
              <a:defRPr sz="2400">
                <a:solidFill>
                  <a:schemeClr val="bg1">
                    <a:lumMod val="50000"/>
                  </a:schemeClr>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11" name="Content Placeholder 3"/>
          <p:cNvSpPr>
            <a:spLocks noGrp="1"/>
          </p:cNvSpPr>
          <p:nvPr>
            <p:ph sz="half" idx="2" hasCustomPrompt="1"/>
          </p:nvPr>
        </p:nvSpPr>
        <p:spPr>
          <a:xfrm>
            <a:off x="193591" y="1087407"/>
            <a:ext cx="4776716" cy="4802647"/>
          </a:xfrm>
          <a:prstGeom prst="rect">
            <a:avLst/>
          </a:prstGeom>
        </p:spPr>
        <p:txBody>
          <a:bodyPr>
            <a:normAutofit/>
          </a:bodyPr>
          <a:lstStyle>
            <a:lvl1pPr>
              <a:defRPr sz="3200">
                <a:solidFill>
                  <a:schemeClr val="bg1">
                    <a:lumMod val="50000"/>
                  </a:schemeClr>
                </a:solidFill>
                <a:latin typeface="Arial" panose="020B0604020202020204" pitchFamily="34" charset="0"/>
                <a:cs typeface="Arial" panose="020B0604020202020204" pitchFamily="34" charset="0"/>
              </a:defRPr>
            </a:lvl1pPr>
            <a:lvl2pPr>
              <a:defRPr sz="2800">
                <a:solidFill>
                  <a:srgbClr val="34617A"/>
                </a:solidFill>
                <a:latin typeface="Arial" panose="020B0604020202020204" pitchFamily="34" charset="0"/>
                <a:cs typeface="Arial" panose="020B0604020202020204" pitchFamily="34" charset="0"/>
              </a:defRPr>
            </a:lvl2pPr>
            <a:lvl3pPr>
              <a:defRPr sz="2400">
                <a:solidFill>
                  <a:srgbClr val="2A7F67"/>
                </a:solidFill>
                <a:latin typeface="Arial" panose="020B0604020202020204" pitchFamily="34" charset="0"/>
                <a:cs typeface="Arial" panose="020B0604020202020204" pitchFamily="34" charset="0"/>
              </a:defRPr>
            </a:lvl3pPr>
            <a:lvl4pPr>
              <a:defRPr sz="2000">
                <a:solidFill>
                  <a:schemeClr val="bg1">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193593" y="241987"/>
            <a:ext cx="8942171" cy="603866"/>
          </a:xfrm>
          <a:prstGeom prst="rect">
            <a:avLst/>
          </a:prstGeom>
        </p:spPr>
        <p:txBody>
          <a:bodyPr>
            <a:noAutofit/>
          </a:bodyPr>
          <a:lstStyle>
            <a:lvl1pPr>
              <a:defRPr sz="40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1654" y="241986"/>
            <a:ext cx="2647465" cy="672391"/>
          </a:xfrm>
          <a:prstGeom prst="rect">
            <a:avLst/>
          </a:prstGeom>
        </p:spPr>
      </p:pic>
    </p:spTree>
    <p:extLst>
      <p:ext uri="{BB962C8B-B14F-4D97-AF65-F5344CB8AC3E}">
        <p14:creationId xmlns:p14="http://schemas.microsoft.com/office/powerpoint/2010/main" val="1461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Bottom Graphic_Double Text 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6" name="Title 1"/>
          <p:cNvSpPr>
            <a:spLocks noGrp="1"/>
          </p:cNvSpPr>
          <p:nvPr>
            <p:ph type="title" hasCustomPrompt="1"/>
          </p:nvPr>
        </p:nvSpPr>
        <p:spPr>
          <a:xfrm>
            <a:off x="193593" y="241987"/>
            <a:ext cx="8942171" cy="603866"/>
          </a:xfrm>
          <a:prstGeom prst="rect">
            <a:avLst/>
          </a:prstGeom>
        </p:spPr>
        <p:txBody>
          <a:bodyPr>
            <a:noAutofit/>
          </a:bodyPr>
          <a:lstStyle>
            <a:lvl1pPr>
              <a:defRPr sz="4000" b="1" baseline="0">
                <a:solidFill>
                  <a:srgbClr val="34617A"/>
                </a:solidFill>
                <a:latin typeface="Arial" panose="020B0604020202020204" pitchFamily="34" charset="0"/>
                <a:cs typeface="Arial" panose="020B0604020202020204" pitchFamily="34" charset="0"/>
              </a:defRPr>
            </a:lvl1pPr>
          </a:lstStyle>
          <a:p>
            <a:r>
              <a:rPr lang="en-US" dirty="0"/>
              <a:t>TITLE TEXT GOES HERE</a:t>
            </a:r>
          </a:p>
        </p:txBody>
      </p:sp>
      <p:sp>
        <p:nvSpPr>
          <p:cNvPr id="7" name="Content Placeholder 3"/>
          <p:cNvSpPr>
            <a:spLocks noGrp="1"/>
          </p:cNvSpPr>
          <p:nvPr>
            <p:ph sz="half" idx="2"/>
          </p:nvPr>
        </p:nvSpPr>
        <p:spPr>
          <a:xfrm>
            <a:off x="193597" y="1087406"/>
            <a:ext cx="5638799" cy="4712032"/>
          </a:xfrm>
          <a:prstGeom prst="rect">
            <a:avLst/>
          </a:prstGeom>
        </p:spPr>
        <p:txBody>
          <a:bodyPr>
            <a:normAutofit/>
          </a:bodyPr>
          <a:lstStyle>
            <a:lvl1pPr>
              <a:defRPr sz="3200">
                <a:solidFill>
                  <a:schemeClr val="bg1">
                    <a:lumMod val="50000"/>
                  </a:schemeClr>
                </a:solidFill>
                <a:latin typeface="Arial" panose="020B0604020202020204" pitchFamily="34" charset="0"/>
                <a:cs typeface="Arial" panose="020B0604020202020204" pitchFamily="34" charset="0"/>
              </a:defRPr>
            </a:lvl1pPr>
            <a:lvl2pPr>
              <a:defRPr sz="2800">
                <a:solidFill>
                  <a:srgbClr val="34617A"/>
                </a:solidFill>
                <a:latin typeface="Arial" panose="020B0604020202020204" pitchFamily="34" charset="0"/>
                <a:cs typeface="Arial" panose="020B0604020202020204" pitchFamily="34" charset="0"/>
              </a:defRPr>
            </a:lvl2pPr>
            <a:lvl3pPr>
              <a:defRPr sz="2400">
                <a:solidFill>
                  <a:srgbClr val="2A7F67"/>
                </a:solidFill>
                <a:latin typeface="Arial" panose="020B0604020202020204" pitchFamily="34" charset="0"/>
                <a:cs typeface="Arial" panose="020B0604020202020204" pitchFamily="34" charset="0"/>
              </a:defRPr>
            </a:lvl3pPr>
            <a:lvl4pPr>
              <a:defRPr sz="2000">
                <a:solidFill>
                  <a:schemeClr val="bg1">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3"/>
          <p:cNvSpPr>
            <a:spLocks noGrp="1"/>
          </p:cNvSpPr>
          <p:nvPr>
            <p:ph sz="half" idx="10" hasCustomPrompt="1"/>
          </p:nvPr>
        </p:nvSpPr>
        <p:spPr>
          <a:xfrm>
            <a:off x="6067175" y="1087406"/>
            <a:ext cx="5638799" cy="4712032"/>
          </a:xfrm>
          <a:prstGeom prst="rect">
            <a:avLst/>
          </a:prstGeom>
        </p:spPr>
        <p:txBody>
          <a:bodyPr>
            <a:normAutofit/>
          </a:bodyPr>
          <a:lstStyle>
            <a:lvl1pPr>
              <a:defRPr sz="3200">
                <a:solidFill>
                  <a:schemeClr val="bg1">
                    <a:lumMod val="50000"/>
                  </a:schemeClr>
                </a:solidFill>
                <a:latin typeface="Arial" panose="020B0604020202020204" pitchFamily="34" charset="0"/>
                <a:cs typeface="Arial" panose="020B0604020202020204" pitchFamily="34" charset="0"/>
              </a:defRPr>
            </a:lvl1pPr>
            <a:lvl2pPr>
              <a:defRPr sz="2800">
                <a:solidFill>
                  <a:srgbClr val="34617A"/>
                </a:solidFill>
                <a:latin typeface="Arial" panose="020B0604020202020204" pitchFamily="34" charset="0"/>
                <a:cs typeface="Arial" panose="020B0604020202020204" pitchFamily="34" charset="0"/>
              </a:defRPr>
            </a:lvl2pPr>
            <a:lvl3pPr>
              <a:defRPr sz="2400">
                <a:solidFill>
                  <a:srgbClr val="2A7F67"/>
                </a:solidFill>
                <a:latin typeface="Arial" panose="020B0604020202020204" pitchFamily="34" charset="0"/>
                <a:cs typeface="Arial" panose="020B0604020202020204" pitchFamily="34" charset="0"/>
              </a:defRPr>
            </a:lvl3pPr>
            <a:lvl4pPr>
              <a:defRPr sz="2000">
                <a:solidFill>
                  <a:schemeClr val="bg1">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1654" y="241986"/>
            <a:ext cx="2647465" cy="672391"/>
          </a:xfrm>
          <a:prstGeom prst="rect">
            <a:avLst/>
          </a:prstGeom>
        </p:spPr>
      </p:pic>
    </p:spTree>
    <p:extLst>
      <p:ext uri="{BB962C8B-B14F-4D97-AF65-F5344CB8AC3E}">
        <p14:creationId xmlns:p14="http://schemas.microsoft.com/office/powerpoint/2010/main" val="2793302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23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74" r:id="rId6"/>
    <p:sldLayoutId id="2147483653" r:id="rId7"/>
    <p:sldLayoutId id="2147483657" r:id="rId8"/>
    <p:sldLayoutId id="2147483656" r:id="rId9"/>
    <p:sldLayoutId id="2147483666" r:id="rId10"/>
    <p:sldLayoutId id="2147483658" r:id="rId11"/>
    <p:sldLayoutId id="2147483667" r:id="rId12"/>
    <p:sldLayoutId id="2147483668" r:id="rId13"/>
    <p:sldLayoutId id="2147483669" r:id="rId14"/>
    <p:sldLayoutId id="2147483672" r:id="rId15"/>
    <p:sldLayoutId id="2147483655" r:id="rId16"/>
    <p:sldLayoutId id="2147483670" r:id="rId17"/>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10" y="3364733"/>
            <a:ext cx="8407161" cy="2273953"/>
          </a:xfrm>
        </p:spPr>
        <p:txBody>
          <a:bodyPr/>
          <a:lstStyle/>
          <a:p>
            <a:pPr>
              <a:lnSpc>
                <a:spcPct val="80000"/>
              </a:lnSpc>
              <a:spcBef>
                <a:spcPts val="0"/>
              </a:spcBef>
            </a:pPr>
            <a:r>
              <a:rPr lang="en-US" sz="4200" dirty="0">
                <a:solidFill>
                  <a:srgbClr val="34617A"/>
                </a:solidFill>
              </a:rPr>
              <a:t>Midwest Connect</a:t>
            </a:r>
            <a:br>
              <a:rPr lang="en-US" sz="4200" dirty="0">
                <a:solidFill>
                  <a:srgbClr val="34617A"/>
                </a:solidFill>
              </a:rPr>
            </a:br>
            <a:r>
              <a:rPr lang="en-US" sz="4200" dirty="0">
                <a:solidFill>
                  <a:srgbClr val="34617A"/>
                </a:solidFill>
              </a:rPr>
              <a:t>Hyperloop Feasibility</a:t>
            </a:r>
            <a:br>
              <a:rPr lang="en-US" sz="4200" dirty="0">
                <a:solidFill>
                  <a:srgbClr val="34617A"/>
                </a:solidFill>
              </a:rPr>
            </a:br>
            <a:r>
              <a:rPr lang="en-US" sz="4200" dirty="0">
                <a:solidFill>
                  <a:srgbClr val="34617A"/>
                </a:solidFill>
              </a:rPr>
              <a:t>Study</a:t>
            </a:r>
          </a:p>
        </p:txBody>
      </p:sp>
      <p:sp>
        <p:nvSpPr>
          <p:cNvPr id="3" name="Content Placeholder 2"/>
          <p:cNvSpPr>
            <a:spLocks noGrp="1"/>
          </p:cNvSpPr>
          <p:nvPr>
            <p:ph sz="half" idx="2"/>
          </p:nvPr>
        </p:nvSpPr>
        <p:spPr>
          <a:xfrm>
            <a:off x="472610" y="5515154"/>
            <a:ext cx="7408060" cy="980816"/>
          </a:xfrm>
        </p:spPr>
        <p:txBody>
          <a:bodyPr>
            <a:noAutofit/>
          </a:bodyPr>
          <a:lstStyle/>
          <a:p>
            <a:pPr>
              <a:lnSpc>
                <a:spcPct val="120000"/>
              </a:lnSpc>
              <a:spcBef>
                <a:spcPts val="0"/>
              </a:spcBef>
            </a:pPr>
            <a:r>
              <a:rPr lang="en-US" sz="2400" b="1" dirty="0">
                <a:solidFill>
                  <a:srgbClr val="0075BF"/>
                </a:solidFill>
              </a:rPr>
              <a:t>MORPC Community Advisory Committee</a:t>
            </a:r>
          </a:p>
          <a:p>
            <a:pPr>
              <a:lnSpc>
                <a:spcPct val="120000"/>
              </a:lnSpc>
              <a:spcBef>
                <a:spcPts val="0"/>
              </a:spcBef>
            </a:pPr>
            <a:r>
              <a:rPr lang="en-US" sz="2400" b="1">
                <a:solidFill>
                  <a:srgbClr val="0075BF"/>
                </a:solidFill>
              </a:rPr>
              <a:t>February 3, 2020</a:t>
            </a:r>
            <a:endParaRPr lang="en-US" sz="2400" b="1" dirty="0">
              <a:solidFill>
                <a:srgbClr val="0075BF"/>
              </a:solidFill>
            </a:endParaRPr>
          </a:p>
        </p:txBody>
      </p:sp>
      <p:cxnSp>
        <p:nvCxnSpPr>
          <p:cNvPr id="6" name="Straight Connector 5">
            <a:extLst>
              <a:ext uri="{FF2B5EF4-FFF2-40B4-BE49-F238E27FC236}">
                <a16:creationId xmlns:a16="http://schemas.microsoft.com/office/drawing/2014/main" id="{5C7B240A-218B-2E40-831C-C72D240CE880}"/>
              </a:ext>
            </a:extLst>
          </p:cNvPr>
          <p:cNvCxnSpPr/>
          <p:nvPr/>
        </p:nvCxnSpPr>
        <p:spPr>
          <a:xfrm>
            <a:off x="553453" y="5299878"/>
            <a:ext cx="5402179" cy="0"/>
          </a:xfrm>
          <a:prstGeom prst="line">
            <a:avLst/>
          </a:prstGeom>
          <a:ln w="76200">
            <a:solidFill>
              <a:srgbClr val="5AB6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01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88537-227C-8645-91E8-E2DF5C2A92ED}"/>
              </a:ext>
            </a:extLst>
          </p:cNvPr>
          <p:cNvSpPr>
            <a:spLocks noGrp="1"/>
          </p:cNvSpPr>
          <p:nvPr>
            <p:ph type="title"/>
          </p:nvPr>
        </p:nvSpPr>
        <p:spPr/>
        <p:txBody>
          <a:bodyPr>
            <a:noAutofit/>
          </a:bodyPr>
          <a:lstStyle/>
          <a:p>
            <a:r>
              <a:rPr lang="en-US" dirty="0"/>
              <a:t>RAPID SPEED TRANSPORTATION</a:t>
            </a:r>
          </a:p>
        </p:txBody>
      </p:sp>
      <p:pic>
        <p:nvPicPr>
          <p:cNvPr id="4" name="Picture 3" descr="A close up of a map&#10;&#10;Description automatically generated">
            <a:extLst>
              <a:ext uri="{FF2B5EF4-FFF2-40B4-BE49-F238E27FC236}">
                <a16:creationId xmlns:a16="http://schemas.microsoft.com/office/drawing/2014/main" id="{898D4093-757B-4315-AB2B-7B813BE39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1570062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4B758C-5FD2-4566-A2ED-28DD4C10FA16}"/>
              </a:ext>
            </a:extLst>
          </p:cNvPr>
          <p:cNvSpPr txBox="1"/>
          <p:nvPr/>
        </p:nvSpPr>
        <p:spPr>
          <a:xfrm>
            <a:off x="359666" y="781047"/>
            <a:ext cx="5805463" cy="1754326"/>
          </a:xfrm>
          <a:prstGeom prst="rect">
            <a:avLst/>
          </a:prstGeom>
          <a:noFill/>
        </p:spPr>
        <p:txBody>
          <a:bodyPr wrap="square" rtlCol="0">
            <a:spAutoFit/>
          </a:bodyPr>
          <a:lstStyle/>
          <a:p>
            <a:r>
              <a:rPr lang="en-US" sz="5400" b="1" dirty="0">
                <a:solidFill>
                  <a:srgbClr val="046782"/>
                </a:solidFill>
                <a:latin typeface="Arial" panose="020B0604020202020204" pitchFamily="34" charset="0"/>
                <a:cs typeface="Arial" panose="020B0604020202020204" pitchFamily="34" charset="0"/>
              </a:rPr>
              <a:t>ROUTE ALTERNATIVES</a:t>
            </a:r>
          </a:p>
        </p:txBody>
      </p:sp>
    </p:spTree>
    <p:extLst>
      <p:ext uri="{BB962C8B-B14F-4D97-AF65-F5344CB8AC3E}">
        <p14:creationId xmlns:p14="http://schemas.microsoft.com/office/powerpoint/2010/main" val="205399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499E-773A-486C-BC56-D3166922B1FC}"/>
              </a:ext>
            </a:extLst>
          </p:cNvPr>
          <p:cNvSpPr>
            <a:spLocks noGrp="1"/>
          </p:cNvSpPr>
          <p:nvPr>
            <p:ph type="title"/>
          </p:nvPr>
        </p:nvSpPr>
        <p:spPr/>
        <p:txBody>
          <a:bodyPr>
            <a:noAutofit/>
          </a:bodyPr>
          <a:lstStyle/>
          <a:p>
            <a:r>
              <a:rPr lang="en-US" cap="all" dirty="0"/>
              <a:t>Route Screening Criteria</a:t>
            </a:r>
          </a:p>
        </p:txBody>
      </p:sp>
      <p:sp>
        <p:nvSpPr>
          <p:cNvPr id="3" name="Content Placeholder 2">
            <a:extLst>
              <a:ext uri="{FF2B5EF4-FFF2-40B4-BE49-F238E27FC236}">
                <a16:creationId xmlns:a16="http://schemas.microsoft.com/office/drawing/2014/main" id="{B4643E8D-A586-4995-BB9F-53621BB39A63}"/>
              </a:ext>
            </a:extLst>
          </p:cNvPr>
          <p:cNvSpPr>
            <a:spLocks noGrp="1"/>
          </p:cNvSpPr>
          <p:nvPr>
            <p:ph sz="half" idx="2"/>
          </p:nvPr>
        </p:nvSpPr>
        <p:spPr>
          <a:xfrm>
            <a:off x="193593" y="1087403"/>
            <a:ext cx="5638799" cy="5528609"/>
          </a:xfrm>
        </p:spPr>
        <p:txBody>
          <a:bodyPr>
            <a:normAutofit fontScale="70000" lnSpcReduction="20000"/>
          </a:bodyPr>
          <a:lstStyle/>
          <a:p>
            <a:r>
              <a:rPr lang="en-US" sz="4600" dirty="0"/>
              <a:t>For Hyperloop and Rail</a:t>
            </a:r>
          </a:p>
          <a:p>
            <a:pPr lvl="1">
              <a:lnSpc>
                <a:spcPct val="120000"/>
              </a:lnSpc>
              <a:spcBef>
                <a:spcPts val="600"/>
              </a:spcBef>
            </a:pPr>
            <a:r>
              <a:rPr lang="en-US" sz="3400" dirty="0"/>
              <a:t>Route circuity</a:t>
            </a:r>
          </a:p>
          <a:p>
            <a:pPr lvl="1">
              <a:lnSpc>
                <a:spcPct val="120000"/>
              </a:lnSpc>
              <a:spcBef>
                <a:spcPts val="600"/>
              </a:spcBef>
            </a:pPr>
            <a:r>
              <a:rPr lang="en-US" sz="3400" dirty="0"/>
              <a:t>Corridor communities &amp; land use</a:t>
            </a:r>
          </a:p>
          <a:p>
            <a:pPr lvl="1">
              <a:lnSpc>
                <a:spcPct val="120000"/>
              </a:lnSpc>
              <a:spcBef>
                <a:spcPts val="600"/>
              </a:spcBef>
            </a:pPr>
            <a:r>
              <a:rPr lang="en-US" sz="3400" dirty="0"/>
              <a:t>Environmental constraints</a:t>
            </a:r>
          </a:p>
          <a:p>
            <a:pPr lvl="1">
              <a:lnSpc>
                <a:spcPct val="120000"/>
              </a:lnSpc>
              <a:spcBef>
                <a:spcPts val="600"/>
              </a:spcBef>
            </a:pPr>
            <a:r>
              <a:rPr lang="en-US" sz="3400" dirty="0"/>
              <a:t>Comparative cost</a:t>
            </a:r>
          </a:p>
          <a:p>
            <a:pPr lvl="1">
              <a:lnSpc>
                <a:spcPct val="120000"/>
              </a:lnSpc>
              <a:spcBef>
                <a:spcPts val="600"/>
              </a:spcBef>
            </a:pPr>
            <a:r>
              <a:rPr lang="en-US" sz="3400" b="1" dirty="0"/>
              <a:t>Engineering complexity</a:t>
            </a:r>
            <a:endParaRPr lang="en-US" sz="3400" dirty="0"/>
          </a:p>
          <a:p>
            <a:pPr lvl="1">
              <a:lnSpc>
                <a:spcPct val="120000"/>
              </a:lnSpc>
              <a:spcBef>
                <a:spcPts val="600"/>
              </a:spcBef>
            </a:pPr>
            <a:r>
              <a:rPr lang="en-US" sz="3400" dirty="0"/>
              <a:t>Right-of-way and railroad ownership</a:t>
            </a:r>
          </a:p>
          <a:p>
            <a:pPr lvl="1">
              <a:lnSpc>
                <a:spcPct val="120000"/>
              </a:lnSpc>
              <a:spcBef>
                <a:spcPts val="600"/>
              </a:spcBef>
            </a:pPr>
            <a:r>
              <a:rPr lang="en-US" sz="3400" dirty="0"/>
              <a:t>Right of way width and availability</a:t>
            </a:r>
          </a:p>
          <a:p>
            <a:pPr lvl="1">
              <a:lnSpc>
                <a:spcPct val="120000"/>
              </a:lnSpc>
              <a:spcBef>
                <a:spcPts val="600"/>
              </a:spcBef>
            </a:pPr>
            <a:r>
              <a:rPr lang="en-US" sz="3400" dirty="0"/>
              <a:t>Number of bridge, underpass, or tunnel structures</a:t>
            </a:r>
            <a:endParaRPr lang="en-US" sz="3400" b="1" dirty="0"/>
          </a:p>
          <a:p>
            <a:pPr marL="457177" lvl="1" indent="0">
              <a:buNone/>
            </a:pPr>
            <a:endParaRPr lang="en-US" b="1" dirty="0"/>
          </a:p>
          <a:p>
            <a:endParaRPr lang="en-US" dirty="0"/>
          </a:p>
          <a:p>
            <a:endParaRPr lang="en-US" dirty="0"/>
          </a:p>
        </p:txBody>
      </p:sp>
      <p:sp>
        <p:nvSpPr>
          <p:cNvPr id="4" name="Content Placeholder 3">
            <a:extLst>
              <a:ext uri="{FF2B5EF4-FFF2-40B4-BE49-F238E27FC236}">
                <a16:creationId xmlns:a16="http://schemas.microsoft.com/office/drawing/2014/main" id="{DBF59644-B968-47BD-AA32-86CE776BFC18}"/>
              </a:ext>
            </a:extLst>
          </p:cNvPr>
          <p:cNvSpPr>
            <a:spLocks noGrp="1"/>
          </p:cNvSpPr>
          <p:nvPr>
            <p:ph sz="half" idx="10"/>
          </p:nvPr>
        </p:nvSpPr>
        <p:spPr>
          <a:xfrm>
            <a:off x="6067175" y="1087404"/>
            <a:ext cx="5638799" cy="5250333"/>
          </a:xfrm>
        </p:spPr>
        <p:txBody>
          <a:bodyPr>
            <a:normAutofit/>
          </a:bodyPr>
          <a:lstStyle/>
          <a:p>
            <a:r>
              <a:rPr lang="en-US" dirty="0"/>
              <a:t>For Rail Only</a:t>
            </a:r>
          </a:p>
          <a:p>
            <a:pPr lvl="1">
              <a:lnSpc>
                <a:spcPct val="100000"/>
              </a:lnSpc>
              <a:spcBef>
                <a:spcPts val="600"/>
              </a:spcBef>
            </a:pPr>
            <a:r>
              <a:rPr lang="en-US" sz="2400" dirty="0"/>
              <a:t>Track class/speed</a:t>
            </a:r>
          </a:p>
          <a:p>
            <a:pPr lvl="1">
              <a:lnSpc>
                <a:spcPct val="100000"/>
              </a:lnSpc>
              <a:spcBef>
                <a:spcPts val="600"/>
              </a:spcBef>
            </a:pPr>
            <a:r>
              <a:rPr lang="en-US" sz="2400" dirty="0"/>
              <a:t>Track ownership</a:t>
            </a:r>
          </a:p>
          <a:p>
            <a:pPr lvl="1">
              <a:lnSpc>
                <a:spcPct val="100000"/>
              </a:lnSpc>
              <a:spcBef>
                <a:spcPts val="600"/>
              </a:spcBef>
            </a:pPr>
            <a:r>
              <a:rPr lang="en-US" sz="2400" dirty="0"/>
              <a:t>Train volumes</a:t>
            </a:r>
          </a:p>
          <a:p>
            <a:pPr lvl="1">
              <a:lnSpc>
                <a:spcPct val="100000"/>
              </a:lnSpc>
              <a:spcBef>
                <a:spcPts val="600"/>
              </a:spcBef>
            </a:pPr>
            <a:r>
              <a:rPr lang="en-US" sz="2400" dirty="0"/>
              <a:t>Track capacity</a:t>
            </a:r>
          </a:p>
          <a:p>
            <a:pPr lvl="1">
              <a:lnSpc>
                <a:spcPct val="100000"/>
              </a:lnSpc>
              <a:spcBef>
                <a:spcPts val="600"/>
              </a:spcBef>
            </a:pPr>
            <a:r>
              <a:rPr lang="en-US" sz="2400" dirty="0"/>
              <a:t>Number of at-grade crossings</a:t>
            </a:r>
          </a:p>
          <a:p>
            <a:pPr lvl="1">
              <a:lnSpc>
                <a:spcPct val="100000"/>
              </a:lnSpc>
              <a:spcBef>
                <a:spcPts val="600"/>
              </a:spcBef>
            </a:pPr>
            <a:r>
              <a:rPr lang="en-US" sz="2400" dirty="0"/>
              <a:t>Signaling</a:t>
            </a:r>
          </a:p>
        </p:txBody>
      </p:sp>
    </p:spTree>
    <p:extLst>
      <p:ext uri="{BB962C8B-B14F-4D97-AF65-F5344CB8AC3E}">
        <p14:creationId xmlns:p14="http://schemas.microsoft.com/office/powerpoint/2010/main" val="1320819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route ALTERNATIVES</a:t>
            </a:r>
          </a:p>
        </p:txBody>
      </p:sp>
      <p:pic>
        <p:nvPicPr>
          <p:cNvPr id="7" name="Picture 6" descr="A close up of a map&#10;&#10;Description automatically generated">
            <a:extLst>
              <a:ext uri="{FF2B5EF4-FFF2-40B4-BE49-F238E27FC236}">
                <a16:creationId xmlns:a16="http://schemas.microsoft.com/office/drawing/2014/main" id="{F073B552-A763-407A-87D6-404628851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299494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route ALTERNATIVES</a:t>
            </a:r>
          </a:p>
        </p:txBody>
      </p:sp>
      <p:pic>
        <p:nvPicPr>
          <p:cNvPr id="5" name="Picture 4" descr="A close up of a map&#10;&#10;Description automatically generated">
            <a:extLst>
              <a:ext uri="{FF2B5EF4-FFF2-40B4-BE49-F238E27FC236}">
                <a16:creationId xmlns:a16="http://schemas.microsoft.com/office/drawing/2014/main" id="{BE556B5F-5214-4794-8483-C97ACD7CAB0A}"/>
              </a:ext>
            </a:extLst>
          </p:cNvPr>
          <p:cNvPicPr>
            <a:picLocks noChangeAspect="1"/>
          </p:cNvPicPr>
          <p:nvPr/>
        </p:nvPicPr>
        <p:blipFill rotWithShape="1">
          <a:blip r:embed="rId3">
            <a:extLst>
              <a:ext uri="{28A0092B-C50C-407E-A947-70E740481C1C}">
                <a14:useLocalDpi xmlns:a14="http://schemas.microsoft.com/office/drawing/2010/main" val="0"/>
              </a:ext>
            </a:extLst>
          </a:blip>
          <a:srcRect l="700" r="1"/>
          <a:stretch/>
        </p:blipFill>
        <p:spPr>
          <a:xfrm>
            <a:off x="0" y="1377697"/>
            <a:ext cx="12190730" cy="5480304"/>
          </a:xfrm>
          <a:prstGeom prst="rect">
            <a:avLst/>
          </a:prstGeom>
        </p:spPr>
      </p:pic>
    </p:spTree>
    <p:extLst>
      <p:ext uri="{BB962C8B-B14F-4D97-AF65-F5344CB8AC3E}">
        <p14:creationId xmlns:p14="http://schemas.microsoft.com/office/powerpoint/2010/main" val="183758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route ALTERNATIVES</a:t>
            </a:r>
          </a:p>
        </p:txBody>
      </p:sp>
      <p:pic>
        <p:nvPicPr>
          <p:cNvPr id="9" name="Picture 8" descr="A close up of a map&#10;&#10;Description automatically generated">
            <a:extLst>
              <a:ext uri="{FF2B5EF4-FFF2-40B4-BE49-F238E27FC236}">
                <a16:creationId xmlns:a16="http://schemas.microsoft.com/office/drawing/2014/main" id="{0D9359A0-E855-4BEA-BB90-4C6E58908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315514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route ALTERNATIVES</a:t>
            </a:r>
          </a:p>
        </p:txBody>
      </p:sp>
      <p:pic>
        <p:nvPicPr>
          <p:cNvPr id="10" name="Picture 9" descr="A close up of a map&#10;&#10;Description automatically generated">
            <a:extLst>
              <a:ext uri="{FF2B5EF4-FFF2-40B4-BE49-F238E27FC236}">
                <a16:creationId xmlns:a16="http://schemas.microsoft.com/office/drawing/2014/main" id="{374D7826-9C61-4563-A307-9747FA7DB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2634568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4B758C-5FD2-4566-A2ED-28DD4C10FA16}"/>
              </a:ext>
            </a:extLst>
          </p:cNvPr>
          <p:cNvSpPr txBox="1"/>
          <p:nvPr/>
        </p:nvSpPr>
        <p:spPr>
          <a:xfrm>
            <a:off x="359666" y="781047"/>
            <a:ext cx="6068843" cy="1754326"/>
          </a:xfrm>
          <a:prstGeom prst="rect">
            <a:avLst/>
          </a:prstGeom>
          <a:noFill/>
        </p:spPr>
        <p:txBody>
          <a:bodyPr wrap="square" rtlCol="0">
            <a:spAutoFit/>
          </a:bodyPr>
          <a:lstStyle/>
          <a:p>
            <a:r>
              <a:rPr lang="en-US" sz="5400" b="1" dirty="0">
                <a:solidFill>
                  <a:srgbClr val="046782"/>
                </a:solidFill>
                <a:latin typeface="Arial" panose="020B0604020202020204" pitchFamily="34" charset="0"/>
                <a:cs typeface="Arial" panose="020B0604020202020204" pitchFamily="34" charset="0"/>
              </a:rPr>
              <a:t>STATION/PORTAL ALTERNATIVES</a:t>
            </a:r>
          </a:p>
        </p:txBody>
      </p:sp>
    </p:spTree>
    <p:extLst>
      <p:ext uri="{BB962C8B-B14F-4D97-AF65-F5344CB8AC3E}">
        <p14:creationId xmlns:p14="http://schemas.microsoft.com/office/powerpoint/2010/main" val="2764024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E6A6-C976-42BA-8913-7655C2554F9D}"/>
              </a:ext>
            </a:extLst>
          </p:cNvPr>
          <p:cNvSpPr>
            <a:spLocks noGrp="1"/>
          </p:cNvSpPr>
          <p:nvPr>
            <p:ph type="title"/>
          </p:nvPr>
        </p:nvSpPr>
        <p:spPr/>
        <p:txBody>
          <a:bodyPr/>
          <a:lstStyle/>
          <a:p>
            <a:r>
              <a:rPr lang="en-US" dirty="0"/>
              <a:t>STATION/PORTAL CRITERIA</a:t>
            </a:r>
          </a:p>
        </p:txBody>
      </p:sp>
      <p:sp>
        <p:nvSpPr>
          <p:cNvPr id="3" name="Content Placeholder 2">
            <a:extLst>
              <a:ext uri="{FF2B5EF4-FFF2-40B4-BE49-F238E27FC236}">
                <a16:creationId xmlns:a16="http://schemas.microsoft.com/office/drawing/2014/main" id="{84427FA1-288C-4C1D-9712-733B60E6A9CF}"/>
              </a:ext>
            </a:extLst>
          </p:cNvPr>
          <p:cNvSpPr>
            <a:spLocks noGrp="1"/>
          </p:cNvSpPr>
          <p:nvPr>
            <p:ph sz="half" idx="2"/>
          </p:nvPr>
        </p:nvSpPr>
        <p:spPr/>
        <p:txBody>
          <a:bodyPr>
            <a:normAutofit fontScale="85000" lnSpcReduction="10000"/>
          </a:bodyPr>
          <a:lstStyle/>
          <a:p>
            <a:r>
              <a:rPr lang="en-US" sz="2800" dirty="0"/>
              <a:t>Market demand</a:t>
            </a:r>
          </a:p>
          <a:p>
            <a:r>
              <a:rPr lang="en-US" sz="2800" dirty="0"/>
              <a:t>Local preference</a:t>
            </a:r>
          </a:p>
          <a:p>
            <a:r>
              <a:rPr lang="en-US" sz="2800" dirty="0"/>
              <a:t>Former station location and reuse potential</a:t>
            </a:r>
          </a:p>
          <a:p>
            <a:r>
              <a:rPr lang="en-US" sz="2800" dirty="0"/>
              <a:t>Tangent (straight) right-of-way/ track</a:t>
            </a:r>
          </a:p>
          <a:p>
            <a:r>
              <a:rPr lang="en-US" sz="2800" dirty="0"/>
              <a:t>Adjacent land use</a:t>
            </a:r>
          </a:p>
          <a:p>
            <a:r>
              <a:rPr lang="en-US" sz="2800" dirty="0"/>
              <a:t>Distance between portals/ stations</a:t>
            </a:r>
          </a:p>
          <a:p>
            <a:r>
              <a:rPr lang="en-US" sz="2800" dirty="0"/>
              <a:t>Population centers and logistics potential </a:t>
            </a:r>
          </a:p>
          <a:p>
            <a:r>
              <a:rPr lang="en-US" sz="2800" dirty="0"/>
              <a:t>Access to connecting infrastructure/multimodal potential</a:t>
            </a:r>
          </a:p>
          <a:p>
            <a:r>
              <a:rPr lang="en-US" sz="2800" dirty="0"/>
              <a:t>Overall travel time</a:t>
            </a:r>
          </a:p>
        </p:txBody>
      </p:sp>
      <p:pic>
        <p:nvPicPr>
          <p:cNvPr id="5" name="Picture Placeholder 5" descr="A group of people at a train station&#10;&#10;Description automatically generated">
            <a:extLst>
              <a:ext uri="{FF2B5EF4-FFF2-40B4-BE49-F238E27FC236}">
                <a16:creationId xmlns:a16="http://schemas.microsoft.com/office/drawing/2014/main" id="{092DDA59-6D70-4B37-969D-716378EDD597}"/>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Lst>
          </a:blip>
          <a:srcRect l="14072" r="14072"/>
          <a:stretch>
            <a:fillRect/>
          </a:stretch>
        </p:blipFill>
        <p:spPr>
          <a:xfrm>
            <a:off x="6067425" y="1451085"/>
            <a:ext cx="5638800" cy="3984406"/>
          </a:xfrm>
        </p:spPr>
      </p:pic>
    </p:spTree>
    <p:extLst>
      <p:ext uri="{BB962C8B-B14F-4D97-AF65-F5344CB8AC3E}">
        <p14:creationId xmlns:p14="http://schemas.microsoft.com/office/powerpoint/2010/main" val="205103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C1E8-A573-4C31-85DB-599A25E669A0}"/>
              </a:ext>
            </a:extLst>
          </p:cNvPr>
          <p:cNvSpPr>
            <a:spLocks noGrp="1"/>
          </p:cNvSpPr>
          <p:nvPr>
            <p:ph type="title"/>
          </p:nvPr>
        </p:nvSpPr>
        <p:spPr/>
        <p:txBody>
          <a:bodyPr/>
          <a:lstStyle/>
          <a:p>
            <a:r>
              <a:rPr lang="en-US" sz="3000" dirty="0"/>
              <a:t>POTENTIAL STATIONS/PORTALS – COLUMBUS</a:t>
            </a:r>
          </a:p>
        </p:txBody>
      </p:sp>
      <p:pic>
        <p:nvPicPr>
          <p:cNvPr id="7" name="Picture 6" descr="A close up of a map&#10;&#10;Description automatically generated">
            <a:extLst>
              <a:ext uri="{FF2B5EF4-FFF2-40B4-BE49-F238E27FC236}">
                <a16:creationId xmlns:a16="http://schemas.microsoft.com/office/drawing/2014/main" id="{272A29ED-E364-9347-9702-EA1914CC5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00" y="1041400"/>
            <a:ext cx="11557000" cy="4775200"/>
          </a:xfrm>
          <a:prstGeom prst="rect">
            <a:avLst/>
          </a:prstGeom>
        </p:spPr>
      </p:pic>
    </p:spTree>
    <p:extLst>
      <p:ext uri="{BB962C8B-B14F-4D97-AF65-F5344CB8AC3E}">
        <p14:creationId xmlns:p14="http://schemas.microsoft.com/office/powerpoint/2010/main" val="267848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CBA7D2-E05F-4559-BABF-51E622739CE5}"/>
              </a:ext>
            </a:extLst>
          </p:cNvPr>
          <p:cNvSpPr>
            <a:spLocks noGrp="1"/>
          </p:cNvSpPr>
          <p:nvPr>
            <p:ph sz="half" idx="2"/>
          </p:nvPr>
        </p:nvSpPr>
        <p:spPr/>
        <p:txBody>
          <a:bodyPr/>
          <a:lstStyle/>
          <a:p>
            <a:r>
              <a:rPr lang="en-US" dirty="0"/>
              <a:t>For information only</a:t>
            </a:r>
          </a:p>
          <a:p>
            <a:r>
              <a:rPr lang="en-US" dirty="0"/>
              <a:t>Recap Rapid Speed Transportation Initiative (RSTI)</a:t>
            </a:r>
          </a:p>
          <a:p>
            <a:r>
              <a:rPr lang="en-US" dirty="0"/>
              <a:t>Share updates and study findings</a:t>
            </a:r>
          </a:p>
          <a:p>
            <a:r>
              <a:rPr lang="en-US" dirty="0"/>
              <a:t>Discuss next steps</a:t>
            </a:r>
          </a:p>
        </p:txBody>
      </p:sp>
      <p:sp>
        <p:nvSpPr>
          <p:cNvPr id="3" name="Title 2">
            <a:extLst>
              <a:ext uri="{FF2B5EF4-FFF2-40B4-BE49-F238E27FC236}">
                <a16:creationId xmlns:a16="http://schemas.microsoft.com/office/drawing/2014/main" id="{B92A49CD-BB30-4581-B789-E160DAD260CB}"/>
              </a:ext>
            </a:extLst>
          </p:cNvPr>
          <p:cNvSpPr>
            <a:spLocks noGrp="1"/>
          </p:cNvSpPr>
          <p:nvPr>
            <p:ph type="title"/>
          </p:nvPr>
        </p:nvSpPr>
        <p:spPr/>
        <p:txBody>
          <a:bodyPr>
            <a:noAutofit/>
          </a:bodyPr>
          <a:lstStyle/>
          <a:p>
            <a:r>
              <a:rPr lang="en-US" dirty="0"/>
              <a:t>PURPOSE</a:t>
            </a:r>
          </a:p>
        </p:txBody>
      </p:sp>
    </p:spTree>
    <p:extLst>
      <p:ext uri="{BB962C8B-B14F-4D97-AF65-F5344CB8AC3E}">
        <p14:creationId xmlns:p14="http://schemas.microsoft.com/office/powerpoint/2010/main" val="33017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2E7BA-07AE-4909-B230-0F77B4D7E886}"/>
              </a:ext>
            </a:extLst>
          </p:cNvPr>
          <p:cNvSpPr>
            <a:spLocks noGrp="1"/>
          </p:cNvSpPr>
          <p:nvPr>
            <p:ph type="title"/>
          </p:nvPr>
        </p:nvSpPr>
        <p:spPr/>
        <p:txBody>
          <a:bodyPr/>
          <a:lstStyle/>
          <a:p>
            <a:r>
              <a:rPr lang="en-US" sz="3000" dirty="0"/>
              <a:t>POTENTIAL STATIONS/PORTALS – COLUMBUS</a:t>
            </a:r>
          </a:p>
        </p:txBody>
      </p:sp>
      <p:pic>
        <p:nvPicPr>
          <p:cNvPr id="5" name="Content Placeholder 8" descr="A close up of a road&#10;&#10;Description automatically generated">
            <a:extLst>
              <a:ext uri="{FF2B5EF4-FFF2-40B4-BE49-F238E27FC236}">
                <a16:creationId xmlns:a16="http://schemas.microsoft.com/office/drawing/2014/main" id="{B5C090AC-0489-4B8C-A88F-A1FDAB84A712}"/>
              </a:ext>
            </a:extLst>
          </p:cNvPr>
          <p:cNvPicPr>
            <a:picLocks noChangeAspect="1"/>
          </p:cNvPicPr>
          <p:nvPr/>
        </p:nvPicPr>
        <p:blipFill rotWithShape="1">
          <a:blip r:embed="rId2">
            <a:extLst>
              <a:ext uri="{28A0092B-C50C-407E-A947-70E740481C1C}">
                <a14:useLocalDpi xmlns:a14="http://schemas.microsoft.com/office/drawing/2010/main" val="0"/>
              </a:ext>
            </a:extLst>
          </a:blip>
          <a:srcRect l="24448"/>
          <a:stretch/>
        </p:blipFill>
        <p:spPr>
          <a:xfrm>
            <a:off x="357367" y="1058562"/>
            <a:ext cx="3559806" cy="4711700"/>
          </a:xfrm>
          <a:prstGeom prst="rect">
            <a:avLst/>
          </a:prstGeom>
        </p:spPr>
      </p:pic>
      <p:pic>
        <p:nvPicPr>
          <p:cNvPr id="7" name="Content Placeholder 8" descr="A sign on the side of a road&#10;&#10;Description automatically generated">
            <a:extLst>
              <a:ext uri="{FF2B5EF4-FFF2-40B4-BE49-F238E27FC236}">
                <a16:creationId xmlns:a16="http://schemas.microsoft.com/office/drawing/2014/main" id="{678DE1B2-0B82-44CB-8F2F-3C3534FB746B}"/>
              </a:ext>
            </a:extLst>
          </p:cNvPr>
          <p:cNvPicPr>
            <a:picLocks noChangeAspect="1"/>
          </p:cNvPicPr>
          <p:nvPr/>
        </p:nvPicPr>
        <p:blipFill rotWithShape="1">
          <a:blip r:embed="rId3">
            <a:extLst>
              <a:ext uri="{28A0092B-C50C-407E-A947-70E740481C1C}">
                <a14:useLocalDpi xmlns:a14="http://schemas.microsoft.com/office/drawing/2010/main" val="0"/>
              </a:ext>
            </a:extLst>
          </a:blip>
          <a:srcRect r="24447"/>
          <a:stretch/>
        </p:blipFill>
        <p:spPr>
          <a:xfrm>
            <a:off x="8255537" y="1073150"/>
            <a:ext cx="3559806" cy="4711700"/>
          </a:xfrm>
          <a:prstGeom prst="rect">
            <a:avLst/>
          </a:prstGeom>
        </p:spPr>
      </p:pic>
      <p:pic>
        <p:nvPicPr>
          <p:cNvPr id="8" name="Content Placeholder 8" descr="A large building&#10;&#10;Description automatically generated">
            <a:extLst>
              <a:ext uri="{FF2B5EF4-FFF2-40B4-BE49-F238E27FC236}">
                <a16:creationId xmlns:a16="http://schemas.microsoft.com/office/drawing/2014/main" id="{CD42F587-D834-4989-841E-4821F00B1D90}"/>
              </a:ext>
            </a:extLst>
          </p:cNvPr>
          <p:cNvPicPr>
            <a:picLocks noChangeAspect="1"/>
          </p:cNvPicPr>
          <p:nvPr/>
        </p:nvPicPr>
        <p:blipFill rotWithShape="1">
          <a:blip r:embed="rId4">
            <a:extLst>
              <a:ext uri="{28A0092B-C50C-407E-A947-70E740481C1C}">
                <a14:useLocalDpi xmlns:a14="http://schemas.microsoft.com/office/drawing/2010/main" val="0"/>
              </a:ext>
            </a:extLst>
          </a:blip>
          <a:srcRect l="8944" r="15094"/>
          <a:stretch/>
        </p:blipFill>
        <p:spPr>
          <a:xfrm>
            <a:off x="4296806" y="1073150"/>
            <a:ext cx="3579097" cy="4711700"/>
          </a:xfrm>
          <a:prstGeom prst="rect">
            <a:avLst/>
          </a:prstGeom>
        </p:spPr>
      </p:pic>
      <p:sp>
        <p:nvSpPr>
          <p:cNvPr id="10" name="TextBox 9">
            <a:extLst>
              <a:ext uri="{FF2B5EF4-FFF2-40B4-BE49-F238E27FC236}">
                <a16:creationId xmlns:a16="http://schemas.microsoft.com/office/drawing/2014/main" id="{D60DEB13-3ECA-413E-A2C2-628C3947E755}"/>
              </a:ext>
            </a:extLst>
          </p:cNvPr>
          <p:cNvSpPr txBox="1"/>
          <p:nvPr/>
        </p:nvSpPr>
        <p:spPr>
          <a:xfrm>
            <a:off x="376657" y="5308597"/>
            <a:ext cx="3540515" cy="461665"/>
          </a:xfrm>
          <a:prstGeom prst="rect">
            <a:avLst/>
          </a:prstGeom>
          <a:noFill/>
        </p:spPr>
        <p:txBody>
          <a:bodyPr wrap="square" rtlCol="0">
            <a:spAutoFit/>
          </a:bodyPr>
          <a:lstStyle/>
          <a:p>
            <a:r>
              <a:rPr lang="en-US" sz="2400" b="1" i="1" dirty="0">
                <a:solidFill>
                  <a:schemeClr val="bg1"/>
                </a:solidFill>
              </a:rPr>
              <a:t>FRANKLINTON</a:t>
            </a:r>
          </a:p>
        </p:txBody>
      </p:sp>
      <p:sp>
        <p:nvSpPr>
          <p:cNvPr id="11" name="TextBox 10">
            <a:extLst>
              <a:ext uri="{FF2B5EF4-FFF2-40B4-BE49-F238E27FC236}">
                <a16:creationId xmlns:a16="http://schemas.microsoft.com/office/drawing/2014/main" id="{7E5B8111-062C-45AB-9548-FABF5BF36A70}"/>
              </a:ext>
            </a:extLst>
          </p:cNvPr>
          <p:cNvSpPr txBox="1"/>
          <p:nvPr/>
        </p:nvSpPr>
        <p:spPr>
          <a:xfrm>
            <a:off x="4335388" y="5308130"/>
            <a:ext cx="3540515" cy="461665"/>
          </a:xfrm>
          <a:prstGeom prst="rect">
            <a:avLst/>
          </a:prstGeom>
          <a:noFill/>
        </p:spPr>
        <p:txBody>
          <a:bodyPr wrap="square" rtlCol="0">
            <a:spAutoFit/>
          </a:bodyPr>
          <a:lstStyle/>
          <a:p>
            <a:r>
              <a:rPr lang="en-US" sz="2400" b="1" i="1" dirty="0">
                <a:solidFill>
                  <a:schemeClr val="bg1"/>
                </a:solidFill>
              </a:rPr>
              <a:t>CONVENTION CENTER</a:t>
            </a:r>
          </a:p>
        </p:txBody>
      </p:sp>
      <p:sp>
        <p:nvSpPr>
          <p:cNvPr id="12" name="TextBox 11">
            <a:extLst>
              <a:ext uri="{FF2B5EF4-FFF2-40B4-BE49-F238E27FC236}">
                <a16:creationId xmlns:a16="http://schemas.microsoft.com/office/drawing/2014/main" id="{A4032E5B-F71B-494E-A130-76B101408088}"/>
              </a:ext>
            </a:extLst>
          </p:cNvPr>
          <p:cNvSpPr txBox="1"/>
          <p:nvPr/>
        </p:nvSpPr>
        <p:spPr>
          <a:xfrm>
            <a:off x="8294118" y="4953853"/>
            <a:ext cx="3540515" cy="830997"/>
          </a:xfrm>
          <a:prstGeom prst="rect">
            <a:avLst/>
          </a:prstGeom>
          <a:noFill/>
        </p:spPr>
        <p:txBody>
          <a:bodyPr wrap="square" rtlCol="0">
            <a:spAutoFit/>
          </a:bodyPr>
          <a:lstStyle/>
          <a:p>
            <a:r>
              <a:rPr lang="en-US" sz="2400" b="1" i="1" dirty="0">
                <a:solidFill>
                  <a:schemeClr val="bg1"/>
                </a:solidFill>
              </a:rPr>
              <a:t>JOHN GLENN INT’L AIRPORT </a:t>
            </a:r>
          </a:p>
        </p:txBody>
      </p:sp>
    </p:spTree>
    <p:extLst>
      <p:ext uri="{BB962C8B-B14F-4D97-AF65-F5344CB8AC3E}">
        <p14:creationId xmlns:p14="http://schemas.microsoft.com/office/powerpoint/2010/main" val="147622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9D12-3209-4F4B-9239-DF50ED931187}"/>
              </a:ext>
            </a:extLst>
          </p:cNvPr>
          <p:cNvSpPr>
            <a:spLocks noGrp="1"/>
          </p:cNvSpPr>
          <p:nvPr>
            <p:ph type="title"/>
          </p:nvPr>
        </p:nvSpPr>
        <p:spPr/>
        <p:txBody>
          <a:bodyPr/>
          <a:lstStyle/>
          <a:p>
            <a:r>
              <a:rPr lang="en-US" dirty="0"/>
              <a:t>POTENTIAL STATION – DUBLIN</a:t>
            </a:r>
          </a:p>
        </p:txBody>
      </p:sp>
      <p:pic>
        <p:nvPicPr>
          <p:cNvPr id="16" name="Content Placeholder 15" descr="A house that has a sign on the side of a road&#10;&#10;Description automatically generated">
            <a:extLst>
              <a:ext uri="{FF2B5EF4-FFF2-40B4-BE49-F238E27FC236}">
                <a16:creationId xmlns:a16="http://schemas.microsoft.com/office/drawing/2014/main" id="{E91DBE1A-07D5-417C-9AFC-E7C78724CE07}"/>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6530975" y="1087438"/>
            <a:ext cx="4711700" cy="4711700"/>
          </a:xfrm>
        </p:spPr>
      </p:pic>
      <p:pic>
        <p:nvPicPr>
          <p:cNvPr id="20" name="Content Placeholder 19" descr="A close up of a map&#10;&#10;Description automatically generated">
            <a:extLst>
              <a:ext uri="{FF2B5EF4-FFF2-40B4-BE49-F238E27FC236}">
                <a16:creationId xmlns:a16="http://schemas.microsoft.com/office/drawing/2014/main" id="{A8782969-B1AA-4EAA-AACC-06C5667D83A9}"/>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57225" y="1087438"/>
            <a:ext cx="4711700" cy="4711700"/>
          </a:xfrm>
        </p:spPr>
      </p:pic>
    </p:spTree>
    <p:extLst>
      <p:ext uri="{BB962C8B-B14F-4D97-AF65-F5344CB8AC3E}">
        <p14:creationId xmlns:p14="http://schemas.microsoft.com/office/powerpoint/2010/main" val="2595064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A close up of a map&#10;&#10;Description automatically generated">
            <a:extLst>
              <a:ext uri="{FF2B5EF4-FFF2-40B4-BE49-F238E27FC236}">
                <a16:creationId xmlns:a16="http://schemas.microsoft.com/office/drawing/2014/main" id="{5F19BFFD-56C8-4BAE-B832-4B1231668E6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7225" y="1087438"/>
            <a:ext cx="4711700" cy="4711700"/>
          </a:xfrm>
        </p:spPr>
      </p:pic>
      <p:sp>
        <p:nvSpPr>
          <p:cNvPr id="2" name="Title 1">
            <a:extLst>
              <a:ext uri="{FF2B5EF4-FFF2-40B4-BE49-F238E27FC236}">
                <a16:creationId xmlns:a16="http://schemas.microsoft.com/office/drawing/2014/main" id="{E21B9D12-3209-4F4B-9239-DF50ED931187}"/>
              </a:ext>
            </a:extLst>
          </p:cNvPr>
          <p:cNvSpPr>
            <a:spLocks noGrp="1"/>
          </p:cNvSpPr>
          <p:nvPr>
            <p:ph type="title"/>
          </p:nvPr>
        </p:nvSpPr>
        <p:spPr>
          <a:xfrm>
            <a:off x="193593" y="241987"/>
            <a:ext cx="9779463" cy="603866"/>
          </a:xfrm>
        </p:spPr>
        <p:txBody>
          <a:bodyPr>
            <a:normAutofit/>
          </a:bodyPr>
          <a:lstStyle/>
          <a:p>
            <a:r>
              <a:rPr lang="en-US" sz="3300" dirty="0"/>
              <a:t>POTENTIAL STATION – MARYSVILLE WEST</a:t>
            </a:r>
          </a:p>
        </p:txBody>
      </p:sp>
      <p:pic>
        <p:nvPicPr>
          <p:cNvPr id="12" name="Content Placeholder 11" descr="A train is parked on the side of a road&#10;&#10;Description automatically generated">
            <a:extLst>
              <a:ext uri="{FF2B5EF4-FFF2-40B4-BE49-F238E27FC236}">
                <a16:creationId xmlns:a16="http://schemas.microsoft.com/office/drawing/2014/main" id="{6B300124-A03C-45FF-BAC9-7AD497221C0D}"/>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6530975" y="1087438"/>
            <a:ext cx="4711700" cy="4711700"/>
          </a:xfrm>
        </p:spPr>
      </p:pic>
      <p:sp>
        <p:nvSpPr>
          <p:cNvPr id="13" name="Arrow: Down 12">
            <a:extLst>
              <a:ext uri="{FF2B5EF4-FFF2-40B4-BE49-F238E27FC236}">
                <a16:creationId xmlns:a16="http://schemas.microsoft.com/office/drawing/2014/main" id="{5B568FB1-39C7-4303-B6C7-2775F29980F5}"/>
              </a:ext>
            </a:extLst>
          </p:cNvPr>
          <p:cNvSpPr/>
          <p:nvPr/>
        </p:nvSpPr>
        <p:spPr>
          <a:xfrm rot="20014333">
            <a:off x="2694432" y="2717952"/>
            <a:ext cx="207264" cy="4184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39D9E92-6057-4E67-8FE3-FE98923B0FD5}"/>
              </a:ext>
            </a:extLst>
          </p:cNvPr>
          <p:cNvSpPr txBox="1"/>
          <p:nvPr/>
        </p:nvSpPr>
        <p:spPr>
          <a:xfrm>
            <a:off x="6536501" y="5799138"/>
            <a:ext cx="4706174" cy="246221"/>
          </a:xfrm>
          <a:prstGeom prst="rect">
            <a:avLst/>
          </a:prstGeom>
          <a:noFill/>
        </p:spPr>
        <p:txBody>
          <a:bodyPr wrap="square" rtlCol="0">
            <a:spAutoFit/>
          </a:bodyPr>
          <a:lstStyle/>
          <a:p>
            <a:r>
              <a:rPr lang="en-US" sz="1000" b="1" i="1" dirty="0"/>
              <a:t>LOOKING SOUTH ALONG N. MAPLE ST Source: Google Maps</a:t>
            </a:r>
          </a:p>
        </p:txBody>
      </p:sp>
    </p:spTree>
    <p:extLst>
      <p:ext uri="{BB962C8B-B14F-4D97-AF65-F5344CB8AC3E}">
        <p14:creationId xmlns:p14="http://schemas.microsoft.com/office/powerpoint/2010/main" val="3153246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close up of a map&#10;&#10;Description automatically generated">
            <a:extLst>
              <a:ext uri="{FF2B5EF4-FFF2-40B4-BE49-F238E27FC236}">
                <a16:creationId xmlns:a16="http://schemas.microsoft.com/office/drawing/2014/main" id="{8E363B5F-149E-4067-B80C-4C56E42DE74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7225" y="1087438"/>
            <a:ext cx="4711700" cy="4711700"/>
          </a:xfrm>
        </p:spPr>
      </p:pic>
      <p:sp>
        <p:nvSpPr>
          <p:cNvPr id="2" name="Title 1">
            <a:extLst>
              <a:ext uri="{FF2B5EF4-FFF2-40B4-BE49-F238E27FC236}">
                <a16:creationId xmlns:a16="http://schemas.microsoft.com/office/drawing/2014/main" id="{E21B9D12-3209-4F4B-9239-DF50ED931187}"/>
              </a:ext>
            </a:extLst>
          </p:cNvPr>
          <p:cNvSpPr>
            <a:spLocks noGrp="1"/>
          </p:cNvSpPr>
          <p:nvPr>
            <p:ph type="title"/>
          </p:nvPr>
        </p:nvSpPr>
        <p:spPr>
          <a:xfrm>
            <a:off x="193593" y="241987"/>
            <a:ext cx="9779463" cy="603866"/>
          </a:xfrm>
        </p:spPr>
        <p:txBody>
          <a:bodyPr>
            <a:normAutofit/>
          </a:bodyPr>
          <a:lstStyle/>
          <a:p>
            <a:r>
              <a:rPr lang="en-US" sz="3300" dirty="0"/>
              <a:t>POTENTIAL STATION – MARYSVILLE SOUTH</a:t>
            </a:r>
          </a:p>
        </p:txBody>
      </p:sp>
      <p:sp>
        <p:nvSpPr>
          <p:cNvPr id="13" name="Arrow: Down 12">
            <a:extLst>
              <a:ext uri="{FF2B5EF4-FFF2-40B4-BE49-F238E27FC236}">
                <a16:creationId xmlns:a16="http://schemas.microsoft.com/office/drawing/2014/main" id="{5B568FB1-39C7-4303-B6C7-2775F29980F5}"/>
              </a:ext>
            </a:extLst>
          </p:cNvPr>
          <p:cNvSpPr/>
          <p:nvPr/>
        </p:nvSpPr>
        <p:spPr>
          <a:xfrm rot="13516764">
            <a:off x="3962400" y="4327296"/>
            <a:ext cx="207264" cy="4184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long road with grass on the side of the street&#10;&#10;Description automatically generated">
            <a:extLst>
              <a:ext uri="{FF2B5EF4-FFF2-40B4-BE49-F238E27FC236}">
                <a16:creationId xmlns:a16="http://schemas.microsoft.com/office/drawing/2014/main" id="{5638B616-2ABC-4963-8440-2FAE50FB8BED}"/>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6530975" y="1087438"/>
            <a:ext cx="4711700" cy="4711700"/>
          </a:xfrm>
        </p:spPr>
      </p:pic>
      <p:sp>
        <p:nvSpPr>
          <p:cNvPr id="10" name="TextBox 9">
            <a:extLst>
              <a:ext uri="{FF2B5EF4-FFF2-40B4-BE49-F238E27FC236}">
                <a16:creationId xmlns:a16="http://schemas.microsoft.com/office/drawing/2014/main" id="{17E2BB87-6853-4E8D-A75F-3268C31D8824}"/>
              </a:ext>
            </a:extLst>
          </p:cNvPr>
          <p:cNvSpPr txBox="1"/>
          <p:nvPr/>
        </p:nvSpPr>
        <p:spPr>
          <a:xfrm>
            <a:off x="6536501" y="5799138"/>
            <a:ext cx="4706174" cy="246221"/>
          </a:xfrm>
          <a:prstGeom prst="rect">
            <a:avLst/>
          </a:prstGeom>
          <a:noFill/>
        </p:spPr>
        <p:txBody>
          <a:bodyPr wrap="square" rtlCol="0">
            <a:spAutoFit/>
          </a:bodyPr>
          <a:lstStyle/>
          <a:p>
            <a:r>
              <a:rPr lang="en-US" sz="1000" b="1" i="1" dirty="0"/>
              <a:t>LOOKING  NORTH ALONG COLUMBUS AVE Source: Google Maps</a:t>
            </a:r>
          </a:p>
        </p:txBody>
      </p:sp>
    </p:spTree>
    <p:extLst>
      <p:ext uri="{BB962C8B-B14F-4D97-AF65-F5344CB8AC3E}">
        <p14:creationId xmlns:p14="http://schemas.microsoft.com/office/powerpoint/2010/main" val="1536881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9D12-3209-4F4B-9239-DF50ED931187}"/>
              </a:ext>
            </a:extLst>
          </p:cNvPr>
          <p:cNvSpPr>
            <a:spLocks noGrp="1"/>
          </p:cNvSpPr>
          <p:nvPr>
            <p:ph type="title"/>
          </p:nvPr>
        </p:nvSpPr>
        <p:spPr>
          <a:xfrm>
            <a:off x="193593" y="241987"/>
            <a:ext cx="9779463" cy="603866"/>
          </a:xfrm>
        </p:spPr>
        <p:txBody>
          <a:bodyPr>
            <a:normAutofit/>
          </a:bodyPr>
          <a:lstStyle/>
          <a:p>
            <a:r>
              <a:rPr lang="en-US" sz="3300" dirty="0"/>
              <a:t>POTENTIAL STATION – KENTON WEST</a:t>
            </a:r>
          </a:p>
        </p:txBody>
      </p:sp>
      <p:sp>
        <p:nvSpPr>
          <p:cNvPr id="16" name="TextBox 15">
            <a:extLst>
              <a:ext uri="{FF2B5EF4-FFF2-40B4-BE49-F238E27FC236}">
                <a16:creationId xmlns:a16="http://schemas.microsoft.com/office/drawing/2014/main" id="{239D9E92-6057-4E67-8FE3-FE98923B0FD5}"/>
              </a:ext>
            </a:extLst>
          </p:cNvPr>
          <p:cNvSpPr txBox="1"/>
          <p:nvPr/>
        </p:nvSpPr>
        <p:spPr>
          <a:xfrm>
            <a:off x="6536501" y="5799138"/>
            <a:ext cx="4706174" cy="246221"/>
          </a:xfrm>
          <a:prstGeom prst="rect">
            <a:avLst/>
          </a:prstGeom>
          <a:noFill/>
        </p:spPr>
        <p:txBody>
          <a:bodyPr wrap="square" rtlCol="0">
            <a:spAutoFit/>
          </a:bodyPr>
          <a:lstStyle/>
          <a:p>
            <a:r>
              <a:rPr lang="en-US" sz="1000" b="1" i="1" dirty="0"/>
              <a:t>LOOKING SOUTH ALONG LIMA ST Source: Google Maps</a:t>
            </a:r>
          </a:p>
        </p:txBody>
      </p:sp>
      <p:pic>
        <p:nvPicPr>
          <p:cNvPr id="10" name="Content Placeholder 9" descr="A close up of a map&#10;&#10;Description automatically generated">
            <a:extLst>
              <a:ext uri="{FF2B5EF4-FFF2-40B4-BE49-F238E27FC236}">
                <a16:creationId xmlns:a16="http://schemas.microsoft.com/office/drawing/2014/main" id="{48FF3A70-FE2F-40D6-8594-C2C936C9F05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7225" y="1087438"/>
            <a:ext cx="4711700" cy="4711700"/>
          </a:xfrm>
        </p:spPr>
      </p:pic>
      <p:sp>
        <p:nvSpPr>
          <p:cNvPr id="13" name="Arrow: Down 12">
            <a:extLst>
              <a:ext uri="{FF2B5EF4-FFF2-40B4-BE49-F238E27FC236}">
                <a16:creationId xmlns:a16="http://schemas.microsoft.com/office/drawing/2014/main" id="{5B568FB1-39C7-4303-B6C7-2775F29980F5}"/>
              </a:ext>
            </a:extLst>
          </p:cNvPr>
          <p:cNvSpPr/>
          <p:nvPr/>
        </p:nvSpPr>
        <p:spPr>
          <a:xfrm rot="17484181">
            <a:off x="1533137" y="2767607"/>
            <a:ext cx="207264" cy="4184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picture containing grass, outdoor, fence, field&#10;&#10;Description automatically generated">
            <a:extLst>
              <a:ext uri="{FF2B5EF4-FFF2-40B4-BE49-F238E27FC236}">
                <a16:creationId xmlns:a16="http://schemas.microsoft.com/office/drawing/2014/main" id="{9D737109-CC55-4F8D-8F5A-8275CE430552}"/>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6333872" y="1087438"/>
            <a:ext cx="5105905" cy="4711700"/>
          </a:xfrm>
        </p:spPr>
      </p:pic>
    </p:spTree>
    <p:extLst>
      <p:ext uri="{BB962C8B-B14F-4D97-AF65-F5344CB8AC3E}">
        <p14:creationId xmlns:p14="http://schemas.microsoft.com/office/powerpoint/2010/main" val="2856674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9D12-3209-4F4B-9239-DF50ED931187}"/>
              </a:ext>
            </a:extLst>
          </p:cNvPr>
          <p:cNvSpPr>
            <a:spLocks noGrp="1"/>
          </p:cNvSpPr>
          <p:nvPr>
            <p:ph type="title"/>
          </p:nvPr>
        </p:nvSpPr>
        <p:spPr>
          <a:xfrm>
            <a:off x="193593" y="241987"/>
            <a:ext cx="9779463" cy="603866"/>
          </a:xfrm>
        </p:spPr>
        <p:txBody>
          <a:bodyPr>
            <a:normAutofit/>
          </a:bodyPr>
          <a:lstStyle/>
          <a:p>
            <a:r>
              <a:rPr lang="en-US" sz="3300" dirty="0"/>
              <a:t>POTENTIAL STATION – KENTON CENTRAL</a:t>
            </a:r>
          </a:p>
        </p:txBody>
      </p:sp>
      <p:sp>
        <p:nvSpPr>
          <p:cNvPr id="10" name="TextBox 9">
            <a:extLst>
              <a:ext uri="{FF2B5EF4-FFF2-40B4-BE49-F238E27FC236}">
                <a16:creationId xmlns:a16="http://schemas.microsoft.com/office/drawing/2014/main" id="{17E2BB87-6853-4E8D-A75F-3268C31D8824}"/>
              </a:ext>
            </a:extLst>
          </p:cNvPr>
          <p:cNvSpPr txBox="1"/>
          <p:nvPr/>
        </p:nvSpPr>
        <p:spPr>
          <a:xfrm>
            <a:off x="6536501" y="5799138"/>
            <a:ext cx="4706174" cy="246221"/>
          </a:xfrm>
          <a:prstGeom prst="rect">
            <a:avLst/>
          </a:prstGeom>
          <a:noFill/>
        </p:spPr>
        <p:txBody>
          <a:bodyPr wrap="square" rtlCol="0">
            <a:spAutoFit/>
          </a:bodyPr>
          <a:lstStyle/>
          <a:p>
            <a:r>
              <a:rPr lang="en-US" sz="1000" b="1" i="1" dirty="0"/>
              <a:t>LOOKING EAST ALONG S. LEIGHTON ST Source: Google Maps</a:t>
            </a:r>
          </a:p>
        </p:txBody>
      </p:sp>
      <p:pic>
        <p:nvPicPr>
          <p:cNvPr id="7" name="Content Placeholder 6" descr="A close up of a map&#10;&#10;Description automatically generated">
            <a:extLst>
              <a:ext uri="{FF2B5EF4-FFF2-40B4-BE49-F238E27FC236}">
                <a16:creationId xmlns:a16="http://schemas.microsoft.com/office/drawing/2014/main" id="{34F80380-2BD5-41A1-98DD-CF8F0AC4590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7225" y="1087438"/>
            <a:ext cx="4711700" cy="4711700"/>
          </a:xfrm>
        </p:spPr>
      </p:pic>
      <p:sp>
        <p:nvSpPr>
          <p:cNvPr id="13" name="Arrow: Down 12">
            <a:extLst>
              <a:ext uri="{FF2B5EF4-FFF2-40B4-BE49-F238E27FC236}">
                <a16:creationId xmlns:a16="http://schemas.microsoft.com/office/drawing/2014/main" id="{5B568FB1-39C7-4303-B6C7-2775F29980F5}"/>
              </a:ext>
            </a:extLst>
          </p:cNvPr>
          <p:cNvSpPr/>
          <p:nvPr/>
        </p:nvSpPr>
        <p:spPr>
          <a:xfrm rot="4886061">
            <a:off x="3222658" y="3116148"/>
            <a:ext cx="207264" cy="41843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train is on the side of a road&#10;&#10;Description automatically generated">
            <a:extLst>
              <a:ext uri="{FF2B5EF4-FFF2-40B4-BE49-F238E27FC236}">
                <a16:creationId xmlns:a16="http://schemas.microsoft.com/office/drawing/2014/main" id="{DF4FF244-CC5D-4EA8-8383-9AD93C2FD059}"/>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6326946" y="1087438"/>
            <a:ext cx="5119757" cy="4711700"/>
          </a:xfrm>
        </p:spPr>
      </p:pic>
    </p:spTree>
    <p:extLst>
      <p:ext uri="{BB962C8B-B14F-4D97-AF65-F5344CB8AC3E}">
        <p14:creationId xmlns:p14="http://schemas.microsoft.com/office/powerpoint/2010/main" val="103237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9D12-3209-4F4B-9239-DF50ED931187}"/>
              </a:ext>
            </a:extLst>
          </p:cNvPr>
          <p:cNvSpPr>
            <a:spLocks noGrp="1"/>
          </p:cNvSpPr>
          <p:nvPr>
            <p:ph type="title"/>
          </p:nvPr>
        </p:nvSpPr>
        <p:spPr/>
        <p:txBody>
          <a:bodyPr/>
          <a:lstStyle/>
          <a:p>
            <a:r>
              <a:rPr lang="en-US" dirty="0"/>
              <a:t>POTENTIAL STATION – LIMA</a:t>
            </a:r>
          </a:p>
        </p:txBody>
      </p:sp>
      <p:pic>
        <p:nvPicPr>
          <p:cNvPr id="24" name="Content Placeholder 23" descr="A train on a steel track&#10;&#10;Description automatically generated">
            <a:extLst>
              <a:ext uri="{FF2B5EF4-FFF2-40B4-BE49-F238E27FC236}">
                <a16:creationId xmlns:a16="http://schemas.microsoft.com/office/drawing/2014/main" id="{F75A0C09-ED04-41BF-A6DB-D2288EECDA2B}"/>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6529337" y="1087438"/>
            <a:ext cx="4714976" cy="4711700"/>
          </a:xfrm>
        </p:spPr>
      </p:pic>
      <p:pic>
        <p:nvPicPr>
          <p:cNvPr id="22" name="Content Placeholder 21" descr="A close up of a map&#10;&#10;Description automatically generated">
            <a:extLst>
              <a:ext uri="{FF2B5EF4-FFF2-40B4-BE49-F238E27FC236}">
                <a16:creationId xmlns:a16="http://schemas.microsoft.com/office/drawing/2014/main" id="{27D98610-A94E-450D-B4B5-EDC5E84D69D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57225" y="1087438"/>
            <a:ext cx="4711700" cy="4711700"/>
          </a:xfrm>
        </p:spPr>
      </p:pic>
    </p:spTree>
    <p:extLst>
      <p:ext uri="{BB962C8B-B14F-4D97-AF65-F5344CB8AC3E}">
        <p14:creationId xmlns:p14="http://schemas.microsoft.com/office/powerpoint/2010/main" val="4263258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991" y="812579"/>
            <a:ext cx="5805463" cy="1569660"/>
          </a:xfrm>
          <a:prstGeom prst="rect">
            <a:avLst/>
          </a:prstGeom>
          <a:noFill/>
        </p:spPr>
        <p:txBody>
          <a:bodyPr wrap="square" rtlCol="0">
            <a:spAutoFit/>
          </a:bodyPr>
          <a:lstStyle/>
          <a:p>
            <a:r>
              <a:rPr lang="en-US" sz="4800" b="1" dirty="0">
                <a:solidFill>
                  <a:srgbClr val="046782"/>
                </a:solidFill>
                <a:latin typeface="Arial" panose="020B0604020202020204" pitchFamily="34" charset="0"/>
                <a:cs typeface="Arial" panose="020B0604020202020204" pitchFamily="34" charset="0"/>
              </a:rPr>
              <a:t>KEY HYPERLOOP STUDY FINDINGS</a:t>
            </a:r>
          </a:p>
        </p:txBody>
      </p:sp>
    </p:spTree>
    <p:extLst>
      <p:ext uri="{BB962C8B-B14F-4D97-AF65-F5344CB8AC3E}">
        <p14:creationId xmlns:p14="http://schemas.microsoft.com/office/powerpoint/2010/main" val="1521256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RIDERSHIP market</a:t>
            </a:r>
          </a:p>
        </p:txBody>
      </p:sp>
      <p:pic>
        <p:nvPicPr>
          <p:cNvPr id="5" name="Picture 4" descr="A close up of a map&#10;&#10;Description automatically generated">
            <a:extLst>
              <a:ext uri="{FF2B5EF4-FFF2-40B4-BE49-F238E27FC236}">
                <a16:creationId xmlns:a16="http://schemas.microsoft.com/office/drawing/2014/main" id="{A036CA62-1E23-4488-AB89-984714B1B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7678"/>
            <a:ext cx="12192000" cy="5620322"/>
          </a:xfrm>
          <a:prstGeom prst="rect">
            <a:avLst/>
          </a:prstGeom>
        </p:spPr>
      </p:pic>
    </p:spTree>
    <p:extLst>
      <p:ext uri="{BB962C8B-B14F-4D97-AF65-F5344CB8AC3E}">
        <p14:creationId xmlns:p14="http://schemas.microsoft.com/office/powerpoint/2010/main" val="75346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RIDERSHIP market</a:t>
            </a:r>
          </a:p>
        </p:txBody>
      </p:sp>
      <p:sp>
        <p:nvSpPr>
          <p:cNvPr id="4" name="TextBox 3">
            <a:extLst>
              <a:ext uri="{FF2B5EF4-FFF2-40B4-BE49-F238E27FC236}">
                <a16:creationId xmlns:a16="http://schemas.microsoft.com/office/drawing/2014/main" id="{88EF86BF-C825-44E3-918C-6AFE97288D6E}"/>
              </a:ext>
            </a:extLst>
          </p:cNvPr>
          <p:cNvSpPr txBox="1"/>
          <p:nvPr/>
        </p:nvSpPr>
        <p:spPr>
          <a:xfrm>
            <a:off x="7830497" y="1682294"/>
            <a:ext cx="3215624" cy="369332"/>
          </a:xfrm>
          <a:prstGeom prst="rect">
            <a:avLst/>
          </a:prstGeom>
          <a:noFill/>
        </p:spPr>
        <p:txBody>
          <a:bodyPr wrap="none" rtlCol="0">
            <a:spAutoFit/>
          </a:bodyPr>
          <a:lstStyle/>
          <a:p>
            <a:r>
              <a:rPr lang="en-US" dirty="0"/>
              <a:t>Label map with Population 2040</a:t>
            </a:r>
          </a:p>
        </p:txBody>
      </p:sp>
      <p:pic>
        <p:nvPicPr>
          <p:cNvPr id="6" name="Picture 5" descr="A close up of a map&#10;&#10;Description automatically generated">
            <a:extLst>
              <a:ext uri="{FF2B5EF4-FFF2-40B4-BE49-F238E27FC236}">
                <a16:creationId xmlns:a16="http://schemas.microsoft.com/office/drawing/2014/main" id="{4E03657D-E5A2-472A-8C34-0D5F51B71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7678"/>
            <a:ext cx="12192000" cy="5620322"/>
          </a:xfrm>
          <a:prstGeom prst="rect">
            <a:avLst/>
          </a:prstGeom>
        </p:spPr>
      </p:pic>
    </p:spTree>
    <p:extLst>
      <p:ext uri="{BB962C8B-B14F-4D97-AF65-F5344CB8AC3E}">
        <p14:creationId xmlns:p14="http://schemas.microsoft.com/office/powerpoint/2010/main" val="518682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66" y="781047"/>
            <a:ext cx="5805463" cy="923330"/>
          </a:xfrm>
          <a:prstGeom prst="rect">
            <a:avLst/>
          </a:prstGeom>
          <a:noFill/>
        </p:spPr>
        <p:txBody>
          <a:bodyPr wrap="square" rtlCol="0">
            <a:spAutoFit/>
          </a:bodyPr>
          <a:lstStyle/>
          <a:p>
            <a:r>
              <a:rPr lang="en-US" sz="5400" b="1" dirty="0">
                <a:solidFill>
                  <a:srgbClr val="046782"/>
                </a:solidFill>
                <a:latin typeface="Arial" panose="020B0604020202020204" pitchFamily="34" charset="0"/>
                <a:cs typeface="Arial" panose="020B0604020202020204" pitchFamily="34" charset="0"/>
              </a:rPr>
              <a:t>WHAT IS RSTI?</a:t>
            </a:r>
          </a:p>
        </p:txBody>
      </p:sp>
    </p:spTree>
    <p:extLst>
      <p:ext uri="{BB962C8B-B14F-4D97-AF65-F5344CB8AC3E}">
        <p14:creationId xmlns:p14="http://schemas.microsoft.com/office/powerpoint/2010/main" val="3041062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RIDERSHIP market</a:t>
            </a:r>
          </a:p>
        </p:txBody>
      </p:sp>
      <p:sp>
        <p:nvSpPr>
          <p:cNvPr id="4" name="TextBox 3">
            <a:extLst>
              <a:ext uri="{FF2B5EF4-FFF2-40B4-BE49-F238E27FC236}">
                <a16:creationId xmlns:a16="http://schemas.microsoft.com/office/drawing/2014/main" id="{88EF86BF-C825-44E3-918C-6AFE97288D6E}"/>
              </a:ext>
            </a:extLst>
          </p:cNvPr>
          <p:cNvSpPr txBox="1"/>
          <p:nvPr/>
        </p:nvSpPr>
        <p:spPr>
          <a:xfrm>
            <a:off x="7830497" y="1682294"/>
            <a:ext cx="3215624" cy="369332"/>
          </a:xfrm>
          <a:prstGeom prst="rect">
            <a:avLst/>
          </a:prstGeom>
          <a:noFill/>
        </p:spPr>
        <p:txBody>
          <a:bodyPr wrap="none" rtlCol="0">
            <a:spAutoFit/>
          </a:bodyPr>
          <a:lstStyle/>
          <a:p>
            <a:r>
              <a:rPr lang="en-US" dirty="0"/>
              <a:t>Label map with Population 2040</a:t>
            </a:r>
          </a:p>
        </p:txBody>
      </p:sp>
      <p:pic>
        <p:nvPicPr>
          <p:cNvPr id="5" name="Picture 4" descr="A close up of a map&#10;&#10;Description automatically generated">
            <a:extLst>
              <a:ext uri="{FF2B5EF4-FFF2-40B4-BE49-F238E27FC236}">
                <a16:creationId xmlns:a16="http://schemas.microsoft.com/office/drawing/2014/main" id="{C1ED3325-B865-424F-8D4F-AD274E723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59036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RIDERSHIP market</a:t>
            </a:r>
          </a:p>
        </p:txBody>
      </p:sp>
      <p:pic>
        <p:nvPicPr>
          <p:cNvPr id="4" name="Picture 3" descr="A close up of a map&#10;&#10;Description automatically generated">
            <a:extLst>
              <a:ext uri="{FF2B5EF4-FFF2-40B4-BE49-F238E27FC236}">
                <a16:creationId xmlns:a16="http://schemas.microsoft.com/office/drawing/2014/main" id="{A3C83401-D0D9-4880-940B-54AFC2393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4097721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RIDERSHIP market</a:t>
            </a:r>
          </a:p>
        </p:txBody>
      </p:sp>
      <p:pic>
        <p:nvPicPr>
          <p:cNvPr id="4" name="Picture 3" descr="A close up of a map&#10;&#10;Description automatically generated">
            <a:extLst>
              <a:ext uri="{FF2B5EF4-FFF2-40B4-BE49-F238E27FC236}">
                <a16:creationId xmlns:a16="http://schemas.microsoft.com/office/drawing/2014/main" id="{9D33DD92-2AA4-41E4-93A8-F80526699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3000815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RIDERSHIP market</a:t>
            </a:r>
          </a:p>
        </p:txBody>
      </p:sp>
      <p:pic>
        <p:nvPicPr>
          <p:cNvPr id="4" name="Picture 3" descr="A close up of a map&#10;&#10;Description automatically generated">
            <a:extLst>
              <a:ext uri="{FF2B5EF4-FFF2-40B4-BE49-F238E27FC236}">
                <a16:creationId xmlns:a16="http://schemas.microsoft.com/office/drawing/2014/main" id="{D6BCB46F-462A-451D-94B5-077015216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2973260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6A9F5-0C06-41A6-94EF-9BE5DE56F36F}"/>
              </a:ext>
            </a:extLst>
          </p:cNvPr>
          <p:cNvSpPr>
            <a:spLocks noGrp="1"/>
          </p:cNvSpPr>
          <p:nvPr>
            <p:ph type="title"/>
          </p:nvPr>
        </p:nvSpPr>
        <p:spPr/>
        <p:txBody>
          <a:bodyPr/>
          <a:lstStyle/>
          <a:p>
            <a:r>
              <a:rPr lang="en-US" dirty="0"/>
              <a:t>Travel time and cost savings</a:t>
            </a:r>
          </a:p>
        </p:txBody>
      </p:sp>
      <p:graphicFrame>
        <p:nvGraphicFramePr>
          <p:cNvPr id="4" name="Table 3">
            <a:extLst>
              <a:ext uri="{FF2B5EF4-FFF2-40B4-BE49-F238E27FC236}">
                <a16:creationId xmlns:a16="http://schemas.microsoft.com/office/drawing/2014/main" id="{3BBAD024-03E6-469E-BA81-845FA7693C0D}"/>
              </a:ext>
            </a:extLst>
          </p:cNvPr>
          <p:cNvGraphicFramePr>
            <a:graphicFrameLocks noGrp="1"/>
          </p:cNvGraphicFramePr>
          <p:nvPr>
            <p:extLst>
              <p:ext uri="{D42A27DB-BD31-4B8C-83A1-F6EECF244321}">
                <p14:modId xmlns:p14="http://schemas.microsoft.com/office/powerpoint/2010/main" val="2402227320"/>
              </p:ext>
            </p:extLst>
          </p:nvPr>
        </p:nvGraphicFramePr>
        <p:xfrm>
          <a:off x="274884" y="1428755"/>
          <a:ext cx="11642232" cy="4468611"/>
        </p:xfrm>
        <a:graphic>
          <a:graphicData uri="http://schemas.openxmlformats.org/drawingml/2006/table">
            <a:tbl>
              <a:tblPr firstRow="1" firstCol="1" bandRow="1">
                <a:tableStyleId>{5C22544A-7EE6-4342-B048-85BDC9FD1C3A}</a:tableStyleId>
              </a:tblPr>
              <a:tblGrid>
                <a:gridCol w="2592650">
                  <a:extLst>
                    <a:ext uri="{9D8B030D-6E8A-4147-A177-3AD203B41FA5}">
                      <a16:colId xmlns:a16="http://schemas.microsoft.com/office/drawing/2014/main" val="598607072"/>
                    </a:ext>
                  </a:extLst>
                </a:gridCol>
                <a:gridCol w="832669">
                  <a:extLst>
                    <a:ext uri="{9D8B030D-6E8A-4147-A177-3AD203B41FA5}">
                      <a16:colId xmlns:a16="http://schemas.microsoft.com/office/drawing/2014/main" val="3065051599"/>
                    </a:ext>
                  </a:extLst>
                </a:gridCol>
                <a:gridCol w="1553447">
                  <a:extLst>
                    <a:ext uri="{9D8B030D-6E8A-4147-A177-3AD203B41FA5}">
                      <a16:colId xmlns:a16="http://schemas.microsoft.com/office/drawing/2014/main" val="871799718"/>
                    </a:ext>
                  </a:extLst>
                </a:gridCol>
                <a:gridCol w="889143">
                  <a:extLst>
                    <a:ext uri="{9D8B030D-6E8A-4147-A177-3AD203B41FA5}">
                      <a16:colId xmlns:a16="http://schemas.microsoft.com/office/drawing/2014/main" val="64728714"/>
                    </a:ext>
                  </a:extLst>
                </a:gridCol>
                <a:gridCol w="1308165">
                  <a:extLst>
                    <a:ext uri="{9D8B030D-6E8A-4147-A177-3AD203B41FA5}">
                      <a16:colId xmlns:a16="http://schemas.microsoft.com/office/drawing/2014/main" val="3741408019"/>
                    </a:ext>
                  </a:extLst>
                </a:gridCol>
                <a:gridCol w="919805">
                  <a:extLst>
                    <a:ext uri="{9D8B030D-6E8A-4147-A177-3AD203B41FA5}">
                      <a16:colId xmlns:a16="http://schemas.microsoft.com/office/drawing/2014/main" val="3485021022"/>
                    </a:ext>
                  </a:extLst>
                </a:gridCol>
                <a:gridCol w="1328605">
                  <a:extLst>
                    <a:ext uri="{9D8B030D-6E8A-4147-A177-3AD203B41FA5}">
                      <a16:colId xmlns:a16="http://schemas.microsoft.com/office/drawing/2014/main" val="953014458"/>
                    </a:ext>
                  </a:extLst>
                </a:gridCol>
                <a:gridCol w="807383">
                  <a:extLst>
                    <a:ext uri="{9D8B030D-6E8A-4147-A177-3AD203B41FA5}">
                      <a16:colId xmlns:a16="http://schemas.microsoft.com/office/drawing/2014/main" val="832615472"/>
                    </a:ext>
                  </a:extLst>
                </a:gridCol>
                <a:gridCol w="1410365">
                  <a:extLst>
                    <a:ext uri="{9D8B030D-6E8A-4147-A177-3AD203B41FA5}">
                      <a16:colId xmlns:a16="http://schemas.microsoft.com/office/drawing/2014/main" val="3249560591"/>
                    </a:ext>
                  </a:extLst>
                </a:gridCol>
              </a:tblGrid>
              <a:tr h="507506">
                <a:tc>
                  <a:txBody>
                    <a:bodyPr/>
                    <a:lstStyle/>
                    <a:p>
                      <a:pPr marL="0" marR="0" algn="ctr">
                        <a:spcBef>
                          <a:spcPts val="200"/>
                        </a:spcBef>
                        <a:spcAft>
                          <a:spcPts val="200"/>
                        </a:spcAft>
                      </a:pPr>
                      <a:r>
                        <a:rPr lang="en-US" sz="1800" kern="900" dirty="0">
                          <a:effectLst/>
                          <a:latin typeface="Arial" panose="020B0604020202020204" pitchFamily="34" charset="0"/>
                          <a:cs typeface="Arial" panose="020B0604020202020204" pitchFamily="34" charset="0"/>
                        </a:rPr>
                        <a:t> </a:t>
                      </a:r>
                      <a:endParaRPr lang="en-US" sz="1800" kern="9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00B2C0"/>
                    </a:solidFill>
                  </a:tcPr>
                </a:tc>
                <a:tc gridSpan="2">
                  <a:txBody>
                    <a:bodyPr/>
                    <a:lstStyle/>
                    <a:p>
                      <a:pPr marL="0" marR="0" algn="ctr">
                        <a:spcBef>
                          <a:spcPts val="200"/>
                        </a:spcBef>
                        <a:spcAft>
                          <a:spcPts val="200"/>
                        </a:spcAft>
                      </a:pPr>
                      <a:r>
                        <a:rPr lang="en-US" sz="1800" kern="900" dirty="0">
                          <a:effectLst/>
                          <a:latin typeface="Arial" panose="020B0604020202020204" pitchFamily="34" charset="0"/>
                          <a:cs typeface="Arial" panose="020B0604020202020204" pitchFamily="34" charset="0"/>
                        </a:rPr>
                        <a:t>Auto</a:t>
                      </a:r>
                      <a:endParaRPr lang="en-US" sz="1800" kern="9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00B2C0"/>
                    </a:solidFill>
                  </a:tcPr>
                </a:tc>
                <a:tc hMerge="1">
                  <a:txBody>
                    <a:bodyPr/>
                    <a:lstStyle/>
                    <a:p>
                      <a:endParaRPr lang="en-US"/>
                    </a:p>
                  </a:txBody>
                  <a:tcPr/>
                </a:tc>
                <a:tc gridSpan="2">
                  <a:txBody>
                    <a:bodyPr/>
                    <a:lstStyle/>
                    <a:p>
                      <a:pPr marL="0" marR="0" algn="ctr">
                        <a:spcBef>
                          <a:spcPts val="200"/>
                        </a:spcBef>
                        <a:spcAft>
                          <a:spcPts val="200"/>
                        </a:spcAft>
                      </a:pPr>
                      <a:r>
                        <a:rPr lang="en-US" sz="1800" kern="900" dirty="0">
                          <a:effectLst/>
                          <a:latin typeface="Arial" panose="020B0604020202020204" pitchFamily="34" charset="0"/>
                          <a:cs typeface="Arial" panose="020B0604020202020204" pitchFamily="34" charset="0"/>
                        </a:rPr>
                        <a:t>Air</a:t>
                      </a:r>
                      <a:endParaRPr lang="en-US" sz="1800" kern="9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00B2C0"/>
                    </a:solidFill>
                  </a:tcPr>
                </a:tc>
                <a:tc hMerge="1">
                  <a:txBody>
                    <a:bodyPr/>
                    <a:lstStyle/>
                    <a:p>
                      <a:endParaRPr lang="en-US"/>
                    </a:p>
                  </a:txBody>
                  <a:tcPr/>
                </a:tc>
                <a:tc gridSpan="2">
                  <a:txBody>
                    <a:bodyPr/>
                    <a:lstStyle/>
                    <a:p>
                      <a:pPr marL="0" marR="0" algn="ctr">
                        <a:spcBef>
                          <a:spcPts val="200"/>
                        </a:spcBef>
                        <a:spcAft>
                          <a:spcPts val="200"/>
                        </a:spcAft>
                      </a:pPr>
                      <a:r>
                        <a:rPr lang="en-US" sz="1800" kern="900" dirty="0">
                          <a:effectLst/>
                          <a:latin typeface="Arial" panose="020B0604020202020204" pitchFamily="34" charset="0"/>
                          <a:cs typeface="Arial" panose="020B0604020202020204" pitchFamily="34" charset="0"/>
                        </a:rPr>
                        <a:t> Conventional Rail</a:t>
                      </a:r>
                      <a:endParaRPr lang="en-US" sz="1800" kern="9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00B2C0"/>
                    </a:solidFill>
                  </a:tcPr>
                </a:tc>
                <a:tc hMerge="1">
                  <a:txBody>
                    <a:bodyPr/>
                    <a:lstStyle/>
                    <a:p>
                      <a:endParaRPr lang="en-US"/>
                    </a:p>
                  </a:txBody>
                  <a:tcPr/>
                </a:tc>
                <a:tc gridSpan="2">
                  <a:txBody>
                    <a:bodyPr/>
                    <a:lstStyle/>
                    <a:p>
                      <a:pPr marL="0" marR="0" algn="ctr">
                        <a:spcBef>
                          <a:spcPts val="200"/>
                        </a:spcBef>
                        <a:spcAft>
                          <a:spcPts val="200"/>
                        </a:spcAft>
                      </a:pPr>
                      <a:r>
                        <a:rPr lang="en-US" sz="1800" kern="900" dirty="0">
                          <a:effectLst/>
                          <a:latin typeface="Arial" panose="020B0604020202020204" pitchFamily="34" charset="0"/>
                          <a:ea typeface="Arial" panose="020B0604020202020204" pitchFamily="34" charset="0"/>
                          <a:cs typeface="Arial" panose="020B0604020202020204" pitchFamily="34" charset="0"/>
                        </a:rPr>
                        <a:t> Hyperloop</a:t>
                      </a:r>
                    </a:p>
                  </a:txBody>
                  <a:tcPr marL="0" marR="71755" marT="17780" marB="17780"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00B2C0"/>
                    </a:solidFill>
                  </a:tcPr>
                </a:tc>
                <a:tc hMerge="1">
                  <a:txBody>
                    <a:bodyPr/>
                    <a:lstStyle/>
                    <a:p>
                      <a:pPr marL="0" marR="0">
                        <a:spcBef>
                          <a:spcPts val="200"/>
                        </a:spcBef>
                        <a:spcAft>
                          <a:spcPts val="200"/>
                        </a:spcAft>
                      </a:pPr>
                      <a:endParaRPr lang="en-US" sz="18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3286894145"/>
                  </a:ext>
                </a:extLst>
              </a:tr>
              <a:tr h="1391915">
                <a:tc>
                  <a:txBody>
                    <a:bodyPr/>
                    <a:lstStyle/>
                    <a:p>
                      <a:pPr marL="225425" marR="0" indent="0">
                        <a:spcBef>
                          <a:spcPts val="200"/>
                        </a:spcBef>
                        <a:spcAft>
                          <a:spcPts val="200"/>
                        </a:spcAft>
                      </a:pPr>
                      <a:r>
                        <a:rPr lang="en-US" sz="1800" kern="900" dirty="0">
                          <a:effectLst/>
                          <a:latin typeface="Arial" panose="020B0604020202020204" pitchFamily="34" charset="0"/>
                          <a:cs typeface="Arial" panose="020B0604020202020204" pitchFamily="34" charset="0"/>
                        </a:rPr>
                        <a:t>Metro Pair </a:t>
                      </a:r>
                    </a:p>
                    <a:p>
                      <a:pPr marL="225425" marR="0" indent="0">
                        <a:spcBef>
                          <a:spcPts val="200"/>
                        </a:spcBef>
                        <a:spcAft>
                          <a:spcPts val="200"/>
                        </a:spcAft>
                      </a:pPr>
                      <a:r>
                        <a:rPr lang="en-US" sz="1800" kern="900" dirty="0">
                          <a:effectLst/>
                          <a:latin typeface="Arial" panose="020B0604020202020204" pitchFamily="34" charset="0"/>
                          <a:cs typeface="Arial" panose="020B0604020202020204" pitchFamily="34" charset="0"/>
                        </a:rPr>
                        <a:t>(bi-directional)</a:t>
                      </a:r>
                      <a:endParaRPr lang="en-US" sz="1800" kern="9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2A7F67"/>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cs typeface="Arial" panose="020B0604020202020204" pitchFamily="34" charset="0"/>
                        </a:rPr>
                        <a:t>Total Travel Time (min.)</a:t>
                      </a:r>
                      <a:endPar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indent="0" algn="ctr">
                        <a:spcBef>
                          <a:spcPts val="200"/>
                        </a:spcBef>
                        <a:spcAft>
                          <a:spcPts val="200"/>
                        </a:spcAft>
                      </a:pPr>
                      <a:r>
                        <a:rPr lang="en-US" sz="1600" b="1" kern="900" dirty="0">
                          <a:solidFill>
                            <a:schemeClr val="bg1"/>
                          </a:solidFill>
                          <a:effectLst/>
                          <a:latin typeface="Arial" panose="020B0604020202020204" pitchFamily="34" charset="0"/>
                          <a:cs typeface="Arial" panose="020B0604020202020204" pitchFamily="34" charset="0"/>
                        </a:rPr>
                        <a:t>Business / Non-Business Total Travel Cost*</a:t>
                      </a:r>
                      <a:endPar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cs typeface="Arial" panose="020B0604020202020204" pitchFamily="34" charset="0"/>
                        </a:rPr>
                        <a:t>Total Travel Time (min.)</a:t>
                      </a:r>
                      <a:endPar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cs typeface="Arial" panose="020B0604020202020204" pitchFamily="34" charset="0"/>
                        </a:rPr>
                        <a:t>Total Fare (Existing)</a:t>
                      </a:r>
                      <a:endPar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cs typeface="Arial" panose="020B0604020202020204" pitchFamily="34" charset="0"/>
                        </a:rPr>
                        <a:t>Total Travel Time (min.)</a:t>
                      </a:r>
                      <a:endPar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cs typeface="Arial" panose="020B0604020202020204" pitchFamily="34" charset="0"/>
                        </a:rPr>
                        <a:t>Total Fare (Existing)</a:t>
                      </a:r>
                      <a:endPar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rPr>
                        <a:t>Total Travel Time (min.)</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tc>
                  <a:txBody>
                    <a:bodyPr/>
                    <a:lstStyle/>
                    <a:p>
                      <a:pPr marL="0" marR="0" algn="ctr">
                        <a:spcBef>
                          <a:spcPts val="200"/>
                        </a:spcBef>
                        <a:spcAft>
                          <a:spcPts val="200"/>
                        </a:spcAft>
                      </a:pPr>
                      <a:r>
                        <a:rPr lang="en-US" sz="1600" b="1" kern="900" dirty="0">
                          <a:solidFill>
                            <a:schemeClr val="bg1"/>
                          </a:solidFill>
                          <a:effectLst/>
                          <a:latin typeface="Arial" panose="020B0604020202020204" pitchFamily="34" charset="0"/>
                          <a:ea typeface="Arial" panose="020B0604020202020204" pitchFamily="34" charset="0"/>
                          <a:cs typeface="Arial" panose="020B0604020202020204" pitchFamily="34" charset="0"/>
                        </a:rPr>
                        <a:t>Total Fare (estimated)</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5BF"/>
                    </a:solidFill>
                  </a:tcPr>
                </a:tc>
                <a:extLst>
                  <a:ext uri="{0D108BD9-81ED-4DB2-BD59-A6C34878D82A}">
                    <a16:rowId xmlns:a16="http://schemas.microsoft.com/office/drawing/2014/main" val="1976699961"/>
                  </a:ext>
                </a:extLst>
              </a:tr>
              <a:tr h="450830">
                <a:tc>
                  <a:txBody>
                    <a:bodyPr/>
                    <a:lstStyle/>
                    <a:p>
                      <a:pPr marL="225425" marR="0" indent="0">
                        <a:spcBef>
                          <a:spcPts val="0"/>
                        </a:spcBef>
                        <a:spcAft>
                          <a:spcPts val="0"/>
                        </a:spcAft>
                        <a:tabLst>
                          <a:tab pos="180340" algn="l"/>
                        </a:tabLst>
                      </a:pPr>
                      <a:r>
                        <a:rPr lang="en-GB" sz="1600" dirty="0">
                          <a:effectLst/>
                          <a:latin typeface="Arial" panose="020B0604020202020204" pitchFamily="34" charset="0"/>
                          <a:cs typeface="Arial" panose="020B0604020202020204" pitchFamily="34" charset="0"/>
                        </a:rPr>
                        <a:t>Chicago-Fort Wayne</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AB65F"/>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191</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$98 / $27</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22</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$33</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1996806115"/>
                  </a:ext>
                </a:extLst>
              </a:tr>
              <a:tr h="403900">
                <a:tc>
                  <a:txBody>
                    <a:bodyPr/>
                    <a:lstStyle/>
                    <a:p>
                      <a:pPr marL="225425" marR="0" indent="0">
                        <a:spcBef>
                          <a:spcPts val="0"/>
                        </a:spcBef>
                        <a:spcAft>
                          <a:spcPts val="0"/>
                        </a:spcAft>
                        <a:tabLst>
                          <a:tab pos="180340" algn="l"/>
                        </a:tabLst>
                      </a:pPr>
                      <a:r>
                        <a:rPr lang="en-GB" sz="1600" dirty="0">
                          <a:effectLst/>
                          <a:latin typeface="Arial" panose="020B0604020202020204" pitchFamily="34" charset="0"/>
                          <a:cs typeface="Arial" panose="020B0604020202020204" pitchFamily="34" charset="0"/>
                        </a:rPr>
                        <a:t>Chicago-Columbus</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AB65F"/>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336</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$198 / $54</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249</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$171</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38</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$60</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921800757"/>
                  </a:ext>
                </a:extLst>
              </a:tr>
              <a:tr h="453283">
                <a:tc>
                  <a:txBody>
                    <a:bodyPr/>
                    <a:lstStyle/>
                    <a:p>
                      <a:pPr marL="225425" marR="0" indent="0">
                        <a:spcBef>
                          <a:spcPts val="0"/>
                        </a:spcBef>
                        <a:spcAft>
                          <a:spcPts val="0"/>
                        </a:spcAft>
                        <a:tabLst>
                          <a:tab pos="180340" algn="l"/>
                        </a:tabLst>
                      </a:pPr>
                      <a:r>
                        <a:rPr lang="en-GB" sz="1600" dirty="0">
                          <a:effectLst/>
                          <a:latin typeface="Arial" panose="020B0604020202020204" pitchFamily="34" charset="0"/>
                          <a:cs typeface="Arial" panose="020B0604020202020204" pitchFamily="34" charset="0"/>
                        </a:rPr>
                        <a:t>Chicago-Pittsburgh</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AB65F"/>
                    </a:solidFill>
                  </a:tcPr>
                </a:tc>
                <a:tc>
                  <a:txBody>
                    <a:bodyPr/>
                    <a:lstStyle/>
                    <a:p>
                      <a:pPr marL="0" marR="0" algn="ctr">
                        <a:spcBef>
                          <a:spcPts val="0"/>
                        </a:spcBef>
                        <a:spcAft>
                          <a:spcPts val="0"/>
                        </a:spcAft>
                        <a:tabLst>
                          <a:tab pos="180340" algn="l"/>
                        </a:tabLst>
                      </a:pPr>
                      <a:r>
                        <a:rPr lang="en-GB" sz="1400" b="1">
                          <a:effectLst/>
                          <a:latin typeface="Arial" panose="020B0604020202020204" pitchFamily="34" charset="0"/>
                          <a:cs typeface="Arial" panose="020B0604020202020204" pitchFamily="34" charset="0"/>
                        </a:rPr>
                        <a:t>412</a:t>
                      </a:r>
                      <a:endParaRPr lang="en-US" sz="1400" b="1">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a:effectLst/>
                          <a:latin typeface="Arial" panose="020B0604020202020204" pitchFamily="34" charset="0"/>
                          <a:cs typeface="Arial" panose="020B0604020202020204" pitchFamily="34" charset="0"/>
                        </a:rPr>
                        <a:t>$256 / $69</a:t>
                      </a:r>
                      <a:endParaRPr lang="en-US" sz="1400" b="1">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245</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$177</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587</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$127</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55</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$93</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055323337"/>
                  </a:ext>
                </a:extLst>
              </a:tr>
              <a:tr h="449741">
                <a:tc>
                  <a:txBody>
                    <a:bodyPr/>
                    <a:lstStyle/>
                    <a:p>
                      <a:pPr marL="225425" marR="0" indent="0">
                        <a:spcBef>
                          <a:spcPts val="0"/>
                        </a:spcBef>
                        <a:spcAft>
                          <a:spcPts val="0"/>
                        </a:spcAft>
                        <a:tabLst>
                          <a:tab pos="180340" algn="l"/>
                        </a:tabLst>
                      </a:pPr>
                      <a:r>
                        <a:rPr lang="en-GB" sz="1600" dirty="0">
                          <a:effectLst/>
                          <a:latin typeface="Arial" panose="020B0604020202020204" pitchFamily="34" charset="0"/>
                          <a:cs typeface="Arial" panose="020B0604020202020204" pitchFamily="34" charset="0"/>
                        </a:rPr>
                        <a:t>Columbus-Fort Wayne</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AB65F"/>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205</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a:effectLst/>
                          <a:latin typeface="Arial" panose="020B0604020202020204" pitchFamily="34" charset="0"/>
                          <a:cs typeface="Arial" panose="020B0604020202020204" pitchFamily="34" charset="0"/>
                        </a:rPr>
                        <a:t>$96 / $26</a:t>
                      </a:r>
                      <a:endParaRPr lang="en-US" sz="1400" b="1">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20</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$28</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522588773"/>
                  </a:ext>
                </a:extLst>
              </a:tr>
              <a:tr h="430687">
                <a:tc>
                  <a:txBody>
                    <a:bodyPr/>
                    <a:lstStyle/>
                    <a:p>
                      <a:pPr marL="225425" marR="0" indent="0">
                        <a:spcBef>
                          <a:spcPts val="0"/>
                        </a:spcBef>
                        <a:spcAft>
                          <a:spcPts val="0"/>
                        </a:spcAft>
                        <a:tabLst>
                          <a:tab pos="180340" algn="l"/>
                        </a:tabLst>
                      </a:pPr>
                      <a:r>
                        <a:rPr lang="en-GB" sz="1600" dirty="0">
                          <a:effectLst/>
                          <a:latin typeface="Arial" panose="020B0604020202020204" pitchFamily="34" charset="0"/>
                          <a:cs typeface="Arial" panose="020B0604020202020204" pitchFamily="34" charset="0"/>
                        </a:rPr>
                        <a:t>Fort Wayne-Pittsburgh</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AB65F"/>
                    </a:solidFill>
                  </a:tcPr>
                </a:tc>
                <a:tc>
                  <a:txBody>
                    <a:bodyPr/>
                    <a:lstStyle/>
                    <a:p>
                      <a:pPr marL="0" marR="0" algn="ctr">
                        <a:spcBef>
                          <a:spcPts val="0"/>
                        </a:spcBef>
                        <a:spcAft>
                          <a:spcPts val="0"/>
                        </a:spcAft>
                        <a:tabLst>
                          <a:tab pos="180340" algn="l"/>
                        </a:tabLst>
                      </a:pPr>
                      <a:r>
                        <a:rPr lang="en-GB" sz="1400" b="1">
                          <a:effectLst/>
                          <a:latin typeface="Arial" panose="020B0604020202020204" pitchFamily="34" charset="0"/>
                          <a:cs typeface="Arial" panose="020B0604020202020204" pitchFamily="34" charset="0"/>
                        </a:rPr>
                        <a:t>317</a:t>
                      </a:r>
                      <a:endParaRPr lang="en-US" sz="1400" b="1">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$177 / $48</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36</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$60</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2664783862"/>
                  </a:ext>
                </a:extLst>
              </a:tr>
              <a:tr h="380749">
                <a:tc>
                  <a:txBody>
                    <a:bodyPr/>
                    <a:lstStyle/>
                    <a:p>
                      <a:pPr marL="225425" marR="0" indent="0">
                        <a:spcBef>
                          <a:spcPts val="0"/>
                        </a:spcBef>
                        <a:spcAft>
                          <a:spcPts val="0"/>
                        </a:spcAft>
                        <a:tabLst>
                          <a:tab pos="180340" algn="l"/>
                        </a:tabLst>
                      </a:pPr>
                      <a:r>
                        <a:rPr lang="en-GB" sz="1600" dirty="0">
                          <a:effectLst/>
                          <a:latin typeface="Arial" panose="020B0604020202020204" pitchFamily="34" charset="0"/>
                          <a:cs typeface="Arial" panose="020B0604020202020204" pitchFamily="34" charset="0"/>
                        </a:rPr>
                        <a:t>Columbus-Pittsburgh</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5AB65F"/>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199</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$113 / $31</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  - </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GB"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Arial" panose="020B0604020202020204" pitchFamily="34" charset="0"/>
                        <a:cs typeface="Arial" panose="020B0604020202020204" pitchFamily="34"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20</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A9CE92"/>
                    </a:solidFill>
                  </a:tcPr>
                </a:tc>
                <a:tc>
                  <a:txBody>
                    <a:bodyPr/>
                    <a:lstStyle/>
                    <a:p>
                      <a:pPr marL="0" marR="0" algn="ctr">
                        <a:spcBef>
                          <a:spcPts val="0"/>
                        </a:spcBef>
                        <a:spcAft>
                          <a:spcPts val="0"/>
                        </a:spcAft>
                        <a:tabLst>
                          <a:tab pos="180340" algn="l"/>
                        </a:tabLst>
                      </a:pPr>
                      <a:r>
                        <a:rPr lang="en-US" sz="1400" b="1" dirty="0">
                          <a:effectLst/>
                          <a:latin typeface="Arial" panose="020B0604020202020204" pitchFamily="34" charset="0"/>
                          <a:ea typeface="Arial" panose="020B0604020202020204" pitchFamily="34" charset="0"/>
                          <a:cs typeface="Arial" panose="020B0604020202020204" pitchFamily="34" charset="0"/>
                        </a:rPr>
                        <a:t>$33</a:t>
                      </a:r>
                    </a:p>
                  </a:txBody>
                  <a:tcPr marL="0" marR="71755" marT="17780" marB="17780"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A9CE92"/>
                    </a:solidFill>
                  </a:tcPr>
                </a:tc>
                <a:extLst>
                  <a:ext uri="{0D108BD9-81ED-4DB2-BD59-A6C34878D82A}">
                    <a16:rowId xmlns:a16="http://schemas.microsoft.com/office/drawing/2014/main" val="1679098441"/>
                  </a:ext>
                </a:extLst>
              </a:tr>
            </a:tbl>
          </a:graphicData>
        </a:graphic>
      </p:graphicFrame>
    </p:spTree>
    <p:extLst>
      <p:ext uri="{BB962C8B-B14F-4D97-AF65-F5344CB8AC3E}">
        <p14:creationId xmlns:p14="http://schemas.microsoft.com/office/powerpoint/2010/main" val="2306059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9506FC-C92B-44A7-8AB6-E29334DFF96A}"/>
              </a:ext>
            </a:extLst>
          </p:cNvPr>
          <p:cNvSpPr>
            <a:spLocks noGrp="1"/>
          </p:cNvSpPr>
          <p:nvPr>
            <p:ph sz="half" idx="2"/>
          </p:nvPr>
        </p:nvSpPr>
        <p:spPr/>
        <p:txBody>
          <a:bodyPr>
            <a:normAutofit/>
          </a:bodyPr>
          <a:lstStyle/>
          <a:p>
            <a:r>
              <a:rPr lang="en-US" dirty="0"/>
              <a:t>Feasible given:</a:t>
            </a:r>
          </a:p>
          <a:p>
            <a:pPr lvl="1"/>
            <a:r>
              <a:rPr lang="en-US" dirty="0"/>
              <a:t>Certification of the technology</a:t>
            </a:r>
          </a:p>
          <a:p>
            <a:pPr lvl="1"/>
            <a:r>
              <a:rPr lang="en-US" dirty="0"/>
              <a:t>Assumed optimal main line speed of 500 mph avg.</a:t>
            </a:r>
          </a:p>
          <a:p>
            <a:pPr lvl="1"/>
            <a:r>
              <a:rPr lang="en-US" dirty="0"/>
              <a:t>Branch lines with slower speeds (portal connectors)</a:t>
            </a:r>
          </a:p>
          <a:p>
            <a:pPr lvl="1"/>
            <a:r>
              <a:rPr lang="en-US" dirty="0"/>
              <a:t>Potential for initial phases with less tunneling</a:t>
            </a:r>
          </a:p>
          <a:p>
            <a:r>
              <a:rPr lang="en-US" dirty="0"/>
              <a:t>Existing and new right of way, some tunneling (for main line primarily)</a:t>
            </a:r>
          </a:p>
        </p:txBody>
      </p:sp>
      <p:sp>
        <p:nvSpPr>
          <p:cNvPr id="3" name="Title 2">
            <a:extLst>
              <a:ext uri="{FF2B5EF4-FFF2-40B4-BE49-F238E27FC236}">
                <a16:creationId xmlns:a16="http://schemas.microsoft.com/office/drawing/2014/main" id="{F74E2D18-0D8D-4700-9B70-40AD91D31782}"/>
              </a:ext>
            </a:extLst>
          </p:cNvPr>
          <p:cNvSpPr>
            <a:spLocks noGrp="1"/>
          </p:cNvSpPr>
          <p:nvPr>
            <p:ph type="title"/>
          </p:nvPr>
        </p:nvSpPr>
        <p:spPr>
          <a:xfrm>
            <a:off x="193597" y="241987"/>
            <a:ext cx="9361369" cy="624136"/>
          </a:xfrm>
        </p:spPr>
        <p:txBody>
          <a:bodyPr>
            <a:noAutofit/>
          </a:bodyPr>
          <a:lstStyle/>
          <a:p>
            <a:r>
              <a:rPr lang="en-US" cap="all" dirty="0"/>
              <a:t>Hyperloop STUDY Key findings</a:t>
            </a:r>
          </a:p>
        </p:txBody>
      </p:sp>
    </p:spTree>
    <p:extLst>
      <p:ext uri="{BB962C8B-B14F-4D97-AF65-F5344CB8AC3E}">
        <p14:creationId xmlns:p14="http://schemas.microsoft.com/office/powerpoint/2010/main" val="1874117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9506FC-C92B-44A7-8AB6-E29334DFF96A}"/>
              </a:ext>
            </a:extLst>
          </p:cNvPr>
          <p:cNvSpPr>
            <a:spLocks noGrp="1"/>
          </p:cNvSpPr>
          <p:nvPr>
            <p:ph sz="half" idx="2"/>
          </p:nvPr>
        </p:nvSpPr>
        <p:spPr>
          <a:xfrm>
            <a:off x="193590" y="1087407"/>
            <a:ext cx="11998409" cy="4712031"/>
          </a:xfrm>
        </p:spPr>
        <p:txBody>
          <a:bodyPr>
            <a:normAutofit/>
          </a:bodyPr>
          <a:lstStyle/>
          <a:p>
            <a:r>
              <a:rPr lang="en-US" dirty="0"/>
              <a:t>Once fully operational, over 30 years:</a:t>
            </a:r>
          </a:p>
          <a:p>
            <a:pPr lvl="1"/>
            <a:r>
              <a:rPr lang="en-US" dirty="0"/>
              <a:t>1.9 billion autos shifted to hyperloop passengers</a:t>
            </a:r>
          </a:p>
          <a:p>
            <a:pPr lvl="1"/>
            <a:r>
              <a:rPr lang="en-US" dirty="0"/>
              <a:t>2.4 million tons of reduced CO2 emissions</a:t>
            </a:r>
          </a:p>
          <a:p>
            <a:pPr lvl="1"/>
            <a:r>
              <a:rPr lang="en-US" dirty="0"/>
              <a:t>$19 billion direct transportation benefit</a:t>
            </a:r>
          </a:p>
          <a:p>
            <a:pPr lvl="1"/>
            <a:r>
              <a:rPr lang="en-US" b="1" i="1" dirty="0"/>
              <a:t>Reduction of 450 million commercial truck vehicles hours traveled</a:t>
            </a:r>
          </a:p>
        </p:txBody>
      </p:sp>
      <p:sp>
        <p:nvSpPr>
          <p:cNvPr id="3" name="Title 2">
            <a:extLst>
              <a:ext uri="{FF2B5EF4-FFF2-40B4-BE49-F238E27FC236}">
                <a16:creationId xmlns:a16="http://schemas.microsoft.com/office/drawing/2014/main" id="{F74E2D18-0D8D-4700-9B70-40AD91D31782}"/>
              </a:ext>
            </a:extLst>
          </p:cNvPr>
          <p:cNvSpPr>
            <a:spLocks noGrp="1"/>
          </p:cNvSpPr>
          <p:nvPr>
            <p:ph type="title"/>
          </p:nvPr>
        </p:nvSpPr>
        <p:spPr>
          <a:xfrm>
            <a:off x="193597" y="241987"/>
            <a:ext cx="9484659" cy="624136"/>
          </a:xfrm>
        </p:spPr>
        <p:txBody>
          <a:bodyPr>
            <a:noAutofit/>
          </a:bodyPr>
          <a:lstStyle/>
          <a:p>
            <a:r>
              <a:rPr lang="en-US" cap="all" dirty="0"/>
              <a:t>Hyperloop STUDY Key findings</a:t>
            </a:r>
          </a:p>
        </p:txBody>
      </p:sp>
    </p:spTree>
    <p:extLst>
      <p:ext uri="{BB962C8B-B14F-4D97-AF65-F5344CB8AC3E}">
        <p14:creationId xmlns:p14="http://schemas.microsoft.com/office/powerpoint/2010/main" val="1971078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E2D18-0D8D-4700-9B70-40AD91D31782}"/>
              </a:ext>
            </a:extLst>
          </p:cNvPr>
          <p:cNvSpPr>
            <a:spLocks noGrp="1"/>
          </p:cNvSpPr>
          <p:nvPr>
            <p:ph type="title"/>
          </p:nvPr>
        </p:nvSpPr>
        <p:spPr>
          <a:xfrm>
            <a:off x="193597" y="241987"/>
            <a:ext cx="8900983" cy="624136"/>
          </a:xfrm>
        </p:spPr>
        <p:txBody>
          <a:bodyPr>
            <a:noAutofit/>
          </a:bodyPr>
          <a:lstStyle/>
          <a:p>
            <a:r>
              <a:rPr lang="en-US" cap="all" dirty="0"/>
              <a:t>Wider Economic benefits</a:t>
            </a:r>
          </a:p>
        </p:txBody>
      </p:sp>
      <p:sp>
        <p:nvSpPr>
          <p:cNvPr id="7" name="Oval 6">
            <a:extLst>
              <a:ext uri="{FF2B5EF4-FFF2-40B4-BE49-F238E27FC236}">
                <a16:creationId xmlns:a16="http://schemas.microsoft.com/office/drawing/2014/main" id="{9214FE37-068C-411E-913E-96CE603DCA3D}"/>
              </a:ext>
            </a:extLst>
          </p:cNvPr>
          <p:cNvSpPr/>
          <p:nvPr/>
        </p:nvSpPr>
        <p:spPr>
          <a:xfrm>
            <a:off x="9883517" y="1141972"/>
            <a:ext cx="1708065" cy="1708065"/>
          </a:xfrm>
          <a:prstGeom prst="ellipse">
            <a:avLst/>
          </a:prstGeom>
          <a:solidFill>
            <a:srgbClr val="346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CB21B048-A161-46BB-8551-639D655165CA}"/>
              </a:ext>
            </a:extLst>
          </p:cNvPr>
          <p:cNvGraphicFramePr>
            <a:graphicFrameLocks/>
          </p:cNvGraphicFramePr>
          <p:nvPr>
            <p:extLst>
              <p:ext uri="{D42A27DB-BD31-4B8C-83A1-F6EECF244321}">
                <p14:modId xmlns:p14="http://schemas.microsoft.com/office/powerpoint/2010/main" val="3345070210"/>
              </p:ext>
            </p:extLst>
          </p:nvPr>
        </p:nvGraphicFramePr>
        <p:xfrm>
          <a:off x="194642" y="502169"/>
          <a:ext cx="11147081" cy="5891185"/>
        </p:xfrm>
        <a:graphic>
          <a:graphicData uri="http://schemas.openxmlformats.org/drawingml/2006/chart">
            <c:chart xmlns:c="http://schemas.openxmlformats.org/drawingml/2006/chart" xmlns:r="http://schemas.openxmlformats.org/officeDocument/2006/relationships" r:id="rId3"/>
          </a:graphicData>
        </a:graphic>
      </p:graphicFrame>
      <p:sp>
        <p:nvSpPr>
          <p:cNvPr id="9" name="Right Brace 8">
            <a:extLst>
              <a:ext uri="{FF2B5EF4-FFF2-40B4-BE49-F238E27FC236}">
                <a16:creationId xmlns:a16="http://schemas.microsoft.com/office/drawing/2014/main" id="{347FFBF7-F137-45E1-B864-488553A7451D}"/>
              </a:ext>
            </a:extLst>
          </p:cNvPr>
          <p:cNvSpPr/>
          <p:nvPr/>
        </p:nvSpPr>
        <p:spPr>
          <a:xfrm>
            <a:off x="9616601" y="1816671"/>
            <a:ext cx="113922" cy="358668"/>
          </a:xfrm>
          <a:prstGeom prst="righ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9D08031-7274-49F8-8431-B067D90C83CA}"/>
              </a:ext>
            </a:extLst>
          </p:cNvPr>
          <p:cNvSpPr txBox="1"/>
          <p:nvPr/>
        </p:nvSpPr>
        <p:spPr>
          <a:xfrm>
            <a:off x="9970416" y="1628969"/>
            <a:ext cx="2310815"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$300B</a:t>
            </a:r>
          </a:p>
        </p:txBody>
      </p:sp>
      <p:sp>
        <p:nvSpPr>
          <p:cNvPr id="12" name="TextBox 11">
            <a:extLst>
              <a:ext uri="{FF2B5EF4-FFF2-40B4-BE49-F238E27FC236}">
                <a16:creationId xmlns:a16="http://schemas.microsoft.com/office/drawing/2014/main" id="{E3F6EB44-9797-4FB9-B19F-9F5F1D425D87}"/>
              </a:ext>
            </a:extLst>
          </p:cNvPr>
          <p:cNvSpPr txBox="1"/>
          <p:nvPr/>
        </p:nvSpPr>
        <p:spPr>
          <a:xfrm>
            <a:off x="3231358" y="2093769"/>
            <a:ext cx="3348527" cy="1138773"/>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Midwest Connect Hyperloop Assessment Corridor</a:t>
            </a:r>
            <a:br>
              <a:rPr lang="en-US"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Build Scenario</a:t>
            </a:r>
            <a:endParaRPr lang="en-US" b="1" dirty="0">
              <a:solidFill>
                <a:schemeClr val="bg1"/>
              </a:solidFill>
              <a:latin typeface="Arial" panose="020B0604020202020204" pitchFamily="34" charset="0"/>
              <a:cs typeface="Arial" panose="020B0604020202020204" pitchFamily="34" charset="0"/>
            </a:endParaRPr>
          </a:p>
        </p:txBody>
      </p:sp>
      <p:sp>
        <p:nvSpPr>
          <p:cNvPr id="13" name="Speech Bubble: Rectangle 12">
            <a:extLst>
              <a:ext uri="{FF2B5EF4-FFF2-40B4-BE49-F238E27FC236}">
                <a16:creationId xmlns:a16="http://schemas.microsoft.com/office/drawing/2014/main" id="{B6B9F542-76C5-4395-AF50-E321CA9DF44A}"/>
              </a:ext>
            </a:extLst>
          </p:cNvPr>
          <p:cNvSpPr/>
          <p:nvPr/>
        </p:nvSpPr>
        <p:spPr>
          <a:xfrm>
            <a:off x="7625145" y="4176007"/>
            <a:ext cx="4096834" cy="1327338"/>
          </a:xfrm>
          <a:prstGeom prst="wedgeRectCallout">
            <a:avLst>
              <a:gd name="adj1" fmla="val -34749"/>
              <a:gd name="adj2" fmla="val -131814"/>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5DD4D8A3-5EA6-4285-92E5-755E916735EB}"/>
              </a:ext>
            </a:extLst>
          </p:cNvPr>
          <p:cNvSpPr txBox="1"/>
          <p:nvPr/>
        </p:nvSpPr>
        <p:spPr>
          <a:xfrm>
            <a:off x="7519631" y="4293543"/>
            <a:ext cx="4202348" cy="1200329"/>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Midwest Connect Hyperloop Assessment Corridor</a:t>
            </a:r>
            <a:br>
              <a:rPr lang="en-US"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Baseline Scenario</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125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FINDINGS: travel time savings</a:t>
            </a:r>
          </a:p>
        </p:txBody>
      </p:sp>
      <p:pic>
        <p:nvPicPr>
          <p:cNvPr id="7" name="Picture 6" descr="A close up of a map&#10;&#10;Description automatically generated">
            <a:extLst>
              <a:ext uri="{FF2B5EF4-FFF2-40B4-BE49-F238E27FC236}">
                <a16:creationId xmlns:a16="http://schemas.microsoft.com/office/drawing/2014/main" id="{03E3D666-B597-4420-893A-2300C5ED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1072511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2AC173-61B3-4FDF-B64D-7C8729CFBF73}"/>
              </a:ext>
            </a:extLst>
          </p:cNvPr>
          <p:cNvSpPr>
            <a:spLocks noGrp="1"/>
          </p:cNvSpPr>
          <p:nvPr>
            <p:ph type="title"/>
          </p:nvPr>
        </p:nvSpPr>
        <p:spPr/>
        <p:txBody>
          <a:bodyPr>
            <a:noAutofit/>
          </a:bodyPr>
          <a:lstStyle/>
          <a:p>
            <a:r>
              <a:rPr lang="en-US" dirty="0"/>
              <a:t>Estimated Hyperloop Fares*</a:t>
            </a:r>
          </a:p>
        </p:txBody>
      </p:sp>
      <p:sp>
        <p:nvSpPr>
          <p:cNvPr id="6" name="TextBox 5">
            <a:extLst>
              <a:ext uri="{FF2B5EF4-FFF2-40B4-BE49-F238E27FC236}">
                <a16:creationId xmlns:a16="http://schemas.microsoft.com/office/drawing/2014/main" id="{D199DF0A-E5FC-4E53-8A1F-78454E42CDA3}"/>
              </a:ext>
            </a:extLst>
          </p:cNvPr>
          <p:cNvSpPr txBox="1"/>
          <p:nvPr/>
        </p:nvSpPr>
        <p:spPr>
          <a:xfrm>
            <a:off x="1076960" y="4592320"/>
            <a:ext cx="3952240" cy="369332"/>
          </a:xfrm>
          <a:prstGeom prst="rect">
            <a:avLst/>
          </a:prstGeom>
          <a:noFill/>
        </p:spPr>
        <p:txBody>
          <a:bodyPr wrap="square" rtlCol="0">
            <a:spAutoFit/>
          </a:bodyPr>
          <a:lstStyle/>
          <a:p>
            <a:endParaRPr lang="en-US" dirty="0">
              <a:highlight>
                <a:srgbClr val="FFFF00"/>
              </a:highlight>
            </a:endParaRPr>
          </a:p>
        </p:txBody>
      </p:sp>
      <p:graphicFrame>
        <p:nvGraphicFramePr>
          <p:cNvPr id="8" name="Content Placeholder 11">
            <a:extLst>
              <a:ext uri="{FF2B5EF4-FFF2-40B4-BE49-F238E27FC236}">
                <a16:creationId xmlns:a16="http://schemas.microsoft.com/office/drawing/2014/main" id="{69F4F2CF-9A39-4082-A07A-43159F8D2496}"/>
              </a:ext>
            </a:extLst>
          </p:cNvPr>
          <p:cNvGraphicFramePr>
            <a:graphicFrameLocks/>
          </p:cNvGraphicFramePr>
          <p:nvPr>
            <p:extLst>
              <p:ext uri="{D42A27DB-BD31-4B8C-83A1-F6EECF244321}">
                <p14:modId xmlns:p14="http://schemas.microsoft.com/office/powerpoint/2010/main" val="3348387347"/>
              </p:ext>
            </p:extLst>
          </p:nvPr>
        </p:nvGraphicFramePr>
        <p:xfrm>
          <a:off x="629920" y="1813798"/>
          <a:ext cx="10464800" cy="3842134"/>
        </p:xfrm>
        <a:graphic>
          <a:graphicData uri="http://schemas.openxmlformats.org/drawingml/2006/table">
            <a:tbl>
              <a:tblPr firstRow="1" firstCol="1" bandRow="1">
                <a:tableStyleId>{AF606853-7671-496A-8E4F-DF71F8EC918B}</a:tableStyleId>
              </a:tblPr>
              <a:tblGrid>
                <a:gridCol w="3076449">
                  <a:extLst>
                    <a:ext uri="{9D8B030D-6E8A-4147-A177-3AD203B41FA5}">
                      <a16:colId xmlns:a16="http://schemas.microsoft.com/office/drawing/2014/main" val="3438324700"/>
                    </a:ext>
                  </a:extLst>
                </a:gridCol>
                <a:gridCol w="2401824">
                  <a:extLst>
                    <a:ext uri="{9D8B030D-6E8A-4147-A177-3AD203B41FA5}">
                      <a16:colId xmlns:a16="http://schemas.microsoft.com/office/drawing/2014/main" val="3262701160"/>
                    </a:ext>
                  </a:extLst>
                </a:gridCol>
                <a:gridCol w="2474976">
                  <a:extLst>
                    <a:ext uri="{9D8B030D-6E8A-4147-A177-3AD203B41FA5}">
                      <a16:colId xmlns:a16="http://schemas.microsoft.com/office/drawing/2014/main" val="4029562926"/>
                    </a:ext>
                  </a:extLst>
                </a:gridCol>
                <a:gridCol w="2511551">
                  <a:extLst>
                    <a:ext uri="{9D8B030D-6E8A-4147-A177-3AD203B41FA5}">
                      <a16:colId xmlns:a16="http://schemas.microsoft.com/office/drawing/2014/main" val="726450349"/>
                    </a:ext>
                  </a:extLst>
                </a:gridCol>
              </a:tblGrid>
              <a:tr h="647855">
                <a:tc>
                  <a:txBody>
                    <a:bodyPr/>
                    <a:lstStyle/>
                    <a:p>
                      <a:pPr marL="0" marR="0" algn="ctr">
                        <a:spcBef>
                          <a:spcPts val="2600"/>
                        </a:spcBef>
                        <a:spcAft>
                          <a:spcPts val="200"/>
                        </a:spcAft>
                      </a:pPr>
                      <a:br>
                        <a:rPr lang="en-US" sz="2400" kern="900" dirty="0">
                          <a:effectLst/>
                        </a:rPr>
                      </a:br>
                      <a:r>
                        <a:rPr lang="en-US" sz="2400" kern="900" dirty="0">
                          <a:effectLst/>
                        </a:rPr>
                        <a:t>Metro Pair</a:t>
                      </a:r>
                      <a:endParaRPr lang="en-US" sz="24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2C0"/>
                    </a:solidFill>
                  </a:tcPr>
                </a:tc>
                <a:tc>
                  <a:txBody>
                    <a:bodyPr/>
                    <a:lstStyle/>
                    <a:p>
                      <a:pPr marL="0" marR="0" algn="ctr">
                        <a:spcBef>
                          <a:spcPts val="200"/>
                        </a:spcBef>
                        <a:spcAft>
                          <a:spcPts val="200"/>
                        </a:spcAft>
                      </a:pPr>
                      <a:r>
                        <a:rPr lang="en-US" sz="2400" kern="900" dirty="0">
                          <a:effectLst/>
                        </a:rPr>
                        <a:t>Line Haul Travel Time (min)</a:t>
                      </a:r>
                      <a:endParaRPr lang="en-US" sz="24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2C0"/>
                    </a:solidFill>
                  </a:tcPr>
                </a:tc>
                <a:tc>
                  <a:txBody>
                    <a:bodyPr/>
                    <a:lstStyle/>
                    <a:p>
                      <a:pPr marL="0" marR="0" algn="ctr">
                        <a:spcBef>
                          <a:spcPts val="200"/>
                        </a:spcBef>
                        <a:spcAft>
                          <a:spcPts val="200"/>
                        </a:spcAft>
                      </a:pPr>
                      <a:r>
                        <a:rPr lang="en-US" sz="2400" kern="900" dirty="0">
                          <a:effectLst/>
                        </a:rPr>
                        <a:t>Line Haul Distance (miles)</a:t>
                      </a:r>
                      <a:endParaRPr lang="en-US" sz="24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2C0"/>
                    </a:solidFill>
                  </a:tcPr>
                </a:tc>
                <a:tc>
                  <a:txBody>
                    <a:bodyPr/>
                    <a:lstStyle/>
                    <a:p>
                      <a:pPr marL="0" marR="0" algn="ctr">
                        <a:spcBef>
                          <a:spcPts val="200"/>
                        </a:spcBef>
                        <a:spcAft>
                          <a:spcPts val="200"/>
                        </a:spcAft>
                      </a:pPr>
                      <a:r>
                        <a:rPr lang="en-US" sz="2400" kern="900" dirty="0">
                          <a:effectLst/>
                        </a:rPr>
                        <a:t>Fare Cost (dollars)</a:t>
                      </a:r>
                      <a:endParaRPr lang="en-US" sz="24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2C0"/>
                    </a:solidFill>
                  </a:tcPr>
                </a:tc>
                <a:extLst>
                  <a:ext uri="{0D108BD9-81ED-4DB2-BD59-A6C34878D82A}">
                    <a16:rowId xmlns:a16="http://schemas.microsoft.com/office/drawing/2014/main" val="155445748"/>
                  </a:ext>
                </a:extLst>
              </a:tr>
              <a:tr h="352630">
                <a:tc>
                  <a:txBody>
                    <a:bodyPr/>
                    <a:lstStyle/>
                    <a:p>
                      <a:pPr marL="0" marR="0" algn="ctr">
                        <a:lnSpc>
                          <a:spcPts val="1200"/>
                        </a:lnSpc>
                        <a:spcBef>
                          <a:spcPts val="0"/>
                        </a:spcBef>
                        <a:spcAft>
                          <a:spcPts val="0"/>
                        </a:spcAft>
                        <a:tabLst>
                          <a:tab pos="180340" algn="l"/>
                        </a:tabLst>
                      </a:pPr>
                      <a:br>
                        <a:rPr lang="en-US" sz="2000" kern="900" dirty="0">
                          <a:effectLst/>
                        </a:rPr>
                      </a:br>
                      <a:r>
                        <a:rPr lang="en-US" sz="2000" kern="900" dirty="0">
                          <a:effectLst/>
                        </a:rPr>
                        <a:t>Chicago-Fort Wayne</a:t>
                      </a:r>
                      <a:br>
                        <a:rPr lang="en-US" sz="2000" kern="900" dirty="0">
                          <a:effectLst/>
                        </a:rPr>
                      </a:br>
                      <a:endParaRPr lang="en-US" sz="20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GB" sz="2400" b="1" dirty="0">
                          <a:solidFill>
                            <a:srgbClr val="34617A"/>
                          </a:solidFill>
                          <a:effectLst/>
                        </a:rPr>
                        <a:t>22</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163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$33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077016100"/>
                  </a:ext>
                </a:extLst>
              </a:tr>
              <a:tr h="352630">
                <a:tc>
                  <a:txBody>
                    <a:bodyPr/>
                    <a:lstStyle/>
                    <a:p>
                      <a:pPr marL="0" marR="0" algn="ctr">
                        <a:lnSpc>
                          <a:spcPts val="1200"/>
                        </a:lnSpc>
                        <a:spcBef>
                          <a:spcPts val="0"/>
                        </a:spcBef>
                        <a:spcAft>
                          <a:spcPts val="0"/>
                        </a:spcAft>
                        <a:tabLst>
                          <a:tab pos="180340" algn="l"/>
                        </a:tabLst>
                      </a:pPr>
                      <a:br>
                        <a:rPr lang="en-US" sz="2000" kern="900" dirty="0">
                          <a:effectLst/>
                        </a:rPr>
                      </a:br>
                      <a:r>
                        <a:rPr lang="en-US" sz="2000" kern="900" dirty="0">
                          <a:effectLst/>
                        </a:rPr>
                        <a:t>Chicago-Columbus</a:t>
                      </a:r>
                      <a:br>
                        <a:rPr lang="en-US" sz="2000" kern="900" dirty="0">
                          <a:effectLst/>
                        </a:rPr>
                      </a:br>
                      <a:endParaRPr lang="en-US" sz="20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GB" sz="2400" b="1" dirty="0">
                          <a:solidFill>
                            <a:srgbClr val="34617A"/>
                          </a:solidFill>
                          <a:effectLst/>
                        </a:rPr>
                        <a:t>38</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302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$60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812113950"/>
                  </a:ext>
                </a:extLst>
              </a:tr>
              <a:tr h="352630">
                <a:tc>
                  <a:txBody>
                    <a:bodyPr/>
                    <a:lstStyle/>
                    <a:p>
                      <a:pPr marL="0" marR="0" algn="ctr">
                        <a:lnSpc>
                          <a:spcPts val="1200"/>
                        </a:lnSpc>
                        <a:spcBef>
                          <a:spcPts val="0"/>
                        </a:spcBef>
                        <a:spcAft>
                          <a:spcPts val="0"/>
                        </a:spcAft>
                        <a:tabLst>
                          <a:tab pos="180340" algn="l"/>
                        </a:tabLst>
                      </a:pPr>
                      <a:br>
                        <a:rPr lang="en-US" sz="2000" kern="900" dirty="0">
                          <a:effectLst/>
                        </a:rPr>
                      </a:br>
                      <a:r>
                        <a:rPr lang="en-US" sz="2000" kern="900" dirty="0">
                          <a:effectLst/>
                        </a:rPr>
                        <a:t>Chicago-Pittsburgh</a:t>
                      </a:r>
                      <a:br>
                        <a:rPr lang="en-US" sz="2000" kern="900" dirty="0">
                          <a:effectLst/>
                        </a:rPr>
                      </a:br>
                      <a:endParaRPr lang="en-US" sz="20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GB" sz="2400" b="1" dirty="0">
                          <a:solidFill>
                            <a:srgbClr val="34617A"/>
                          </a:solidFill>
                          <a:effectLst/>
                        </a:rPr>
                        <a:t>58</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465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$93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472956227"/>
                  </a:ext>
                </a:extLst>
              </a:tr>
              <a:tr h="352630">
                <a:tc>
                  <a:txBody>
                    <a:bodyPr/>
                    <a:lstStyle/>
                    <a:p>
                      <a:pPr marL="0" marR="0" algn="ctr">
                        <a:lnSpc>
                          <a:spcPts val="1200"/>
                        </a:lnSpc>
                        <a:spcBef>
                          <a:spcPts val="0"/>
                        </a:spcBef>
                        <a:spcAft>
                          <a:spcPts val="0"/>
                        </a:spcAft>
                        <a:tabLst>
                          <a:tab pos="180340" algn="l"/>
                        </a:tabLst>
                      </a:pPr>
                      <a:br>
                        <a:rPr lang="en-US" sz="2000" kern="900" dirty="0">
                          <a:effectLst/>
                        </a:rPr>
                      </a:br>
                      <a:r>
                        <a:rPr lang="en-US" sz="2000" kern="900" dirty="0">
                          <a:effectLst/>
                        </a:rPr>
                        <a:t>Fort Wayne-Columbus</a:t>
                      </a:r>
                      <a:br>
                        <a:rPr lang="en-US" sz="2000" kern="900" dirty="0">
                          <a:effectLst/>
                        </a:rPr>
                      </a:br>
                      <a:endParaRPr lang="en-US" sz="20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GB" sz="2400" b="1" dirty="0">
                          <a:solidFill>
                            <a:srgbClr val="34617A"/>
                          </a:solidFill>
                          <a:effectLst/>
                        </a:rPr>
                        <a:t>19</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139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$28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2096048479"/>
                  </a:ext>
                </a:extLst>
              </a:tr>
              <a:tr h="352630">
                <a:tc>
                  <a:txBody>
                    <a:bodyPr/>
                    <a:lstStyle/>
                    <a:p>
                      <a:pPr marL="0" marR="0" algn="ctr">
                        <a:lnSpc>
                          <a:spcPts val="1200"/>
                        </a:lnSpc>
                        <a:spcBef>
                          <a:spcPts val="0"/>
                        </a:spcBef>
                        <a:spcAft>
                          <a:spcPts val="0"/>
                        </a:spcAft>
                        <a:tabLst>
                          <a:tab pos="180340" algn="l"/>
                        </a:tabLst>
                      </a:pPr>
                      <a:br>
                        <a:rPr lang="en-US" sz="2000" kern="900" dirty="0">
                          <a:effectLst/>
                        </a:rPr>
                      </a:br>
                      <a:r>
                        <a:rPr lang="en-US" sz="2000" kern="900" dirty="0">
                          <a:effectLst/>
                        </a:rPr>
                        <a:t>Fort Wayne-Pittsburgh</a:t>
                      </a:r>
                      <a:br>
                        <a:rPr lang="en-US" sz="2000" kern="900" dirty="0">
                          <a:effectLst/>
                        </a:rPr>
                      </a:br>
                      <a:endParaRPr lang="en-US" sz="20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GB" sz="2400" b="1" dirty="0">
                          <a:solidFill>
                            <a:srgbClr val="34617A"/>
                          </a:solidFill>
                          <a:effectLst/>
                        </a:rPr>
                        <a:t>39</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302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$60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1531470049"/>
                  </a:ext>
                </a:extLst>
              </a:tr>
              <a:tr h="352630">
                <a:tc>
                  <a:txBody>
                    <a:bodyPr/>
                    <a:lstStyle/>
                    <a:p>
                      <a:pPr marL="0" marR="0" algn="ctr">
                        <a:lnSpc>
                          <a:spcPts val="1200"/>
                        </a:lnSpc>
                        <a:spcBef>
                          <a:spcPts val="0"/>
                        </a:spcBef>
                        <a:spcAft>
                          <a:spcPts val="0"/>
                        </a:spcAft>
                        <a:tabLst>
                          <a:tab pos="180340" algn="l"/>
                        </a:tabLst>
                      </a:pPr>
                      <a:br>
                        <a:rPr lang="en-US" sz="2000" kern="900" dirty="0">
                          <a:effectLst/>
                        </a:rPr>
                      </a:br>
                      <a:r>
                        <a:rPr lang="en-US" sz="2000" kern="900" dirty="0">
                          <a:effectLst/>
                        </a:rPr>
                        <a:t>Columbus-Pittsburgh</a:t>
                      </a:r>
                      <a:br>
                        <a:rPr lang="en-US" sz="2000" kern="900" dirty="0">
                          <a:effectLst/>
                        </a:rPr>
                      </a:br>
                      <a:endParaRPr lang="en-US" sz="20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b">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GB" sz="2400" b="1" dirty="0">
                          <a:solidFill>
                            <a:srgbClr val="34617A"/>
                          </a:solidFill>
                          <a:effectLst/>
                        </a:rPr>
                        <a:t>22</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163 </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tc>
                  <a:txBody>
                    <a:bodyPr/>
                    <a:lstStyle/>
                    <a:p>
                      <a:pPr marL="0" marR="0" algn="ctr">
                        <a:spcBef>
                          <a:spcPts val="0"/>
                        </a:spcBef>
                        <a:spcAft>
                          <a:spcPts val="0"/>
                        </a:spcAft>
                        <a:tabLst>
                          <a:tab pos="180340" algn="l"/>
                        </a:tabLst>
                      </a:pPr>
                      <a:r>
                        <a:rPr lang="en-GB" sz="2400" b="1" dirty="0">
                          <a:solidFill>
                            <a:srgbClr val="34617A"/>
                          </a:solidFill>
                          <a:effectLst/>
                        </a:rPr>
                        <a:t>$33</a:t>
                      </a:r>
                      <a:endPar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337235248"/>
                  </a:ext>
                </a:extLst>
              </a:tr>
            </a:tbl>
          </a:graphicData>
        </a:graphic>
      </p:graphicFrame>
      <p:sp>
        <p:nvSpPr>
          <p:cNvPr id="9" name="Rectangle 2">
            <a:extLst>
              <a:ext uri="{FF2B5EF4-FFF2-40B4-BE49-F238E27FC236}">
                <a16:creationId xmlns:a16="http://schemas.microsoft.com/office/drawing/2014/main" id="{1F300663-B656-48EF-8B16-F53FD9AD4DFB}"/>
              </a:ext>
            </a:extLst>
          </p:cNvPr>
          <p:cNvSpPr>
            <a:spLocks noChangeArrowheads="1"/>
          </p:cNvSpPr>
          <p:nvPr/>
        </p:nvSpPr>
        <p:spPr bwMode="auto">
          <a:xfrm>
            <a:off x="629920" y="1274987"/>
            <a:ext cx="99223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800" b="1" i="0" u="none" strike="noStrike" cap="none" normalizeH="0" baseline="0" dirty="0" bmk="_Toc15573550">
                <a:ln>
                  <a:noFill/>
                </a:ln>
                <a:solidFill>
                  <a:srgbClr val="34617A"/>
                </a:solidFill>
                <a:effectLst/>
                <a:latin typeface="Arial" panose="020B0604020202020204" pitchFamily="34" charset="0"/>
                <a:ea typeface="Arial" panose="020B0604020202020204" pitchFamily="34" charset="0"/>
                <a:cs typeface="Times New Roman" panose="02020603050405020304" pitchFamily="18" charset="0"/>
              </a:rPr>
              <a:t>Average Hyperloop Service Characteristics by Metro Pair</a:t>
            </a:r>
            <a:endParaRPr kumimoji="0" lang="en-US" altLang="en-US" sz="2800" b="0" i="0" u="none" strike="noStrike" cap="none" normalizeH="0" baseline="0" dirty="0">
              <a:ln>
                <a:noFill/>
              </a:ln>
              <a:solidFill>
                <a:srgbClr val="34617A"/>
              </a:solidFill>
              <a:effectLst/>
              <a:latin typeface="Arial" panose="020B0604020202020204" pitchFamily="34" charset="0"/>
            </a:endParaRPr>
          </a:p>
        </p:txBody>
      </p:sp>
      <p:sp>
        <p:nvSpPr>
          <p:cNvPr id="10" name="TextBox 9">
            <a:extLst>
              <a:ext uri="{FF2B5EF4-FFF2-40B4-BE49-F238E27FC236}">
                <a16:creationId xmlns:a16="http://schemas.microsoft.com/office/drawing/2014/main" id="{429C978F-59D5-4326-986C-6F81FA68CBC7}"/>
              </a:ext>
            </a:extLst>
          </p:cNvPr>
          <p:cNvSpPr txBox="1"/>
          <p:nvPr/>
        </p:nvSpPr>
        <p:spPr>
          <a:xfrm>
            <a:off x="594926" y="5637591"/>
            <a:ext cx="10619382" cy="369332"/>
          </a:xfrm>
          <a:prstGeom prst="rect">
            <a:avLst/>
          </a:prstGeom>
          <a:noFill/>
        </p:spPr>
        <p:txBody>
          <a:bodyPr wrap="none" rtlCol="0">
            <a:spAutoFit/>
          </a:bodyPr>
          <a:lstStyle/>
          <a:p>
            <a:r>
              <a:rPr lang="en-US" dirty="0">
                <a:solidFill>
                  <a:schemeClr val="tx1">
                    <a:lumMod val="50000"/>
                    <a:lumOff val="50000"/>
                  </a:schemeClr>
                </a:solidFill>
              </a:rPr>
              <a:t>* 2019 dollars. Based on an assumed $0.20/mile, as calculated by AECOM with input from Virgin Hyperloop One</a:t>
            </a:r>
          </a:p>
        </p:txBody>
      </p:sp>
    </p:spTree>
    <p:extLst>
      <p:ext uri="{BB962C8B-B14F-4D97-AF65-F5344CB8AC3E}">
        <p14:creationId xmlns:p14="http://schemas.microsoft.com/office/powerpoint/2010/main" val="245963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A6496D-5D05-492A-ADE6-BF3ABF2A453D}"/>
              </a:ext>
            </a:extLst>
          </p:cNvPr>
          <p:cNvSpPr>
            <a:spLocks noGrp="1"/>
          </p:cNvSpPr>
          <p:nvPr>
            <p:ph sz="half" idx="2"/>
          </p:nvPr>
        </p:nvSpPr>
        <p:spPr>
          <a:xfrm>
            <a:off x="193590" y="1087407"/>
            <a:ext cx="5416100" cy="4802647"/>
          </a:xfrm>
        </p:spPr>
        <p:txBody>
          <a:bodyPr>
            <a:normAutofit/>
          </a:bodyPr>
          <a:lstStyle/>
          <a:p>
            <a:r>
              <a:rPr lang="en-US" dirty="0"/>
              <a:t>$2.5-million studies of rapid-speed technology options (traditional rail and hyperloop)</a:t>
            </a:r>
          </a:p>
          <a:p>
            <a:r>
              <a:rPr lang="en-US" dirty="0"/>
              <a:t>Chicago-Columbus-Pittsburgh Corridor</a:t>
            </a:r>
          </a:p>
          <a:p>
            <a:r>
              <a:rPr lang="en-US" dirty="0"/>
              <a:t>Two initial phases:</a:t>
            </a:r>
          </a:p>
          <a:p>
            <a:pPr lvl="1"/>
            <a:r>
              <a:rPr lang="en-US" dirty="0"/>
              <a:t>Hyperloop Feasibility Study</a:t>
            </a:r>
          </a:p>
          <a:p>
            <a:pPr lvl="1"/>
            <a:r>
              <a:rPr lang="en-US" dirty="0"/>
              <a:t>Components of Tier 1 EIS</a:t>
            </a:r>
          </a:p>
          <a:p>
            <a:pPr lvl="1"/>
            <a:endParaRPr lang="en-US" dirty="0"/>
          </a:p>
          <a:p>
            <a:endParaRPr lang="en-US" dirty="0"/>
          </a:p>
        </p:txBody>
      </p:sp>
      <p:sp>
        <p:nvSpPr>
          <p:cNvPr id="4" name="Title 3">
            <a:extLst>
              <a:ext uri="{FF2B5EF4-FFF2-40B4-BE49-F238E27FC236}">
                <a16:creationId xmlns:a16="http://schemas.microsoft.com/office/drawing/2014/main" id="{6DE88D5A-47C1-4064-9585-FA771D40FF31}"/>
              </a:ext>
            </a:extLst>
          </p:cNvPr>
          <p:cNvSpPr>
            <a:spLocks noGrp="1"/>
          </p:cNvSpPr>
          <p:nvPr>
            <p:ph type="title"/>
          </p:nvPr>
        </p:nvSpPr>
        <p:spPr/>
        <p:txBody>
          <a:bodyPr/>
          <a:lstStyle/>
          <a:p>
            <a:r>
              <a:rPr lang="en-US" dirty="0"/>
              <a:t>ABOUT RSTI</a:t>
            </a:r>
          </a:p>
        </p:txBody>
      </p:sp>
      <p:pic>
        <p:nvPicPr>
          <p:cNvPr id="7" name="Picture Placeholder 6" descr="Related image">
            <a:extLst>
              <a:ext uri="{FF2B5EF4-FFF2-40B4-BE49-F238E27FC236}">
                <a16:creationId xmlns:a16="http://schemas.microsoft.com/office/drawing/2014/main" id="{6BB0EC28-4B8C-4CD3-B41C-3E2658474BA9}"/>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868" r="12553"/>
          <a:stretch/>
        </p:blipFill>
        <p:spPr bwMode="auto">
          <a:xfrm>
            <a:off x="5830692" y="1087867"/>
            <a:ext cx="6097837" cy="480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041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B394B-F83D-4FEA-8208-7183E60F7B7A}"/>
              </a:ext>
            </a:extLst>
          </p:cNvPr>
          <p:cNvSpPr>
            <a:spLocks noGrp="1"/>
          </p:cNvSpPr>
          <p:nvPr>
            <p:ph type="title"/>
          </p:nvPr>
        </p:nvSpPr>
        <p:spPr/>
        <p:txBody>
          <a:bodyPr>
            <a:noAutofit/>
          </a:bodyPr>
          <a:lstStyle/>
          <a:p>
            <a:r>
              <a:rPr lang="en-US" cap="all" dirty="0"/>
              <a:t>Emissions Savings</a:t>
            </a:r>
          </a:p>
        </p:txBody>
      </p:sp>
      <p:graphicFrame>
        <p:nvGraphicFramePr>
          <p:cNvPr id="5" name="Content Placeholder 11">
            <a:extLst>
              <a:ext uri="{FF2B5EF4-FFF2-40B4-BE49-F238E27FC236}">
                <a16:creationId xmlns:a16="http://schemas.microsoft.com/office/drawing/2014/main" id="{38037DFE-7BB4-4F65-9B9E-DD4990A89D96}"/>
              </a:ext>
            </a:extLst>
          </p:cNvPr>
          <p:cNvGraphicFramePr>
            <a:graphicFrameLocks/>
          </p:cNvGraphicFramePr>
          <p:nvPr>
            <p:extLst>
              <p:ext uri="{D42A27DB-BD31-4B8C-83A1-F6EECF244321}">
                <p14:modId xmlns:p14="http://schemas.microsoft.com/office/powerpoint/2010/main" val="3312837221"/>
              </p:ext>
            </p:extLst>
          </p:nvPr>
        </p:nvGraphicFramePr>
        <p:xfrm>
          <a:off x="629920" y="1813798"/>
          <a:ext cx="10428224" cy="3390205"/>
        </p:xfrm>
        <a:graphic>
          <a:graphicData uri="http://schemas.openxmlformats.org/drawingml/2006/table">
            <a:tbl>
              <a:tblPr firstRow="1" firstCol="1" bandRow="1">
                <a:tableStyleId>{AF606853-7671-496A-8E4F-DF71F8EC918B}</a:tableStyleId>
              </a:tblPr>
              <a:tblGrid>
                <a:gridCol w="8611616">
                  <a:extLst>
                    <a:ext uri="{9D8B030D-6E8A-4147-A177-3AD203B41FA5}">
                      <a16:colId xmlns:a16="http://schemas.microsoft.com/office/drawing/2014/main" val="3438324700"/>
                    </a:ext>
                  </a:extLst>
                </a:gridCol>
                <a:gridCol w="1816608">
                  <a:extLst>
                    <a:ext uri="{9D8B030D-6E8A-4147-A177-3AD203B41FA5}">
                      <a16:colId xmlns:a16="http://schemas.microsoft.com/office/drawing/2014/main" val="3262701160"/>
                    </a:ext>
                  </a:extLst>
                </a:gridCol>
              </a:tblGrid>
              <a:tr h="647005">
                <a:tc gridSpan="2">
                  <a:txBody>
                    <a:bodyPr/>
                    <a:lstStyle/>
                    <a:p>
                      <a:pPr marL="0" marR="0" algn="ctr">
                        <a:spcBef>
                          <a:spcPts val="2600"/>
                        </a:spcBef>
                        <a:spcAft>
                          <a:spcPts val="200"/>
                        </a:spcAft>
                      </a:pPr>
                      <a:r>
                        <a:rPr lang="en-US" sz="2400" kern="900" dirty="0">
                          <a:effectLst/>
                        </a:rPr>
                        <a:t>Environmental Sustainability</a:t>
                      </a:r>
                      <a:endParaRPr lang="en-US" sz="24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2C0"/>
                    </a:solidFill>
                  </a:tcPr>
                </a:tc>
                <a:tc hMerge="1">
                  <a:txBody>
                    <a:bodyPr/>
                    <a:lstStyle/>
                    <a:p>
                      <a:pPr marL="0" marR="0" algn="ctr">
                        <a:spcBef>
                          <a:spcPts val="200"/>
                        </a:spcBef>
                        <a:spcAft>
                          <a:spcPts val="200"/>
                        </a:spcAft>
                      </a:pPr>
                      <a:endParaRPr lang="en-US" sz="2400" kern="900" dirty="0">
                        <a:effectLst/>
                        <a:latin typeface="Arial" panose="020B0604020202020204" pitchFamily="34" charset="0"/>
                        <a:ea typeface="Arial" panose="020B0604020202020204" pitchFamily="34" charset="0"/>
                        <a:cs typeface="Times New Roman" panose="02020603050405020304" pitchFamily="18" charset="0"/>
                      </a:endParaRP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2C0"/>
                    </a:solidFill>
                  </a:tcPr>
                </a:tc>
                <a:extLst>
                  <a:ext uri="{0D108BD9-81ED-4DB2-BD59-A6C34878D82A}">
                    <a16:rowId xmlns:a16="http://schemas.microsoft.com/office/drawing/2014/main" val="155445748"/>
                  </a:ext>
                </a:extLst>
              </a:tr>
              <a:tr h="685800">
                <a:tc>
                  <a:txBody>
                    <a:bodyPr/>
                    <a:lstStyle/>
                    <a:p>
                      <a:pPr marL="0" marR="0" algn="l">
                        <a:lnSpc>
                          <a:spcPts val="1200"/>
                        </a:lnSpc>
                        <a:spcBef>
                          <a:spcPts val="0"/>
                        </a:spcBef>
                        <a:spcAft>
                          <a:spcPts val="0"/>
                        </a:spcAft>
                        <a:tabLst>
                          <a:tab pos="180340" algn="l"/>
                        </a:tabLst>
                      </a:pPr>
                      <a:r>
                        <a:rPr lang="en-US" sz="2000" kern="900" dirty="0">
                          <a:effectLst/>
                          <a:latin typeface="Arial" panose="020B0604020202020204" pitchFamily="34" charset="0"/>
                          <a:ea typeface="Arial" panose="020B0604020202020204" pitchFamily="34" charset="0"/>
                          <a:cs typeface="Times New Roman" panose="02020603050405020304" pitchFamily="18" charset="0"/>
                        </a:rPr>
                        <a:t>  Mode Shift Emissions Savings (Auto to Hyperloop)</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rPr>
                        <a:t>$113.9M</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077016100"/>
                  </a:ext>
                </a:extLst>
              </a:tr>
              <a:tr h="685800">
                <a:tc>
                  <a:txBody>
                    <a:bodyPr/>
                    <a:lstStyle/>
                    <a:p>
                      <a:pPr marL="0" marR="0" lvl="0" indent="0" algn="l" defTabSz="914354" rtl="0" eaLnBrk="1" fontAlgn="auto" latinLnBrk="0" hangingPunct="1">
                        <a:lnSpc>
                          <a:spcPts val="1200"/>
                        </a:lnSpc>
                        <a:spcBef>
                          <a:spcPts val="0"/>
                        </a:spcBef>
                        <a:spcAft>
                          <a:spcPts val="0"/>
                        </a:spcAft>
                        <a:buClrTx/>
                        <a:buSzTx/>
                        <a:buFontTx/>
                        <a:buNone/>
                        <a:tabLst>
                          <a:tab pos="180340" algn="l"/>
                        </a:tabLst>
                        <a:defRPr/>
                      </a:pPr>
                      <a:r>
                        <a:rPr lang="en-US" sz="2000" kern="900" dirty="0">
                          <a:effectLst/>
                          <a:latin typeface="Arial" panose="020B0604020202020204" pitchFamily="34" charset="0"/>
                          <a:ea typeface="Arial" panose="020B0604020202020204" pitchFamily="34" charset="0"/>
                          <a:cs typeface="Times New Roman" panose="02020603050405020304" pitchFamily="18" charset="0"/>
                        </a:rPr>
                        <a:t>  Mode Shift Emissions Savings (Air to Hyperloop)</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rPr>
                        <a:t>$0.3M</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3812113950"/>
                  </a:ext>
                </a:extLst>
              </a:tr>
              <a:tr h="685800">
                <a:tc>
                  <a:txBody>
                    <a:bodyPr/>
                    <a:lstStyle/>
                    <a:p>
                      <a:pPr marL="0" marR="0" lvl="0" indent="0" algn="l" defTabSz="914354" rtl="0" eaLnBrk="1" fontAlgn="auto" latinLnBrk="0" hangingPunct="1">
                        <a:lnSpc>
                          <a:spcPts val="1200"/>
                        </a:lnSpc>
                        <a:spcBef>
                          <a:spcPts val="0"/>
                        </a:spcBef>
                        <a:spcAft>
                          <a:spcPts val="0"/>
                        </a:spcAft>
                        <a:buClrTx/>
                        <a:buSzTx/>
                        <a:buFontTx/>
                        <a:buNone/>
                        <a:tabLst>
                          <a:tab pos="180340" algn="l"/>
                        </a:tabLst>
                        <a:defRPr/>
                      </a:pPr>
                      <a:r>
                        <a:rPr lang="en-US" sz="2000" kern="900" dirty="0">
                          <a:effectLst/>
                          <a:latin typeface="Arial" panose="020B0604020202020204" pitchFamily="34" charset="0"/>
                          <a:ea typeface="Arial" panose="020B0604020202020204" pitchFamily="34" charset="0"/>
                          <a:cs typeface="Times New Roman" panose="02020603050405020304" pitchFamily="18" charset="0"/>
                        </a:rPr>
                        <a:t>  Mode Shift Emissions Savings (Train to Hyperloop)</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rPr>
                        <a:t>$7.8M</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472956227"/>
                  </a:ext>
                </a:extLst>
              </a:tr>
              <a:tr h="685800">
                <a:tc>
                  <a:txBody>
                    <a:bodyPr/>
                    <a:lstStyle/>
                    <a:p>
                      <a:pPr marL="0" marR="0" lvl="0" indent="0" algn="l" defTabSz="914354" rtl="0" eaLnBrk="1" fontAlgn="auto" latinLnBrk="0" hangingPunct="1">
                        <a:lnSpc>
                          <a:spcPts val="1200"/>
                        </a:lnSpc>
                        <a:spcBef>
                          <a:spcPts val="0"/>
                        </a:spcBef>
                        <a:spcAft>
                          <a:spcPts val="0"/>
                        </a:spcAft>
                        <a:buClrTx/>
                        <a:buSzTx/>
                        <a:buFontTx/>
                        <a:buNone/>
                        <a:tabLst>
                          <a:tab pos="180340" algn="l"/>
                        </a:tabLst>
                        <a:defRPr/>
                      </a:pPr>
                      <a:r>
                        <a:rPr lang="en-US" sz="2000" kern="900" dirty="0">
                          <a:effectLst/>
                          <a:latin typeface="Arial" panose="020B0604020202020204" pitchFamily="34" charset="0"/>
                          <a:ea typeface="Arial" panose="020B0604020202020204" pitchFamily="34" charset="0"/>
                          <a:cs typeface="Times New Roman" panose="02020603050405020304" pitchFamily="18" charset="0"/>
                        </a:rPr>
                        <a:t>  Mode Shift Emissions Savings (Commercial Truck to Hyperloop)</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58B75F"/>
                    </a:solidFill>
                  </a:tcPr>
                </a:tc>
                <a:tc>
                  <a:txBody>
                    <a:bodyPr/>
                    <a:lstStyle/>
                    <a:p>
                      <a:pPr marL="0" marR="0" algn="ctr">
                        <a:spcBef>
                          <a:spcPts val="0"/>
                        </a:spcBef>
                        <a:spcAft>
                          <a:spcPts val="0"/>
                        </a:spcAft>
                        <a:tabLst>
                          <a:tab pos="180340" algn="l"/>
                        </a:tabLst>
                      </a:pPr>
                      <a:r>
                        <a:rPr lang="en-US" sz="2400" b="1" dirty="0">
                          <a:solidFill>
                            <a:srgbClr val="34617A"/>
                          </a:solidFill>
                          <a:effectLst/>
                          <a:latin typeface="Arial" panose="020B0604020202020204" pitchFamily="34" charset="0"/>
                          <a:ea typeface="Arial" panose="020B0604020202020204" pitchFamily="34" charset="0"/>
                          <a:cs typeface="Times New Roman" panose="02020603050405020304" pitchFamily="18" charset="0"/>
                        </a:rPr>
                        <a:t>$4.6M</a:t>
                      </a:r>
                    </a:p>
                  </a:txBody>
                  <a:tcPr marL="0" marR="71755" marT="17780" marB="1778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9CE92"/>
                    </a:solidFill>
                  </a:tcPr>
                </a:tc>
                <a:extLst>
                  <a:ext uri="{0D108BD9-81ED-4DB2-BD59-A6C34878D82A}">
                    <a16:rowId xmlns:a16="http://schemas.microsoft.com/office/drawing/2014/main" val="2096048479"/>
                  </a:ext>
                </a:extLst>
              </a:tr>
            </a:tbl>
          </a:graphicData>
        </a:graphic>
      </p:graphicFrame>
    </p:spTree>
    <p:extLst>
      <p:ext uri="{BB962C8B-B14F-4D97-AF65-F5344CB8AC3E}">
        <p14:creationId xmlns:p14="http://schemas.microsoft.com/office/powerpoint/2010/main" val="1377782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CF801-582D-4AF4-9DE2-ACDFAC9EE918}"/>
              </a:ext>
            </a:extLst>
          </p:cNvPr>
          <p:cNvSpPr>
            <a:spLocks noGrp="1"/>
          </p:cNvSpPr>
          <p:nvPr>
            <p:ph sz="half" idx="2"/>
          </p:nvPr>
        </p:nvSpPr>
        <p:spPr/>
        <p:txBody>
          <a:bodyPr>
            <a:normAutofit/>
          </a:bodyPr>
          <a:lstStyle/>
          <a:p>
            <a:pPr marL="285750" indent="-285750"/>
            <a:r>
              <a:rPr lang="en-US" dirty="0"/>
              <a:t>Public meetings</a:t>
            </a:r>
          </a:p>
          <a:p>
            <a:pPr marL="285750" indent="-285750"/>
            <a:r>
              <a:rPr lang="en-US" dirty="0"/>
              <a:t>VHO certification segment – R&amp;D collaboration opportunity</a:t>
            </a:r>
          </a:p>
          <a:p>
            <a:pPr marL="285750" indent="-285750"/>
            <a:r>
              <a:rPr lang="en-US" dirty="0"/>
              <a:t>Create a travel demand advisory panel (public agencies, academic institutions, VHO)</a:t>
            </a:r>
          </a:p>
          <a:p>
            <a:pPr marL="285750" indent="-285750"/>
            <a:r>
              <a:rPr lang="en-US" dirty="0"/>
              <a:t>Monitor NETT Council activities and opportunities to engage in federal regulatory framework </a:t>
            </a:r>
          </a:p>
          <a:p>
            <a:pPr marL="285750" indent="-285750"/>
            <a:r>
              <a:rPr lang="en-US" dirty="0"/>
              <a:t>Advance regulatory framework with appropriate agencies </a:t>
            </a:r>
          </a:p>
          <a:p>
            <a:pPr marL="285750" indent="-285750"/>
            <a:r>
              <a:rPr lang="en-US" dirty="0"/>
              <a:t>Continue to facilitate collaboration</a:t>
            </a:r>
          </a:p>
          <a:p>
            <a:pPr marL="0" indent="0">
              <a:buNone/>
            </a:pP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D10B394B-F83D-4FEA-8208-7183E60F7B7A}"/>
              </a:ext>
            </a:extLst>
          </p:cNvPr>
          <p:cNvSpPr>
            <a:spLocks noGrp="1"/>
          </p:cNvSpPr>
          <p:nvPr>
            <p:ph type="title"/>
          </p:nvPr>
        </p:nvSpPr>
        <p:spPr/>
        <p:txBody>
          <a:bodyPr>
            <a:noAutofit/>
          </a:bodyPr>
          <a:lstStyle/>
          <a:p>
            <a:r>
              <a:rPr lang="en-US" dirty="0"/>
              <a:t>HYPERLOOP NEXT STEPS</a:t>
            </a:r>
          </a:p>
        </p:txBody>
      </p:sp>
    </p:spTree>
    <p:extLst>
      <p:ext uri="{BB962C8B-B14F-4D97-AF65-F5344CB8AC3E}">
        <p14:creationId xmlns:p14="http://schemas.microsoft.com/office/powerpoint/2010/main" val="3264267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CF801-582D-4AF4-9DE2-ACDFAC9EE918}"/>
              </a:ext>
            </a:extLst>
          </p:cNvPr>
          <p:cNvSpPr>
            <a:spLocks noGrp="1"/>
          </p:cNvSpPr>
          <p:nvPr>
            <p:ph sz="half" idx="2"/>
          </p:nvPr>
        </p:nvSpPr>
        <p:spPr/>
        <p:txBody>
          <a:bodyPr>
            <a:normAutofit/>
          </a:bodyPr>
          <a:lstStyle/>
          <a:p>
            <a:pPr marL="285750" indent="-285750"/>
            <a:r>
              <a:rPr lang="en-US" dirty="0"/>
              <a:t>Public meetings</a:t>
            </a:r>
          </a:p>
          <a:p>
            <a:pPr marL="285750" indent="-285750"/>
            <a:r>
              <a:rPr lang="en-US" dirty="0"/>
              <a:t>Secure funding to complete the environmental studies necessary for the federal construction approval process </a:t>
            </a:r>
          </a:p>
          <a:p>
            <a:pPr marL="285750" indent="-285750"/>
            <a:r>
              <a:rPr lang="en-US" dirty="0"/>
              <a:t>Engage and secure the support of communities east of Columbus </a:t>
            </a:r>
          </a:p>
          <a:p>
            <a:pPr marL="285750" indent="-285750"/>
            <a:r>
              <a:rPr lang="en-US" dirty="0"/>
              <a:t>Develop a strategy with other surrounding states to secure regulatory guidance </a:t>
            </a:r>
          </a:p>
          <a:p>
            <a:pPr marL="0" indent="0">
              <a:buNone/>
            </a:pPr>
            <a:endParaRPr lang="en-US" dirty="0"/>
          </a:p>
          <a:p>
            <a:endParaRPr lang="en-US" dirty="0"/>
          </a:p>
        </p:txBody>
      </p:sp>
      <p:sp>
        <p:nvSpPr>
          <p:cNvPr id="3" name="Title 2">
            <a:extLst>
              <a:ext uri="{FF2B5EF4-FFF2-40B4-BE49-F238E27FC236}">
                <a16:creationId xmlns:a16="http://schemas.microsoft.com/office/drawing/2014/main" id="{D10B394B-F83D-4FEA-8208-7183E60F7B7A}"/>
              </a:ext>
            </a:extLst>
          </p:cNvPr>
          <p:cNvSpPr>
            <a:spLocks noGrp="1"/>
          </p:cNvSpPr>
          <p:nvPr>
            <p:ph type="title"/>
          </p:nvPr>
        </p:nvSpPr>
        <p:spPr/>
        <p:txBody>
          <a:bodyPr>
            <a:noAutofit/>
          </a:bodyPr>
          <a:lstStyle/>
          <a:p>
            <a:r>
              <a:rPr lang="en-US" dirty="0"/>
              <a:t>Passenger rail NEXT STEPS</a:t>
            </a:r>
          </a:p>
        </p:txBody>
      </p:sp>
    </p:spTree>
    <p:extLst>
      <p:ext uri="{BB962C8B-B14F-4D97-AF65-F5344CB8AC3E}">
        <p14:creationId xmlns:p14="http://schemas.microsoft.com/office/powerpoint/2010/main" val="2355842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66" y="781047"/>
            <a:ext cx="5805463" cy="923330"/>
          </a:xfrm>
          <a:prstGeom prst="rect">
            <a:avLst/>
          </a:prstGeom>
          <a:noFill/>
        </p:spPr>
        <p:txBody>
          <a:bodyPr wrap="square" rtlCol="0">
            <a:spAutoFit/>
          </a:bodyPr>
          <a:lstStyle/>
          <a:p>
            <a:r>
              <a:rPr lang="en-US" sz="5400" b="1" dirty="0">
                <a:solidFill>
                  <a:srgbClr val="046782"/>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824989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66" y="781047"/>
            <a:ext cx="6114285" cy="2769989"/>
          </a:xfrm>
          <a:prstGeom prst="rect">
            <a:avLst/>
          </a:prstGeom>
          <a:noFill/>
        </p:spPr>
        <p:txBody>
          <a:bodyPr wrap="square" rtlCol="0">
            <a:spAutoFit/>
          </a:bodyPr>
          <a:lstStyle/>
          <a:p>
            <a:r>
              <a:rPr lang="en-US" sz="3000" b="1" dirty="0">
                <a:solidFill>
                  <a:srgbClr val="046782"/>
                </a:solidFill>
                <a:latin typeface="Arial" panose="020B0604020202020204" pitchFamily="34" charset="0"/>
                <a:cs typeface="Arial" panose="020B0604020202020204" pitchFamily="34" charset="0"/>
              </a:rPr>
              <a:t>DINA LOPEZ</a:t>
            </a:r>
          </a:p>
          <a:p>
            <a:r>
              <a:rPr lang="en-US" i="1" dirty="0">
                <a:solidFill>
                  <a:schemeClr val="bg1">
                    <a:lumMod val="50000"/>
                  </a:schemeClr>
                </a:solidFill>
                <a:latin typeface="Arial" panose="020B0604020202020204" pitchFamily="34" charset="0"/>
                <a:cs typeface="Arial" panose="020B0604020202020204" pitchFamily="34" charset="0"/>
              </a:rPr>
              <a:t>Strategic Projects Manager</a:t>
            </a:r>
          </a:p>
          <a:p>
            <a:r>
              <a:rPr lang="en-US" b="1" dirty="0">
                <a:solidFill>
                  <a:schemeClr val="bg1">
                    <a:lumMod val="50000"/>
                  </a:schemeClr>
                </a:solidFill>
                <a:latin typeface="Arial" panose="020B0604020202020204" pitchFamily="34" charset="0"/>
                <a:cs typeface="Arial" panose="020B0604020202020204" pitchFamily="34" charset="0"/>
              </a:rPr>
              <a:t>Mid-Ohio Regional Planning Commission</a:t>
            </a:r>
            <a:br>
              <a:rPr lang="en-US" dirty="0">
                <a:solidFill>
                  <a:schemeClr val="bg1">
                    <a:lumMod val="50000"/>
                  </a:schemeClr>
                </a:solidFill>
                <a:latin typeface="Arial" panose="020B0604020202020204" pitchFamily="34" charset="0"/>
                <a:cs typeface="Arial" panose="020B0604020202020204" pitchFamily="34" charset="0"/>
              </a:rPr>
            </a:br>
            <a:endParaRPr lang="en-US" dirty="0">
              <a:solidFill>
                <a:schemeClr val="bg1">
                  <a:lumMod val="50000"/>
                </a:schemeClr>
              </a:solidFill>
              <a:latin typeface="Arial" panose="020B0604020202020204" pitchFamily="34" charset="0"/>
              <a:cs typeface="Arial" panose="020B0604020202020204" pitchFamily="34" charset="0"/>
            </a:endParaRPr>
          </a:p>
          <a:p>
            <a:r>
              <a:rPr lang="en-US" b="1" dirty="0">
                <a:solidFill>
                  <a:srgbClr val="5AB65F"/>
                </a:solidFill>
                <a:latin typeface="Arial" panose="020B0604020202020204" pitchFamily="34" charset="0"/>
                <a:cs typeface="Arial" panose="020B0604020202020204" pitchFamily="34" charset="0"/>
              </a:rPr>
              <a:t>T</a:t>
            </a:r>
            <a:r>
              <a:rPr lang="en-US" dirty="0">
                <a:solidFill>
                  <a:srgbClr val="5AB65F"/>
                </a:solidFill>
                <a:latin typeface="Arial" panose="020B0604020202020204" pitchFamily="34" charset="0"/>
                <a:cs typeface="Arial" panose="020B0604020202020204" pitchFamily="34" charset="0"/>
              </a:rPr>
              <a:t>: </a:t>
            </a:r>
            <a:r>
              <a:rPr lang="en-US" dirty="0">
                <a:solidFill>
                  <a:schemeClr val="bg1">
                    <a:lumMod val="50000"/>
                  </a:schemeClr>
                </a:solidFill>
                <a:latin typeface="Arial" panose="020B0604020202020204" pitchFamily="34" charset="0"/>
                <a:cs typeface="Arial" panose="020B0604020202020204" pitchFamily="34" charset="0"/>
              </a:rPr>
              <a:t>614.233.4149 | </a:t>
            </a:r>
            <a:r>
              <a:rPr lang="en-US" b="1" dirty="0">
                <a:solidFill>
                  <a:srgbClr val="5AB65F"/>
                </a:solidFill>
                <a:latin typeface="Arial" panose="020B0604020202020204" pitchFamily="34" charset="0"/>
                <a:cs typeface="Arial" panose="020B0604020202020204" pitchFamily="34" charset="0"/>
              </a:rPr>
              <a:t>M</a:t>
            </a:r>
            <a:r>
              <a:rPr lang="en-US" dirty="0">
                <a:solidFill>
                  <a:srgbClr val="5AB65F"/>
                </a:solidFill>
                <a:latin typeface="Arial" panose="020B0604020202020204" pitchFamily="34" charset="0"/>
                <a:cs typeface="Arial" panose="020B0604020202020204" pitchFamily="34" charset="0"/>
              </a:rPr>
              <a:t>: </a:t>
            </a:r>
            <a:r>
              <a:rPr lang="en-US" dirty="0">
                <a:solidFill>
                  <a:schemeClr val="bg1">
                    <a:lumMod val="50000"/>
                  </a:schemeClr>
                </a:solidFill>
                <a:latin typeface="Arial" panose="020B0604020202020204" pitchFamily="34" charset="0"/>
                <a:cs typeface="Arial" panose="020B0604020202020204" pitchFamily="34" charset="0"/>
              </a:rPr>
              <a:t>614.603.0947</a:t>
            </a:r>
          </a:p>
          <a:p>
            <a:r>
              <a:rPr lang="en-US" b="1" dirty="0">
                <a:solidFill>
                  <a:srgbClr val="5AB65F"/>
                </a:solidFill>
                <a:latin typeface="Arial" panose="020B0604020202020204" pitchFamily="34" charset="0"/>
                <a:cs typeface="Arial" panose="020B0604020202020204" pitchFamily="34" charset="0"/>
              </a:rPr>
              <a:t>dlopez@morpc.org</a:t>
            </a:r>
            <a:br>
              <a:rPr lang="en-US" dirty="0">
                <a:solidFill>
                  <a:srgbClr val="5AB65F"/>
                </a:solidFill>
                <a:latin typeface="Arial" panose="020B0604020202020204" pitchFamily="34" charset="0"/>
                <a:cs typeface="Arial" panose="020B0604020202020204" pitchFamily="34" charset="0"/>
              </a:rPr>
            </a:br>
            <a:endParaRPr lang="en-US" dirty="0">
              <a:solidFill>
                <a:srgbClr val="5AB65F"/>
              </a:solidFill>
              <a:latin typeface="Arial" panose="020B0604020202020204" pitchFamily="34" charset="0"/>
              <a:cs typeface="Arial" panose="020B0604020202020204" pitchFamily="34" charset="0"/>
            </a:endParaRPr>
          </a:p>
          <a:p>
            <a:r>
              <a:rPr lang="en-US" dirty="0">
                <a:solidFill>
                  <a:schemeClr val="bg1">
                    <a:lumMod val="50000"/>
                  </a:schemeClr>
                </a:solidFill>
                <a:latin typeface="Arial" panose="020B0604020202020204" pitchFamily="34" charset="0"/>
                <a:cs typeface="Arial" panose="020B0604020202020204" pitchFamily="34" charset="0"/>
              </a:rPr>
              <a:t>111 Liberty Street, Suite 100</a:t>
            </a:r>
          </a:p>
          <a:p>
            <a:r>
              <a:rPr lang="en-US" dirty="0">
                <a:solidFill>
                  <a:schemeClr val="bg1">
                    <a:lumMod val="50000"/>
                  </a:schemeClr>
                </a:solidFill>
                <a:latin typeface="Arial" panose="020B0604020202020204" pitchFamily="34" charset="0"/>
                <a:cs typeface="Arial" panose="020B0604020202020204" pitchFamily="34" charset="0"/>
              </a:rPr>
              <a:t>Columbus, OH 43215 </a:t>
            </a:r>
          </a:p>
        </p:txBody>
      </p:sp>
    </p:spTree>
    <p:extLst>
      <p:ext uri="{BB962C8B-B14F-4D97-AF65-F5344CB8AC3E}">
        <p14:creationId xmlns:p14="http://schemas.microsoft.com/office/powerpoint/2010/main" val="399675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FAFF-92C8-486F-A65C-234163D48C75}"/>
              </a:ext>
            </a:extLst>
          </p:cNvPr>
          <p:cNvSpPr>
            <a:spLocks noGrp="1"/>
          </p:cNvSpPr>
          <p:nvPr>
            <p:ph type="title"/>
          </p:nvPr>
        </p:nvSpPr>
        <p:spPr/>
        <p:txBody>
          <a:bodyPr/>
          <a:lstStyle/>
          <a:p>
            <a:r>
              <a:rPr lang="en-US" dirty="0"/>
              <a:t>RSTI: TWO MODAL OPTIONS</a:t>
            </a:r>
          </a:p>
        </p:txBody>
      </p:sp>
      <p:sp>
        <p:nvSpPr>
          <p:cNvPr id="3" name="Content Placeholder 2">
            <a:extLst>
              <a:ext uri="{FF2B5EF4-FFF2-40B4-BE49-F238E27FC236}">
                <a16:creationId xmlns:a16="http://schemas.microsoft.com/office/drawing/2014/main" id="{96C9ACAC-DA47-4849-949B-406C0244810A}"/>
              </a:ext>
            </a:extLst>
          </p:cNvPr>
          <p:cNvSpPr>
            <a:spLocks noGrp="1"/>
          </p:cNvSpPr>
          <p:nvPr>
            <p:ph sz="half" idx="2"/>
          </p:nvPr>
        </p:nvSpPr>
        <p:spPr/>
        <p:txBody>
          <a:bodyPr/>
          <a:lstStyle/>
          <a:p>
            <a:pPr marL="0" indent="0">
              <a:buNone/>
            </a:pPr>
            <a:r>
              <a:rPr lang="en-US" dirty="0"/>
              <a:t>Passenger rail</a:t>
            </a:r>
          </a:p>
          <a:p>
            <a:pPr lvl="1"/>
            <a:r>
              <a:rPr lang="en-US" dirty="0"/>
              <a:t>Conduct preliminary environmental analysis</a:t>
            </a:r>
          </a:p>
          <a:p>
            <a:pPr lvl="1"/>
            <a:r>
              <a:rPr lang="en-US" dirty="0"/>
              <a:t>Identify route &amp; station alternatives</a:t>
            </a:r>
          </a:p>
          <a:p>
            <a:pPr lvl="1"/>
            <a:r>
              <a:rPr lang="en-US" dirty="0"/>
              <a:t>Minimize impacts &amp; costs</a:t>
            </a:r>
          </a:p>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FD6C5D49-38C8-4546-A866-8DCAAEEB11C0}"/>
              </a:ext>
            </a:extLst>
          </p:cNvPr>
          <p:cNvSpPr>
            <a:spLocks noGrp="1"/>
          </p:cNvSpPr>
          <p:nvPr>
            <p:ph sz="half" idx="10"/>
          </p:nvPr>
        </p:nvSpPr>
        <p:spPr/>
        <p:txBody>
          <a:bodyPr/>
          <a:lstStyle/>
          <a:p>
            <a:pPr marL="0" indent="0">
              <a:buNone/>
            </a:pPr>
            <a:r>
              <a:rPr lang="en-US" dirty="0"/>
              <a:t>Hyperloop</a:t>
            </a:r>
          </a:p>
          <a:p>
            <a:pPr lvl="1"/>
            <a:r>
              <a:rPr lang="en-US" dirty="0"/>
              <a:t>Determine feasibility of new technology; leverage rail environmental analysis</a:t>
            </a:r>
          </a:p>
          <a:p>
            <a:pPr lvl="1"/>
            <a:r>
              <a:rPr lang="en-US" dirty="0"/>
              <a:t>Identify routes &amp; station alternatives</a:t>
            </a:r>
          </a:p>
          <a:p>
            <a:pPr lvl="1"/>
            <a:r>
              <a:rPr lang="en-US" dirty="0"/>
              <a:t>Minimize impacts &amp; costs</a:t>
            </a:r>
          </a:p>
          <a:p>
            <a:pPr lvl="1"/>
            <a:r>
              <a:rPr lang="en-US" dirty="0"/>
              <a:t>Explore freight &amp; economic impacts</a:t>
            </a:r>
          </a:p>
          <a:p>
            <a:pPr lvl="2"/>
            <a:endParaRPr lang="en-US" dirty="0"/>
          </a:p>
          <a:p>
            <a:pPr marL="0" indent="0">
              <a:buNone/>
            </a:pPr>
            <a:endParaRPr lang="en-US" dirty="0"/>
          </a:p>
        </p:txBody>
      </p:sp>
    </p:spTree>
    <p:extLst>
      <p:ext uri="{BB962C8B-B14F-4D97-AF65-F5344CB8AC3E}">
        <p14:creationId xmlns:p14="http://schemas.microsoft.com/office/powerpoint/2010/main" val="967521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5C93-F18C-43F5-9C63-567FD3A00D1E}"/>
              </a:ext>
            </a:extLst>
          </p:cNvPr>
          <p:cNvSpPr>
            <a:spLocks noGrp="1"/>
          </p:cNvSpPr>
          <p:nvPr>
            <p:ph type="title"/>
          </p:nvPr>
        </p:nvSpPr>
        <p:spPr/>
        <p:txBody>
          <a:bodyPr/>
          <a:lstStyle/>
          <a:p>
            <a:r>
              <a:rPr lang="en-US" dirty="0"/>
              <a:t>HYPERLOOP FEASIBILITY STUDY</a:t>
            </a:r>
          </a:p>
        </p:txBody>
      </p:sp>
      <p:sp>
        <p:nvSpPr>
          <p:cNvPr id="3" name="Content Placeholder 2">
            <a:extLst>
              <a:ext uri="{FF2B5EF4-FFF2-40B4-BE49-F238E27FC236}">
                <a16:creationId xmlns:a16="http://schemas.microsoft.com/office/drawing/2014/main" id="{00FB1A91-EAAC-40AC-A962-393969ECA232}"/>
              </a:ext>
            </a:extLst>
          </p:cNvPr>
          <p:cNvSpPr>
            <a:spLocks noGrp="1"/>
          </p:cNvSpPr>
          <p:nvPr>
            <p:ph sz="half" idx="2"/>
          </p:nvPr>
        </p:nvSpPr>
        <p:spPr>
          <a:xfrm>
            <a:off x="193597" y="1087406"/>
            <a:ext cx="6577073" cy="4712032"/>
          </a:xfrm>
        </p:spPr>
        <p:txBody>
          <a:bodyPr>
            <a:normAutofit/>
          </a:bodyPr>
          <a:lstStyle/>
          <a:p>
            <a:r>
              <a:rPr lang="en-US" sz="3000" dirty="0"/>
              <a:t>Task 1 – Visioning and Technology Application </a:t>
            </a:r>
          </a:p>
          <a:p>
            <a:r>
              <a:rPr lang="en-US" sz="3000" dirty="0"/>
              <a:t>Task 2 – Route Planning</a:t>
            </a:r>
          </a:p>
          <a:p>
            <a:r>
              <a:rPr lang="en-US" sz="3000" dirty="0"/>
              <a:t>Task 3 – Transportation Demand and Economic Benefit Analysis </a:t>
            </a:r>
          </a:p>
          <a:p>
            <a:r>
              <a:rPr lang="en-US" sz="3000" dirty="0"/>
              <a:t>Task 4 – Regulatory Framework and Implementation Strategy </a:t>
            </a:r>
          </a:p>
          <a:p>
            <a:r>
              <a:rPr lang="en-US" sz="3000" dirty="0"/>
              <a:t>Project Management, Stakeholder, and Public Engagement</a:t>
            </a:r>
          </a:p>
        </p:txBody>
      </p:sp>
      <p:pic>
        <p:nvPicPr>
          <p:cNvPr id="14" name="Content Placeholder 13">
            <a:extLst>
              <a:ext uri="{FF2B5EF4-FFF2-40B4-BE49-F238E27FC236}">
                <a16:creationId xmlns:a16="http://schemas.microsoft.com/office/drawing/2014/main" id="{205A934F-A45B-4956-8B29-76F08CE63A59}"/>
              </a:ext>
            </a:extLst>
          </p:cNvPr>
          <p:cNvPicPr>
            <a:picLocks noGrp="1" noChangeAspect="1"/>
          </p:cNvPicPr>
          <p:nvPr>
            <p:ph sz="half" idx="10"/>
          </p:nvPr>
        </p:nvPicPr>
        <p:blipFill rotWithShape="1">
          <a:blip r:embed="rId2"/>
          <a:srcRect l="2464" r="11746"/>
          <a:stretch/>
        </p:blipFill>
        <p:spPr>
          <a:xfrm>
            <a:off x="6770688" y="1087406"/>
            <a:ext cx="4935537" cy="3533493"/>
          </a:xfrm>
          <a:prstGeom prst="rect">
            <a:avLst/>
          </a:prstGeom>
        </p:spPr>
      </p:pic>
      <p:sp>
        <p:nvSpPr>
          <p:cNvPr id="15" name="TextBox 14">
            <a:extLst>
              <a:ext uri="{FF2B5EF4-FFF2-40B4-BE49-F238E27FC236}">
                <a16:creationId xmlns:a16="http://schemas.microsoft.com/office/drawing/2014/main" id="{60AB12D3-7F47-4E27-BE8B-27720654B06A}"/>
              </a:ext>
            </a:extLst>
          </p:cNvPr>
          <p:cNvSpPr txBox="1"/>
          <p:nvPr/>
        </p:nvSpPr>
        <p:spPr>
          <a:xfrm>
            <a:off x="6667995" y="4686948"/>
            <a:ext cx="5038230" cy="1077218"/>
          </a:xfrm>
          <a:prstGeom prst="rect">
            <a:avLst/>
          </a:prstGeom>
          <a:noFill/>
        </p:spPr>
        <p:txBody>
          <a:bodyPr wrap="square" rtlCol="0">
            <a:spAutoFit/>
          </a:bodyPr>
          <a:lstStyle/>
          <a:p>
            <a:r>
              <a:rPr lang="en-US" sz="3200" dirty="0">
                <a:solidFill>
                  <a:srgbClr val="0075BF"/>
                </a:solidFill>
              </a:rPr>
              <a:t>Consultant selected:  </a:t>
            </a:r>
          </a:p>
          <a:p>
            <a:r>
              <a:rPr lang="en-US" sz="3200" b="1" dirty="0">
                <a:solidFill>
                  <a:srgbClr val="0075BF"/>
                </a:solidFill>
              </a:rPr>
              <a:t>AECOM</a:t>
            </a:r>
          </a:p>
        </p:txBody>
      </p:sp>
    </p:spTree>
    <p:extLst>
      <p:ext uri="{BB962C8B-B14F-4D97-AF65-F5344CB8AC3E}">
        <p14:creationId xmlns:p14="http://schemas.microsoft.com/office/powerpoint/2010/main" val="398287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8F63-E94E-4651-B4F3-45DBBB86FF50}"/>
              </a:ext>
            </a:extLst>
          </p:cNvPr>
          <p:cNvSpPr>
            <a:spLocks noGrp="1"/>
          </p:cNvSpPr>
          <p:nvPr>
            <p:ph type="title"/>
          </p:nvPr>
        </p:nvSpPr>
        <p:spPr/>
        <p:txBody>
          <a:bodyPr/>
          <a:lstStyle/>
          <a:p>
            <a:r>
              <a:rPr lang="en-US" dirty="0"/>
              <a:t>COMPONENTS OF A TIER I EIS</a:t>
            </a:r>
          </a:p>
        </p:txBody>
      </p:sp>
      <p:sp>
        <p:nvSpPr>
          <p:cNvPr id="5" name="Content Placeholder 2">
            <a:extLst>
              <a:ext uri="{FF2B5EF4-FFF2-40B4-BE49-F238E27FC236}">
                <a16:creationId xmlns:a16="http://schemas.microsoft.com/office/drawing/2014/main" id="{0CC4892D-C8D5-42FB-9AE2-3FAAAD7267DB}"/>
              </a:ext>
            </a:extLst>
          </p:cNvPr>
          <p:cNvSpPr>
            <a:spLocks noGrp="1"/>
          </p:cNvSpPr>
          <p:nvPr>
            <p:ph sz="half" idx="2"/>
          </p:nvPr>
        </p:nvSpPr>
        <p:spPr>
          <a:xfrm>
            <a:off x="193597" y="1087406"/>
            <a:ext cx="6577073" cy="4712032"/>
          </a:xfrm>
        </p:spPr>
        <p:txBody>
          <a:bodyPr>
            <a:normAutofit fontScale="92500"/>
          </a:bodyPr>
          <a:lstStyle/>
          <a:p>
            <a:r>
              <a:rPr lang="en-US" dirty="0"/>
              <a:t>Task 1 – Project Management </a:t>
            </a:r>
          </a:p>
          <a:p>
            <a:r>
              <a:rPr lang="en-US" dirty="0"/>
              <a:t>Task 2 – Preliminary Data Collection </a:t>
            </a:r>
          </a:p>
          <a:p>
            <a:r>
              <a:rPr lang="en-US" dirty="0"/>
              <a:t>Task 3 – Purpose and Need Statement </a:t>
            </a:r>
          </a:p>
          <a:p>
            <a:r>
              <a:rPr lang="en-US" dirty="0"/>
              <a:t>Task 4 – Route Alternatives </a:t>
            </a:r>
          </a:p>
          <a:p>
            <a:r>
              <a:rPr lang="en-US" dirty="0"/>
              <a:t>Task 5 – Service Alternatives </a:t>
            </a:r>
          </a:p>
          <a:p>
            <a:r>
              <a:rPr lang="en-US" dirty="0"/>
              <a:t>Task 6 – Infrastructure Investments </a:t>
            </a:r>
          </a:p>
          <a:p>
            <a:r>
              <a:rPr lang="en-US" dirty="0"/>
              <a:t>Task 7 – Public Involvement</a:t>
            </a:r>
          </a:p>
        </p:txBody>
      </p:sp>
      <p:pic>
        <p:nvPicPr>
          <p:cNvPr id="20" name="Picture 19">
            <a:extLst>
              <a:ext uri="{FF2B5EF4-FFF2-40B4-BE49-F238E27FC236}">
                <a16:creationId xmlns:a16="http://schemas.microsoft.com/office/drawing/2014/main" id="{90B30E88-2E4A-407E-AD39-4AED6FC82328}"/>
              </a:ext>
            </a:extLst>
          </p:cNvPr>
          <p:cNvPicPr>
            <a:picLocks noChangeAspect="1"/>
          </p:cNvPicPr>
          <p:nvPr/>
        </p:nvPicPr>
        <p:blipFill rotWithShape="1">
          <a:blip r:embed="rId2"/>
          <a:srcRect r="7213"/>
          <a:stretch/>
        </p:blipFill>
        <p:spPr>
          <a:xfrm>
            <a:off x="6770077" y="1087405"/>
            <a:ext cx="4935538" cy="3533493"/>
          </a:xfrm>
          <a:prstGeom prst="rect">
            <a:avLst/>
          </a:prstGeom>
        </p:spPr>
      </p:pic>
      <p:sp>
        <p:nvSpPr>
          <p:cNvPr id="21" name="TextBox 20">
            <a:extLst>
              <a:ext uri="{FF2B5EF4-FFF2-40B4-BE49-F238E27FC236}">
                <a16:creationId xmlns:a16="http://schemas.microsoft.com/office/drawing/2014/main" id="{3D5C7757-4B17-4494-A760-A73D4307824E}"/>
              </a:ext>
            </a:extLst>
          </p:cNvPr>
          <p:cNvSpPr txBox="1"/>
          <p:nvPr/>
        </p:nvSpPr>
        <p:spPr>
          <a:xfrm>
            <a:off x="6667995" y="4686948"/>
            <a:ext cx="5038230" cy="1077218"/>
          </a:xfrm>
          <a:prstGeom prst="rect">
            <a:avLst/>
          </a:prstGeom>
          <a:noFill/>
        </p:spPr>
        <p:txBody>
          <a:bodyPr wrap="square" rtlCol="0">
            <a:spAutoFit/>
          </a:bodyPr>
          <a:lstStyle/>
          <a:p>
            <a:r>
              <a:rPr lang="en-US" sz="3200" dirty="0">
                <a:solidFill>
                  <a:srgbClr val="0075BF"/>
                </a:solidFill>
              </a:rPr>
              <a:t>Consultant selected:  </a:t>
            </a:r>
          </a:p>
          <a:p>
            <a:r>
              <a:rPr lang="en-US" sz="3200" b="1" dirty="0">
                <a:solidFill>
                  <a:srgbClr val="0075BF"/>
                </a:solidFill>
              </a:rPr>
              <a:t>WSP USA, Inc</a:t>
            </a:r>
          </a:p>
        </p:txBody>
      </p:sp>
    </p:spTree>
    <p:extLst>
      <p:ext uri="{BB962C8B-B14F-4D97-AF65-F5344CB8AC3E}">
        <p14:creationId xmlns:p14="http://schemas.microsoft.com/office/powerpoint/2010/main" val="359283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88537-227C-8645-91E8-E2DF5C2A92ED}"/>
              </a:ext>
            </a:extLst>
          </p:cNvPr>
          <p:cNvSpPr>
            <a:spLocks noGrp="1"/>
          </p:cNvSpPr>
          <p:nvPr>
            <p:ph type="title"/>
          </p:nvPr>
        </p:nvSpPr>
        <p:spPr/>
        <p:txBody>
          <a:bodyPr>
            <a:noAutofit/>
          </a:bodyPr>
          <a:lstStyle/>
          <a:p>
            <a:r>
              <a:rPr lang="en-US" dirty="0"/>
              <a:t>RAPID SPEED TRANSPORTATION</a:t>
            </a:r>
          </a:p>
        </p:txBody>
      </p:sp>
      <p:pic>
        <p:nvPicPr>
          <p:cNvPr id="3" name="Picture 2" descr="A close up of a map&#10;&#10;Description automatically generated">
            <a:extLst>
              <a:ext uri="{FF2B5EF4-FFF2-40B4-BE49-F238E27FC236}">
                <a16:creationId xmlns:a16="http://schemas.microsoft.com/office/drawing/2014/main" id="{9C58FAA6-8FC4-4302-A9B4-38A8E6A1F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12913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88537-227C-8645-91E8-E2DF5C2A92ED}"/>
              </a:ext>
            </a:extLst>
          </p:cNvPr>
          <p:cNvSpPr>
            <a:spLocks noGrp="1"/>
          </p:cNvSpPr>
          <p:nvPr>
            <p:ph type="title"/>
          </p:nvPr>
        </p:nvSpPr>
        <p:spPr/>
        <p:txBody>
          <a:bodyPr>
            <a:noAutofit/>
          </a:bodyPr>
          <a:lstStyle/>
          <a:p>
            <a:r>
              <a:rPr lang="en-US" dirty="0"/>
              <a:t>RAPID SPEED TRANSPORTATION</a:t>
            </a:r>
          </a:p>
        </p:txBody>
      </p:sp>
      <p:pic>
        <p:nvPicPr>
          <p:cNvPr id="7" name="Picture 6" descr="A close up of a map&#10;&#10;Description automatically generated">
            <a:extLst>
              <a:ext uri="{FF2B5EF4-FFF2-40B4-BE49-F238E27FC236}">
                <a16:creationId xmlns:a16="http://schemas.microsoft.com/office/drawing/2014/main" id="{79B03BA1-1173-4731-8C26-7E674F63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926"/>
            <a:ext cx="12192000" cy="5618074"/>
          </a:xfrm>
          <a:prstGeom prst="rect">
            <a:avLst/>
          </a:prstGeom>
        </p:spPr>
      </p:pic>
    </p:spTree>
    <p:extLst>
      <p:ext uri="{BB962C8B-B14F-4D97-AF65-F5344CB8AC3E}">
        <p14:creationId xmlns:p14="http://schemas.microsoft.com/office/powerpoint/2010/main" val="2141307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3726</TotalTime>
  <Words>1853</Words>
  <Application>Microsoft Office PowerPoint</Application>
  <PresentationFormat>Widescreen</PresentationFormat>
  <Paragraphs>335</Paragraphs>
  <Slides>44</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Office Theme</vt:lpstr>
      <vt:lpstr>Midwest Connect Hyperloop Feasibility Study</vt:lpstr>
      <vt:lpstr>PURPOSE</vt:lpstr>
      <vt:lpstr>PowerPoint Presentation</vt:lpstr>
      <vt:lpstr>ABOUT RSTI</vt:lpstr>
      <vt:lpstr>RSTI: TWO MODAL OPTIONS</vt:lpstr>
      <vt:lpstr>HYPERLOOP FEASIBILITY STUDY</vt:lpstr>
      <vt:lpstr>COMPONENTS OF A TIER I EIS</vt:lpstr>
      <vt:lpstr>RAPID SPEED TRANSPORTATION</vt:lpstr>
      <vt:lpstr>RAPID SPEED TRANSPORTATION</vt:lpstr>
      <vt:lpstr>RAPID SPEED TRANSPORTATION</vt:lpstr>
      <vt:lpstr>PowerPoint Presentation</vt:lpstr>
      <vt:lpstr>Route Screening Criteria</vt:lpstr>
      <vt:lpstr>route ALTERNATIVES</vt:lpstr>
      <vt:lpstr>route ALTERNATIVES</vt:lpstr>
      <vt:lpstr>route ALTERNATIVES</vt:lpstr>
      <vt:lpstr>route ALTERNATIVES</vt:lpstr>
      <vt:lpstr>PowerPoint Presentation</vt:lpstr>
      <vt:lpstr>STATION/PORTAL CRITERIA</vt:lpstr>
      <vt:lpstr>POTENTIAL STATIONS/PORTALS – COLUMBUS</vt:lpstr>
      <vt:lpstr>POTENTIAL STATIONS/PORTALS – COLUMBUS</vt:lpstr>
      <vt:lpstr>POTENTIAL STATION – DUBLIN</vt:lpstr>
      <vt:lpstr>POTENTIAL STATION – MARYSVILLE WEST</vt:lpstr>
      <vt:lpstr>POTENTIAL STATION – MARYSVILLE SOUTH</vt:lpstr>
      <vt:lpstr>POTENTIAL STATION – KENTON WEST</vt:lpstr>
      <vt:lpstr>POTENTIAL STATION – KENTON CENTRAL</vt:lpstr>
      <vt:lpstr>POTENTIAL STATION – LIMA</vt:lpstr>
      <vt:lpstr>PowerPoint Presentation</vt:lpstr>
      <vt:lpstr>RIDERSHIP market</vt:lpstr>
      <vt:lpstr>RIDERSHIP market</vt:lpstr>
      <vt:lpstr>RIDERSHIP market</vt:lpstr>
      <vt:lpstr>RIDERSHIP market</vt:lpstr>
      <vt:lpstr>RIDERSHIP market</vt:lpstr>
      <vt:lpstr>RIDERSHIP market</vt:lpstr>
      <vt:lpstr>Travel time and cost savings</vt:lpstr>
      <vt:lpstr>Hyperloop STUDY Key findings</vt:lpstr>
      <vt:lpstr>Hyperloop STUDY Key findings</vt:lpstr>
      <vt:lpstr>Wider Economic benefits</vt:lpstr>
      <vt:lpstr>FINDINGS: travel time savings</vt:lpstr>
      <vt:lpstr>Estimated Hyperloop Fares*</vt:lpstr>
      <vt:lpstr>Emissions Savings</vt:lpstr>
      <vt:lpstr>HYPERLOOP NEXT STEPS</vt:lpstr>
      <vt:lpstr>Passenger rail 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Schumick</dc:creator>
  <cp:lastModifiedBy>laptop</cp:lastModifiedBy>
  <cp:revision>295</cp:revision>
  <cp:lastPrinted>2019-10-28T21:03:32Z</cp:lastPrinted>
  <dcterms:created xsi:type="dcterms:W3CDTF">2019-01-28T15:35:07Z</dcterms:created>
  <dcterms:modified xsi:type="dcterms:W3CDTF">2020-02-03T22:28:43Z</dcterms:modified>
</cp:coreProperties>
</file>