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548" r:id="rId2"/>
    <p:sldId id="495" r:id="rId3"/>
    <p:sldId id="549" r:id="rId4"/>
    <p:sldId id="545" r:id="rId5"/>
    <p:sldId id="546" r:id="rId6"/>
    <p:sldId id="547" r:id="rId7"/>
    <p:sldId id="544" r:id="rId8"/>
    <p:sldId id="550" r:id="rId9"/>
    <p:sldId id="551" r:id="rId10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ura Koprowski" initials="L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5" autoAdjust="0"/>
    <p:restoredTop sz="94660"/>
  </p:normalViewPr>
  <p:slideViewPr>
    <p:cSldViewPr>
      <p:cViewPr varScale="1">
        <p:scale>
          <a:sx n="105" d="100"/>
          <a:sy n="105" d="100"/>
        </p:scale>
        <p:origin x="122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79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1" y="0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/>
          <a:lstStyle>
            <a:lvl1pPr algn="r">
              <a:defRPr sz="1200"/>
            </a:lvl1pPr>
          </a:lstStyle>
          <a:p>
            <a:fld id="{18795FFB-9728-47B6-BBE2-81E33F5E2A44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1" y="8817904"/>
            <a:ext cx="3026833" cy="464185"/>
          </a:xfrm>
          <a:prstGeom prst="rect">
            <a:avLst/>
          </a:prstGeom>
        </p:spPr>
        <p:txBody>
          <a:bodyPr vert="horz" lIns="92960" tIns="46480" rIns="92960" bIns="46480" rtlCol="0" anchor="b"/>
          <a:lstStyle>
            <a:lvl1pPr algn="r">
              <a:defRPr sz="1200"/>
            </a:lvl1pPr>
          </a:lstStyle>
          <a:p>
            <a:fld id="{F142504E-9C3A-4922-BB34-4FA09436E2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693" y="0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/>
          <a:lstStyle>
            <a:lvl1pPr algn="r">
              <a:defRPr sz="1200"/>
            </a:lvl1pPr>
          </a:lstStyle>
          <a:p>
            <a:fld id="{6E20B782-6037-4E1C-94E5-DC21197F035C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033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83" tIns="45542" rIns="91083" bIns="455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7869" y="4467701"/>
            <a:ext cx="5589263" cy="3655537"/>
          </a:xfrm>
          <a:prstGeom prst="rect">
            <a:avLst/>
          </a:prstGeom>
        </p:spPr>
        <p:txBody>
          <a:bodyPr vert="horz" lIns="91083" tIns="45542" rIns="91083" bIns="455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693" y="8818249"/>
            <a:ext cx="3026729" cy="465452"/>
          </a:xfrm>
          <a:prstGeom prst="rect">
            <a:avLst/>
          </a:prstGeom>
        </p:spPr>
        <p:txBody>
          <a:bodyPr vert="horz" lIns="91083" tIns="45542" rIns="91083" bIns="45542" rtlCol="0" anchor="b"/>
          <a:lstStyle>
            <a:lvl1pPr algn="r">
              <a:defRPr sz="1200"/>
            </a:lvl1pPr>
          </a:lstStyle>
          <a:p>
            <a:fld id="{8D1CBE09-6B1F-4AD6-BBE4-7373DAF643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76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80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89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61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559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02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4806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1CBE09-6B1F-4AD6-BBE4-7373DAF643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75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152400" y="228600"/>
            <a:ext cx="8745538" cy="643890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" descr="MORPC_RGB_Reverse_Primary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1514" y="5533488"/>
            <a:ext cx="1687286" cy="124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209550" y="-173038"/>
            <a:ext cx="8745538" cy="1004888"/>
          </a:xfrm>
          <a:prstGeom prst="roundRect">
            <a:avLst>
              <a:gd name="adj" fmla="val 15465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" descr="MORPC_RGB_Reverse_Secondary.pd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5875" y="-90488"/>
            <a:ext cx="1531938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3326E-3B0A-492F-B707-49B594A9BA8D}" type="datetimeFigureOut">
              <a:rPr lang="en-US" smtClean="0"/>
              <a:pPr/>
              <a:t>12/3/2018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3E7B6-2C7A-4FD0-9AFF-CE0770BB9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morpc.maps.arcgis.com/apps/Cascade/index.html?appid=92fd1b0e52c840519271d0080b65080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" y="228600"/>
            <a:ext cx="8745538" cy="643890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6386" name="Picture 1" descr="MORPC_RGB_Reverse_Prim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1514" y="5533488"/>
            <a:ext cx="1687286" cy="1241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90600" y="1905000"/>
            <a:ext cx="7010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Franklin Gothic Medium" pitchFamily="34" charset="0"/>
              </a:rPr>
              <a:t>2018 Rickenbacker Area Study</a:t>
            </a:r>
            <a:endParaRPr lang="en-US" sz="4000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43400" y="3191623"/>
            <a:ext cx="441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Prepared for:</a:t>
            </a:r>
          </a:p>
          <a:p>
            <a:endParaRPr lang="en-US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MORPC Community Advisory Committee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MORPC Transportation Advisory Committee</a:t>
            </a:r>
          </a:p>
          <a:p>
            <a:endParaRPr lang="en-US" b="1" dirty="0" smtClean="0">
              <a:solidFill>
                <a:schemeClr val="bg1"/>
              </a:solidFill>
              <a:latin typeface="Franklin Gothic Book" panose="020B0503020102020204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December  2018</a:t>
            </a:r>
            <a:endParaRPr lang="en-US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93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4648200"/>
            <a:ext cx="7003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Franklin Gothic Demi" panose="020B0703020102020204" pitchFamily="34" charset="0"/>
              </a:rPr>
              <a:t>(No committee actions required)</a:t>
            </a:r>
            <a:endParaRPr lang="en-US" sz="2800" dirty="0">
              <a:latin typeface="Franklin Gothic Demi" panose="020B0703020102020204" pitchFamily="34" charset="0"/>
            </a:endParaRPr>
          </a:p>
        </p:txBody>
      </p:sp>
      <p:pic>
        <p:nvPicPr>
          <p:cNvPr id="1026" name="Picture 2" descr="Image result for information onl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524000"/>
            <a:ext cx="2667000" cy="2667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39144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76" y="1007349"/>
            <a:ext cx="700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Study Documentation Themes</a:t>
            </a:r>
            <a:endParaRPr lang="en-US" dirty="0">
              <a:latin typeface="Franklin Gothic Demi" panose="020B0703020102020204" pitchFamily="34" charset="0"/>
            </a:endParaRPr>
          </a:p>
          <a:p>
            <a:endParaRPr lang="en-US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74776" y="2209800"/>
            <a:ext cx="3749204" cy="28623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Franklin Gothic Book" panose="020B0503020102020204" pitchFamily="34" charset="0"/>
              </a:rPr>
              <a:t>Business attraction and </a:t>
            </a:r>
            <a:r>
              <a:rPr lang="en-US" dirty="0" smtClean="0">
                <a:latin typeface="Franklin Gothic Book" panose="020B0503020102020204" pitchFamily="34" charset="0"/>
              </a:rPr>
              <a:t>retention</a:t>
            </a:r>
            <a:br>
              <a:rPr lang="en-US" dirty="0" smtClean="0">
                <a:latin typeface="Franklin Gothic Book" panose="020B0503020102020204" pitchFamily="34" charset="0"/>
              </a:rPr>
            </a:b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Workforce mobility &amp; safety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Freight routing and access</a:t>
            </a:r>
          </a:p>
          <a:p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Resiliency &amp; Technology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Franklin Gothic Book" panose="020B0503020102020204" pitchFamily="34" charset="0"/>
              </a:rPr>
              <a:t>Quality of life</a:t>
            </a:r>
            <a:endParaRPr lang="en-US" dirty="0">
              <a:latin typeface="Franklin Gothic Book" panose="020B05030201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1905000"/>
            <a:ext cx="3255420" cy="387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2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-eu-west-1.amazonaws.com/telenorconnexion.com/assets/2017/04/18113048/Industrial-Manufacturing-1024x683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3" t="1032" r="44417" b="3134"/>
          <a:stretch/>
        </p:blipFill>
        <p:spPr bwMode="auto">
          <a:xfrm>
            <a:off x="6934200" y="2438401"/>
            <a:ext cx="18288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4776" y="1007349"/>
            <a:ext cx="700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Recommendations</a:t>
            </a:r>
            <a:endParaRPr lang="en-US" dirty="0">
              <a:latin typeface="Franklin Gothic Demi" panose="020B0703020102020204" pitchFamily="34" charset="0"/>
            </a:endParaRPr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1590" y="1752003"/>
            <a:ext cx="6044010" cy="603242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Mixed-Use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Add significant workforce housing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Add retail/restaurants to create a more quality tenant environment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Study hospitality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u="sng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Diversification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Increase emphasis on attracting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Find a niche in value-added manufacturing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Leverage Free Trade Zone (FTZ) benefits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40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76" y="1007349"/>
            <a:ext cx="700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Recommendations</a:t>
            </a:r>
            <a:endParaRPr lang="en-US" dirty="0">
              <a:latin typeface="Franklin Gothic Demi" panose="020B0703020102020204" pitchFamily="34" charset="0"/>
            </a:endParaRPr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9600" y="1524000"/>
            <a:ext cx="7872810" cy="501675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Marketing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Consider options to refocus </a:t>
            </a:r>
            <a:br>
              <a:rPr lang="en-US" sz="2000" dirty="0" smtClean="0">
                <a:latin typeface="Franklin Gothic Book" panose="020B0503020102020204" pitchFamily="34" charset="0"/>
              </a:rPr>
            </a:br>
            <a:r>
              <a:rPr lang="en-US" sz="2000" dirty="0" smtClean="0">
                <a:latin typeface="Franklin Gothic Book" panose="020B0503020102020204" pitchFamily="34" charset="0"/>
              </a:rPr>
              <a:t>marketing structure and branding </a:t>
            </a:r>
            <a:br>
              <a:rPr lang="en-US" sz="2000" dirty="0" smtClean="0">
                <a:latin typeface="Franklin Gothic Book" panose="020B0503020102020204" pitchFamily="34" charset="0"/>
              </a:rPr>
            </a:br>
            <a:r>
              <a:rPr lang="en-US" sz="2000" dirty="0" smtClean="0">
                <a:latin typeface="Franklin Gothic Book" panose="020B0503020102020204" pitchFamily="34" charset="0"/>
              </a:rPr>
              <a:t>to reflect new growth directions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Columbus Regional Airport Authority (CRAA) has rebranded Inland Port</a:t>
            </a:r>
          </a:p>
          <a:p>
            <a:pPr lvl="1"/>
            <a:endParaRPr lang="en-US" sz="2000" u="sng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Regional Partnerships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Explore opportunities to increase collaboration and/or leverage funding (Transportation Improvement District, Regional Transportation Improvement Project, Special Improvement District, New Community Authority, accords,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Utilize sustainable funding solutions for infrastructure investment and operations</a:t>
            </a:r>
            <a:endParaRPr lang="en-US" dirty="0"/>
          </a:p>
        </p:txBody>
      </p:sp>
      <p:pic>
        <p:nvPicPr>
          <p:cNvPr id="2050" name="Picture 2" descr="https://rickenbackerinlandport.com/storage/staging/20170428201357-rick-inland-por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75321"/>
            <a:ext cx="3009901" cy="78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62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4776" y="1007349"/>
            <a:ext cx="700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Recommendations</a:t>
            </a:r>
            <a:endParaRPr lang="en-US" dirty="0">
              <a:latin typeface="Franklin Gothic Demi" panose="020B0703020102020204" pitchFamily="34" charset="0"/>
            </a:endParaRPr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1590" y="1752003"/>
            <a:ext cx="6425010" cy="572464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Aspirational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Energy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Generation (e.g., solar field, roofs, etc.)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Shared electric equipment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Non-polluting, electric drayage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Technology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Hyperloop connecting Rickenbacker and John Glenn airports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Artificial intelligence deployment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Smart technologies deployment (e.g., drones)</a:t>
            </a:r>
          </a:p>
          <a:p>
            <a:pPr lvl="1"/>
            <a:endParaRPr lang="en-US" sz="2000" dirty="0" smtClean="0"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098" name="Picture 2" descr="https://securecdn.pymnts.com/wp-content/uploads/2016/07/sizzle-or-fizzle-walmart-pay-marketplace-lending-zenefits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42" r="16573"/>
          <a:stretch/>
        </p:blipFill>
        <p:spPr bwMode="auto">
          <a:xfrm>
            <a:off x="6934200" y="2447663"/>
            <a:ext cx="1828800" cy="3486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75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3426" r="17599"/>
          <a:stretch/>
        </p:blipFill>
        <p:spPr>
          <a:xfrm>
            <a:off x="6934201" y="2438400"/>
            <a:ext cx="1828800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4776" y="1007349"/>
            <a:ext cx="70039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Franklin Gothic Demi" panose="020B0703020102020204" pitchFamily="34" charset="0"/>
              </a:rPr>
              <a:t>Recommendations</a:t>
            </a:r>
            <a:endParaRPr lang="en-US" dirty="0">
              <a:latin typeface="Franklin Gothic Demi" panose="020B0703020102020204" pitchFamily="34" charset="0"/>
            </a:endParaRPr>
          </a:p>
          <a:p>
            <a:endParaRPr lang="en-US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61590" y="1752003"/>
            <a:ext cx="6044010" cy="4985980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u="sng" dirty="0" smtClean="0">
                <a:latin typeface="Franklin Gothic Book" panose="020B0503020102020204" pitchFamily="34" charset="0"/>
              </a:rPr>
              <a:t>Comprehensively Address Workforce Access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u="sng" dirty="0" smtClean="0">
              <a:latin typeface="Franklin Gothic Book" panose="020B05030201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Recognize that job sprawl impacts peer industrial areas around the region and country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Make workforce access our competitive advantage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Multi-faceted solutions: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Housing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Transit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Franklin Gothic Book" panose="020B0503020102020204" pitchFamily="34" charset="0"/>
              </a:rPr>
              <a:t>Innovative </a:t>
            </a:r>
            <a:r>
              <a:rPr lang="en-US" sz="2000" dirty="0" smtClean="0">
                <a:latin typeface="Franklin Gothic Book" panose="020B0503020102020204" pitchFamily="34" charset="0"/>
              </a:rPr>
              <a:t>mobility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Franklin Gothic Book" panose="020B0503020102020204" pitchFamily="34" charset="0"/>
              </a:rPr>
              <a:t>Imagine…Rickenbacker as one of the most integrated workforce access environments in the nation, where transportation barriers are heavily minimized for the benefit of both companies and employees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2489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38400" y="2743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Franklin Gothic Book" panose="020B0503020102020204" pitchFamily="34" charset="0"/>
                <a:ea typeface="Calibri" panose="020F0502020204030204" pitchFamily="34" charset="0"/>
                <a:hlinkClick r:id="rId3"/>
              </a:rPr>
              <a:t>https://morpc.maps.arcgis.com/apps/Cascade/index.html?appid=92fd1b0e52c840519271d0080b650801</a:t>
            </a:r>
            <a:endParaRPr lang="en-US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32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9550" y="230188"/>
            <a:ext cx="8745538" cy="6438900"/>
          </a:xfrm>
          <a:prstGeom prst="roundRect">
            <a:avLst>
              <a:gd name="adj" fmla="val 2412"/>
            </a:avLst>
          </a:prstGeom>
          <a:solidFill>
            <a:srgbClr val="0B3E5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8434" name="Picture 4" descr="MORPC_RGB_Reverse_Primary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562" y="2133600"/>
            <a:ext cx="273843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Box 7"/>
          <p:cNvSpPr txBox="1">
            <a:spLocks noChangeArrowheads="1"/>
          </p:cNvSpPr>
          <p:nvPr/>
        </p:nvSpPr>
        <p:spPr bwMode="auto">
          <a:xfrm>
            <a:off x="4058012" y="533400"/>
            <a:ext cx="4648200" cy="500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  <a:latin typeface="Franklin Gothic Book" pitchFamily="34" charset="0"/>
              </a:rPr>
              <a:t>Dina Lopez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Strategic Projects Manager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bg1"/>
                </a:solidFill>
                <a:latin typeface="Franklin Gothic Book" pitchFamily="34" charset="0"/>
              </a:rPr>
              <a:t>Transportation Systems &amp; Funding</a:t>
            </a:r>
            <a:r>
              <a:rPr lang="en-US" sz="2400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dlopez@morpc.org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Maria Schaper, AICP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Transportation Planning Manager</a:t>
            </a: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  <a:latin typeface="Franklin Gothic Book" pitchFamily="34" charset="0"/>
              </a:rPr>
              <a:t>Transportation Systems &amp; Funding</a:t>
            </a:r>
            <a:r>
              <a:rPr lang="en-US" sz="2400" dirty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mschaper@morpc.org</a:t>
            </a: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/>
            </a:r>
            <a:b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111 Liberty Street, </a:t>
            </a:r>
            <a:r>
              <a:rPr lang="fr-FR" dirty="0" smtClean="0">
                <a:solidFill>
                  <a:schemeClr val="bg1"/>
                </a:solidFill>
                <a:latin typeface="Franklin Gothic Book" pitchFamily="34" charset="0"/>
              </a:rPr>
              <a:t>Suite 100</a:t>
            </a:r>
          </a:p>
          <a:p>
            <a:pPr>
              <a:lnSpc>
                <a:spcPct val="110000"/>
              </a:lnSpc>
            </a:pPr>
            <a:r>
              <a:rPr lang="fr-FR" dirty="0" smtClean="0">
                <a:solidFill>
                  <a:schemeClr val="bg1"/>
                </a:solidFill>
                <a:latin typeface="Franklin Gothic Book" pitchFamily="34" charset="0"/>
              </a:rPr>
              <a:t>Columbus, Ohio 43215</a:t>
            </a:r>
          </a:p>
          <a:p>
            <a:pPr>
              <a:lnSpc>
                <a:spcPct val="110000"/>
              </a:lnSpc>
            </a:pPr>
            <a:endParaRPr lang="fr-FR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fr-FR" dirty="0" smtClean="0">
                <a:solidFill>
                  <a:schemeClr val="bg1"/>
                </a:solidFill>
                <a:latin typeface="Franklin Gothic Book" pitchFamily="34" charset="0"/>
              </a:rPr>
              <a:t>Phone: 614.233.4160</a:t>
            </a:r>
            <a:endParaRPr lang="en-US" dirty="0" smtClean="0">
              <a:solidFill>
                <a:schemeClr val="bg1"/>
              </a:solidFill>
              <a:latin typeface="Franklin Gothic Book" pitchFamily="34" charset="0"/>
            </a:endParaRP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chemeClr val="bg1"/>
                </a:solidFill>
                <a:latin typeface="Franklin Gothic Book" pitchFamily="34" charset="0"/>
              </a:rPr>
              <a:t>www.morpc.org</a:t>
            </a:r>
            <a:endParaRPr lang="en-US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5" name="Picture 4" descr="FB_whit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6127391"/>
            <a:ext cx="304752" cy="304752"/>
          </a:xfrm>
          <a:prstGeom prst="rect">
            <a:avLst/>
          </a:prstGeom>
        </p:spPr>
      </p:pic>
      <p:pic>
        <p:nvPicPr>
          <p:cNvPr id="6" name="Picture 5" descr="Twitter_whi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43400" y="6127391"/>
            <a:ext cx="314911" cy="30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95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14407</TotalTime>
  <Words>194</Words>
  <Application>Microsoft Office PowerPoint</Application>
  <PresentationFormat>On-screen Show (4:3)</PresentationFormat>
  <Paragraphs>93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Franklin Gothic Book</vt:lpstr>
      <vt:lpstr>Franklin Gothic Demi</vt:lpstr>
      <vt:lpstr>Franklin Gothic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Garth Weithman</dc:creator>
  <cp:lastModifiedBy>Christina Tatum</cp:lastModifiedBy>
  <cp:revision>428</cp:revision>
  <cp:lastPrinted>2017-05-12T17:23:42Z</cp:lastPrinted>
  <dcterms:created xsi:type="dcterms:W3CDTF">2014-02-06T13:48:19Z</dcterms:created>
  <dcterms:modified xsi:type="dcterms:W3CDTF">2018-12-03T17:21:54Z</dcterms:modified>
</cp:coreProperties>
</file>