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79" r:id="rId3"/>
    <p:sldId id="261" r:id="rId4"/>
    <p:sldId id="280" r:id="rId5"/>
    <p:sldId id="281" r:id="rId6"/>
    <p:sldId id="276" r:id="rId7"/>
    <p:sldId id="278" r:id="rId8"/>
    <p:sldId id="272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17A"/>
    <a:srgbClr val="0075BF"/>
    <a:srgbClr val="5AB65F"/>
    <a:srgbClr val="2A7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3C74983-CCE3-465F-97D6-740CE36B04E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79535AD-2B21-4449-8321-13D810A07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0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7" y="-22440"/>
            <a:ext cx="11341172" cy="63794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5942" y="3832657"/>
            <a:ext cx="5525258" cy="174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5942" y="5668363"/>
            <a:ext cx="7436436" cy="980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Sub-text goes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9" y="5407621"/>
            <a:ext cx="3842790" cy="13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7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" y="-16476"/>
            <a:ext cx="11335265" cy="63760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5942" y="3832657"/>
            <a:ext cx="5525258" cy="174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 b="1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5942" y="5668363"/>
            <a:ext cx="7436436" cy="980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Sub-text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9" y="5407621"/>
            <a:ext cx="3842790" cy="13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ottom 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591" y="1087407"/>
            <a:ext cx="11785528" cy="47120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597" y="357167"/>
            <a:ext cx="8900983" cy="496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82" y="103811"/>
            <a:ext cx="2654137" cy="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ottom Graphic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1087407"/>
            <a:ext cx="6795931" cy="480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93591" y="1087407"/>
            <a:ext cx="4776716" cy="4802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593" y="365405"/>
            <a:ext cx="894217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82" y="103811"/>
            <a:ext cx="2654137" cy="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ottom Graphic_Doub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2192000" cy="56578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593" y="365405"/>
            <a:ext cx="894217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93597" y="1087406"/>
            <a:ext cx="5638799" cy="4712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6067175" y="1087406"/>
            <a:ext cx="5638799" cy="4712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82" y="103811"/>
            <a:ext cx="2654137" cy="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Graphic_2_Doub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918" cy="686552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5416" y="365405"/>
            <a:ext cx="1105518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95416" y="1005016"/>
            <a:ext cx="5436980" cy="4777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67175" y="1005016"/>
            <a:ext cx="5638799" cy="4777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51" y="5913647"/>
            <a:ext cx="2529023" cy="8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Graphic_2_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918" cy="68655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5416" y="365405"/>
            <a:ext cx="11055181" cy="480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95415" y="1005016"/>
            <a:ext cx="11055181" cy="4777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461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2A7F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51" y="5913647"/>
            <a:ext cx="2529023" cy="8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6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Single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2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3" r:id="rId3"/>
    <p:sldLayoutId id="2147483657" r:id="rId4"/>
    <p:sldLayoutId id="2147483656" r:id="rId5"/>
    <p:sldLayoutId id="2147483666" r:id="rId6"/>
    <p:sldLayoutId id="2147483658" r:id="rId7"/>
    <p:sldLayoutId id="2147483670" r:id="rId8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library/video/2019/2020-census-psa-all-videos.html" TargetMode="Externa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CF3Js-LpAc" TargetMode="External"/><Relationship Id="rId6" Type="http://schemas.openxmlformats.org/officeDocument/2006/relationships/hyperlink" Target="https://2020census.gov/en/jobs" TargetMode="External"/><Relationship Id="rId5" Type="http://schemas.openxmlformats.org/officeDocument/2006/relationships/hyperlink" Target="https://www.columbus.gov/Templates/Detail.aspx?id=2147511973" TargetMode="External"/><Relationship Id="rId4" Type="http://schemas.openxmlformats.org/officeDocument/2006/relationships/hyperlink" Target="https://www.census.gov/library/fact-sheet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pavingtheway@morpc.or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wmurdock@morpc.or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Data &amp; Mapping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103143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5400" dirty="0"/>
              <a:t>Census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93591" y="1087407"/>
            <a:ext cx="6026054" cy="5114985"/>
          </a:xfrm>
        </p:spPr>
        <p:txBody>
          <a:bodyPr/>
          <a:lstStyle/>
          <a:p>
            <a:r>
              <a:rPr lang="en-US" dirty="0"/>
              <a:t>Invitations will be mailed starting in March</a:t>
            </a:r>
          </a:p>
          <a:p>
            <a:r>
              <a:rPr lang="en-US" dirty="0"/>
              <a:t>Promotional materials &amp; information available online</a:t>
            </a:r>
          </a:p>
          <a:p>
            <a:pPr lvl="1"/>
            <a:r>
              <a:rPr lang="en-US" dirty="0"/>
              <a:t>Census Bureau</a:t>
            </a:r>
          </a:p>
          <a:p>
            <a:pPr lvl="2"/>
            <a:r>
              <a:rPr lang="en-US" dirty="0"/>
              <a:t>Video PSAs: </a:t>
            </a:r>
            <a:r>
              <a:rPr lang="en-US" dirty="0">
                <a:hlinkClick r:id="rId3"/>
              </a:rPr>
              <a:t>https://www.census.gov/library/video/2019/2020-census-psa-all-videos.html</a:t>
            </a:r>
            <a:endParaRPr lang="en-US" dirty="0"/>
          </a:p>
          <a:p>
            <a:pPr lvl="2"/>
            <a:r>
              <a:rPr lang="en-US" dirty="0"/>
              <a:t>Multi-lingual fact sheets: </a:t>
            </a:r>
            <a:r>
              <a:rPr lang="en-US" dirty="0">
                <a:hlinkClick r:id="rId4"/>
              </a:rPr>
              <a:t>https://www.census.gov/library/fact-sheets.html</a:t>
            </a:r>
            <a:endParaRPr lang="en-US" dirty="0"/>
          </a:p>
          <a:p>
            <a:pPr lvl="1"/>
            <a:r>
              <a:rPr lang="en-US" dirty="0"/>
              <a:t>City of Columbus fact sheets for hard-to-count groups (multi-lingual): </a:t>
            </a:r>
            <a:r>
              <a:rPr lang="en-US" dirty="0">
                <a:hlinkClick r:id="rId5"/>
              </a:rPr>
              <a:t>https://www.columbus.gov/Templates/Detail.aspx?id=2147511973</a:t>
            </a:r>
            <a:endParaRPr lang="en-US" dirty="0"/>
          </a:p>
          <a:p>
            <a:r>
              <a:rPr lang="en-US" dirty="0"/>
              <a:t>Hiring for Census jobs still underway</a:t>
            </a:r>
          </a:p>
          <a:p>
            <a:pPr lvl="1"/>
            <a:r>
              <a:rPr lang="en-US" dirty="0"/>
              <a:t>Columbus Metropolitan Library hosting recruitment staff</a:t>
            </a:r>
          </a:p>
          <a:p>
            <a:pPr lvl="1"/>
            <a:r>
              <a:rPr lang="en-US" dirty="0"/>
              <a:t>MORPC can help communities schedule events</a:t>
            </a:r>
          </a:p>
          <a:p>
            <a:pPr lvl="1"/>
            <a:r>
              <a:rPr lang="en-US" dirty="0">
                <a:hlinkClick r:id="rId6"/>
              </a:rPr>
              <a:t>https://2020census.gov/en/jobs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Census 2020 Updates</a:t>
            </a:r>
          </a:p>
        </p:txBody>
      </p:sp>
      <p:pic>
        <p:nvPicPr>
          <p:cNvPr id="5" name="SCF3Js-LpAc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315495" y="1621766"/>
            <a:ext cx="5614837" cy="3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42" y="3832657"/>
            <a:ext cx="7040632" cy="1746421"/>
          </a:xfrm>
        </p:spPr>
        <p:txBody>
          <a:bodyPr anchor="b"/>
          <a:lstStyle/>
          <a:p>
            <a:r>
              <a:rPr lang="en-US" sz="5400" dirty="0"/>
              <a:t>Paving the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5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Paving the Way System Redesign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193598" y="1199072"/>
            <a:ext cx="6198576" cy="460036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/>
              <a:t>On-boarding agency staff and populating projects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/>
              <a:t>All communities are encouraged to start entering projects and closures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/>
              <a:t>Email </a:t>
            </a:r>
            <a:r>
              <a:rPr lang="en-US" sz="2400" dirty="0">
                <a:hlinkClick r:id="rId2"/>
              </a:rPr>
              <a:t>pavingtheway@morpc.org</a:t>
            </a:r>
            <a:r>
              <a:rPr lang="en-US" sz="2400" dirty="0"/>
              <a:t> to request an Agency Admin account or for questions/support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/>
              <a:t>Annual Paving the Way meeting date coming soon!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30111" y="1834376"/>
            <a:ext cx="5210232" cy="2979232"/>
            <a:chOff x="6629750" y="2865864"/>
            <a:chExt cx="5210232" cy="29792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39"/>
            <a:stretch/>
          </p:blipFill>
          <p:spPr>
            <a:xfrm>
              <a:off x="6629750" y="2865864"/>
              <a:ext cx="5012027" cy="22358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3" r="-125"/>
            <a:stretch/>
          </p:blipFill>
          <p:spPr>
            <a:xfrm>
              <a:off x="6944597" y="3609275"/>
              <a:ext cx="4895385" cy="2235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080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42" y="3832657"/>
            <a:ext cx="7040632" cy="1746421"/>
          </a:xfrm>
        </p:spPr>
        <p:txBody>
          <a:bodyPr anchor="b"/>
          <a:lstStyle/>
          <a:p>
            <a:r>
              <a:rPr lang="en-US" sz="5400" dirty="0"/>
              <a:t>Regional Housing Strategy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6" y="1259052"/>
            <a:ext cx="3788257" cy="13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7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Regional Housing Strategy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193597" y="1087406"/>
            <a:ext cx="10768382" cy="4712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Task 1 – Existing Conditions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Literature Review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Regional Housing Data Analysis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Submarket Typology Analysis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Displacement Risk Analysis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Opportunity Mapping/Equity Analysis – </a:t>
            </a:r>
            <a:r>
              <a:rPr lang="en-US" i="1" dirty="0"/>
              <a:t>In-Progress</a:t>
            </a:r>
          </a:p>
          <a:p>
            <a:pPr marL="457177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Focus Groups – </a:t>
            </a:r>
            <a:r>
              <a:rPr lang="en-US" i="1" dirty="0"/>
              <a:t>In-Progress</a:t>
            </a:r>
          </a:p>
          <a:p>
            <a:pPr>
              <a:spcAft>
                <a:spcPts val="600"/>
              </a:spcAft>
            </a:pPr>
            <a:r>
              <a:rPr lang="en-US" dirty="0"/>
              <a:t>Next Steps</a:t>
            </a:r>
          </a:p>
          <a:p>
            <a:pPr marL="457177" lvl="1" indent="0">
              <a:spcAft>
                <a:spcPts val="600"/>
              </a:spcAft>
              <a:buNone/>
            </a:pPr>
            <a:r>
              <a:rPr lang="en-US" dirty="0"/>
              <a:t>Task 2 – Investment Strategies &amp; Policies</a:t>
            </a:r>
          </a:p>
          <a:p>
            <a:pPr marL="457177" lvl="1" indent="0">
              <a:spcAft>
                <a:spcPts val="600"/>
              </a:spcAft>
              <a:buNone/>
            </a:pPr>
            <a:r>
              <a:rPr lang="en-US" dirty="0"/>
              <a:t>Task 3 - Recommendations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036" t="17797" r="29177" b="40598"/>
          <a:stretch/>
        </p:blipFill>
        <p:spPr>
          <a:xfrm>
            <a:off x="304800" y="1371599"/>
            <a:ext cx="457200" cy="502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036" t="17797" r="29177" b="40598"/>
          <a:stretch/>
        </p:blipFill>
        <p:spPr>
          <a:xfrm>
            <a:off x="304800" y="1813559"/>
            <a:ext cx="457200" cy="502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036" t="17797" r="29177" b="40598"/>
          <a:stretch/>
        </p:blipFill>
        <p:spPr>
          <a:xfrm>
            <a:off x="304800" y="2255519"/>
            <a:ext cx="457200" cy="502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1036" t="17797" r="29177" b="40598"/>
          <a:stretch/>
        </p:blipFill>
        <p:spPr>
          <a:xfrm>
            <a:off x="304800" y="2697479"/>
            <a:ext cx="457200" cy="502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75" y="2534629"/>
            <a:ext cx="5054578" cy="18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0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67" y="781047"/>
            <a:ext cx="49272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6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AARON SCHILL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Data &amp; Mapping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Mid-Ohio Regional Planning Commission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459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srgbClr val="459B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614.233.4154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aschill@morpc.org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Liberty Street, Suite 100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Columbus, OH 43215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4" y="3181704"/>
            <a:ext cx="2366906" cy="8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0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1552</TotalTime>
  <Words>224</Words>
  <Application>Microsoft Office PowerPoint</Application>
  <PresentationFormat>Widescreen</PresentationFormat>
  <Paragraphs>39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Data &amp; Mapping Update</vt:lpstr>
      <vt:lpstr>Census 2020</vt:lpstr>
      <vt:lpstr>Census 2020 Updates</vt:lpstr>
      <vt:lpstr>Paving the Way</vt:lpstr>
      <vt:lpstr>Paving the Way System Redesign</vt:lpstr>
      <vt:lpstr>Regional Housing Strategy</vt:lpstr>
      <vt:lpstr>Regional Housing Strategy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Schumick</dc:creator>
  <cp:lastModifiedBy>Marta Crispin-Rondon</cp:lastModifiedBy>
  <cp:revision>118</cp:revision>
  <dcterms:created xsi:type="dcterms:W3CDTF">2019-01-28T15:35:07Z</dcterms:created>
  <dcterms:modified xsi:type="dcterms:W3CDTF">2020-02-05T12:38:12Z</dcterms:modified>
</cp:coreProperties>
</file>