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77" r:id="rId2"/>
    <p:sldId id="388" r:id="rId3"/>
    <p:sldId id="369" r:id="rId4"/>
    <p:sldId id="445" r:id="rId5"/>
    <p:sldId id="453" r:id="rId6"/>
    <p:sldId id="448" r:id="rId7"/>
    <p:sldId id="449" r:id="rId8"/>
    <p:sldId id="262" r:id="rId9"/>
    <p:sldId id="396" r:id="rId10"/>
    <p:sldId id="397" r:id="rId11"/>
    <p:sldId id="428" r:id="rId12"/>
    <p:sldId id="364" r:id="rId13"/>
    <p:sldId id="344" r:id="rId14"/>
    <p:sldId id="417" r:id="rId15"/>
    <p:sldId id="365" r:id="rId16"/>
    <p:sldId id="329" r:id="rId17"/>
    <p:sldId id="437" r:id="rId18"/>
    <p:sldId id="451" r:id="rId19"/>
    <p:sldId id="439" r:id="rId20"/>
    <p:sldId id="441" r:id="rId21"/>
    <p:sldId id="452" r:id="rId22"/>
    <p:sldId id="440" r:id="rId23"/>
    <p:sldId id="436" r:id="rId24"/>
    <p:sldId id="340" r:id="rId25"/>
    <p:sldId id="350" r:id="rId26"/>
    <p:sldId id="399" r:id="rId27"/>
    <p:sldId id="351" r:id="rId28"/>
    <p:sldId id="352" r:id="rId29"/>
    <p:sldId id="400" r:id="rId30"/>
    <p:sldId id="429" r:id="rId31"/>
    <p:sldId id="430" r:id="rId32"/>
    <p:sldId id="433" r:id="rId33"/>
    <p:sldId id="374" r:id="rId34"/>
    <p:sldId id="435" r:id="rId35"/>
    <p:sldId id="434" r:id="rId36"/>
    <p:sldId id="353" r:id="rId37"/>
    <p:sldId id="361" r:id="rId38"/>
    <p:sldId id="362" r:id="rId39"/>
    <p:sldId id="358" r:id="rId40"/>
    <p:sldId id="418" r:id="rId41"/>
    <p:sldId id="404" r:id="rId42"/>
    <p:sldId id="410" r:id="rId4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Keister" initials="MK" lastIdx="1" clrIdx="0">
    <p:extLst>
      <p:ext uri="{19B8F6BF-5375-455C-9EA6-DF929625EA0E}">
        <p15:presenceInfo xmlns:p15="http://schemas.microsoft.com/office/powerpoint/2012/main" userId="Marie Keister" providerId="None"/>
      </p:ext>
    </p:extLst>
  </p:cmAuthor>
  <p:cmAuthor id="2" name="Voorhees, Peter" initials="VP" lastIdx="20" clrIdx="1">
    <p:extLst>
      <p:ext uri="{19B8F6BF-5375-455C-9EA6-DF929625EA0E}">
        <p15:presenceInfo xmlns:p15="http://schemas.microsoft.com/office/powerpoint/2012/main" userId="S::peter.voorhees@aecom.com::f51a8980-7e73-40a5-a1ad-cfbb682343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B65F"/>
    <a:srgbClr val="0075BF"/>
    <a:srgbClr val="34617A"/>
    <a:srgbClr val="00B2C0"/>
    <a:srgbClr val="00FFFF"/>
    <a:srgbClr val="2A7F67"/>
    <a:srgbClr val="A9C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5076" autoAdjust="0"/>
  </p:normalViewPr>
  <p:slideViewPr>
    <p:cSldViewPr snapToGrid="0">
      <p:cViewPr varScale="1">
        <p:scale>
          <a:sx n="57" d="100"/>
          <a:sy n="57" d="100"/>
        </p:scale>
        <p:origin x="88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928"/>
    </p:cViewPr>
  </p:sorterViewPr>
  <p:notesViewPr>
    <p:cSldViewPr snapToGrid="0">
      <p:cViewPr varScale="1">
        <p:scale>
          <a:sx n="103" d="100"/>
          <a:sy n="103" d="100"/>
        </p:scale>
        <p:origin x="351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mesl\Documents\Project%20Work\MORPC%20Hyperloop\Economics%20Benefits%20Model\MORPC_Hyperloop_GRP%20modellin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l\Documents\Project%20Work\MORPC%20Hyperloop\Economics%20Benefits%20Model\Slides%20for%20Morpc%20present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mesl\Documents\Project%20Work\MORPC%20Hyperloop\Economics%20Benefits%20Model\Slides%20for%20Morpc%20present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Midwest Connect Hyperloop Assessment Corridor </a:t>
            </a:r>
            <a:r>
              <a:rPr lang="en-US" sz="2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GRP - With/Without Hyperloop Enabled Productivity Increases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c:rich>
      </c:tx>
      <c:layout>
        <c:manualLayout>
          <c:xMode val="edge"/>
          <c:yMode val="edge"/>
          <c:x val="1.6479381463183052E-2"/>
          <c:y val="7.7607476254777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23893583530406"/>
          <c:y val="0.15566223094335011"/>
          <c:w val="0.723326290563302"/>
          <c:h val="0.7503212002339088"/>
        </c:manualLayout>
      </c:layout>
      <c:lineChart>
        <c:grouping val="standard"/>
        <c:varyColors val="0"/>
        <c:ser>
          <c:idx val="0"/>
          <c:order val="0"/>
          <c:tx>
            <c:strRef>
              <c:f>Summary!$C$11</c:f>
              <c:strCache>
                <c:ptCount val="1"/>
                <c:pt idx="0">
                  <c:v>Midwest Connect Hyperloop Assessment Corridor - Baseline Scenario</c:v>
                </c:pt>
              </c:strCache>
            </c:strRef>
          </c:tx>
          <c:spPr>
            <a:ln w="28575" cap="rnd">
              <a:solidFill>
                <a:srgbClr val="0075BF"/>
              </a:solidFill>
              <a:round/>
            </a:ln>
            <a:effectLst/>
          </c:spPr>
          <c:marker>
            <c:symbol val="none"/>
          </c:marker>
          <c:cat>
            <c:numRef>
              <c:f>Summary!$F$10:$L$10</c:f>
              <c:numCache>
                <c:formatCode>General</c:formatCode>
                <c:ptCount val="7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2045</c:v>
                </c:pt>
                <c:pt idx="4">
                  <c:v>2050</c:v>
                </c:pt>
                <c:pt idx="5">
                  <c:v>2055</c:v>
                </c:pt>
                <c:pt idx="6">
                  <c:v>2059</c:v>
                </c:pt>
              </c:numCache>
            </c:numRef>
          </c:cat>
          <c:val>
            <c:numRef>
              <c:f>Summary!$F$11:$L$11</c:f>
              <c:numCache>
                <c:formatCode>_(* #,##0.0_);_(* \(#,##0.0\);_(* "-"??_);_(@_)</c:formatCode>
                <c:ptCount val="7"/>
                <c:pt idx="0">
                  <c:v>1445.9270515592</c:v>
                </c:pt>
                <c:pt idx="1">
                  <c:v>1698.0461943023106</c:v>
                </c:pt>
                <c:pt idx="2">
                  <c:v>1994.1261039935025</c:v>
                </c:pt>
                <c:pt idx="3">
                  <c:v>2341.8320019628072</c:v>
                </c:pt>
                <c:pt idx="4">
                  <c:v>2750.1656562412659</c:v>
                </c:pt>
                <c:pt idx="5">
                  <c:v>3229.6984285933727</c:v>
                </c:pt>
                <c:pt idx="6">
                  <c:v>3672.8607782046888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C1-4EE4-B6B5-D92BC6054435}"/>
            </c:ext>
          </c:extLst>
        </c:ser>
        <c:ser>
          <c:idx val="1"/>
          <c:order val="1"/>
          <c:tx>
            <c:strRef>
              <c:f>Summary!$C$12</c:f>
              <c:strCache>
                <c:ptCount val="1"/>
                <c:pt idx="0">
                  <c:v>Midwest Connect Hyperloop Assessment Corridor - Build Scenario</c:v>
                </c:pt>
              </c:strCache>
            </c:strRef>
          </c:tx>
          <c:spPr>
            <a:ln w="28575" cap="rnd">
              <a:solidFill>
                <a:srgbClr val="5AB65F"/>
              </a:solidFill>
              <a:round/>
            </a:ln>
            <a:effectLst/>
          </c:spPr>
          <c:marker>
            <c:symbol val="none"/>
          </c:marker>
          <c:cat>
            <c:numRef>
              <c:f>Summary!$F$10:$L$10</c:f>
              <c:numCache>
                <c:formatCode>General</c:formatCode>
                <c:ptCount val="7"/>
                <c:pt idx="0">
                  <c:v>2030</c:v>
                </c:pt>
                <c:pt idx="1">
                  <c:v>2035</c:v>
                </c:pt>
                <c:pt idx="2">
                  <c:v>2040</c:v>
                </c:pt>
                <c:pt idx="3">
                  <c:v>2045</c:v>
                </c:pt>
                <c:pt idx="4">
                  <c:v>2050</c:v>
                </c:pt>
                <c:pt idx="5">
                  <c:v>2055</c:v>
                </c:pt>
                <c:pt idx="6">
                  <c:v>2059</c:v>
                </c:pt>
              </c:numCache>
            </c:numRef>
          </c:cat>
          <c:val>
            <c:numRef>
              <c:f>Summary!$F$12:$L$12</c:f>
              <c:numCache>
                <c:formatCode>_(* #,##0.0_);_(* \(#,##0.0\);_(* "-"??_);_(@_)</c:formatCode>
                <c:ptCount val="7"/>
                <c:pt idx="0">
                  <c:v>1445.9270515592</c:v>
                </c:pt>
                <c:pt idx="1">
                  <c:v>1754.8280642268801</c:v>
                </c:pt>
                <c:pt idx="2">
                  <c:v>2080.8423608761877</c:v>
                </c:pt>
                <c:pt idx="3">
                  <c:v>2467.4240280767344</c:v>
                </c:pt>
                <c:pt idx="4">
                  <c:v>2925.8253526551835</c:v>
                </c:pt>
                <c:pt idx="5">
                  <c:v>3469.3890862821777</c:v>
                </c:pt>
                <c:pt idx="6">
                  <c:v>3976.0944778860171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C1-4EE4-B6B5-D92BC6054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1317368"/>
        <c:axId val="881320320"/>
      </c:lineChart>
      <c:catAx>
        <c:axId val="88131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320320"/>
        <c:crosses val="autoZero"/>
        <c:auto val="1"/>
        <c:lblAlgn val="ctr"/>
        <c:lblOffset val="100"/>
        <c:noMultiLvlLbl val="0"/>
      </c:catAx>
      <c:valAx>
        <c:axId val="881320320"/>
        <c:scaling>
          <c:orientation val="minMax"/>
          <c:max val="4200"/>
          <c:min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rgbClr val="00B2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Cumulative GRP ($Billions)</a:t>
                </a:r>
              </a:p>
              <a:p>
                <a:pPr>
                  <a:defRPr sz="2000">
                    <a:solidFill>
                      <a:schemeClr val="accent1"/>
                    </a:solidFill>
                  </a:defRPr>
                </a:pPr>
                <a:endParaRPr lang="en-US" sz="2000" dirty="0">
                  <a:solidFill>
                    <a:schemeClr val="accent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_);_(* \(#,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317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5B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5C4-4403-BD3B-78B4C3615C62}"/>
              </c:ext>
            </c:extLst>
          </c:dPt>
          <c:dPt>
            <c:idx val="1"/>
            <c:bubble3D val="0"/>
            <c:spPr>
              <a:solidFill>
                <a:srgbClr val="5AB65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5C4-4403-BD3B-78B4C3615C62}"/>
              </c:ext>
            </c:extLst>
          </c:dPt>
          <c:dPt>
            <c:idx val="2"/>
            <c:bubble3D val="0"/>
            <c:spPr>
              <a:solidFill>
                <a:srgbClr val="34617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5C4-4403-BD3B-78B4C3615C62}"/>
              </c:ext>
            </c:extLst>
          </c:dPt>
          <c:dPt>
            <c:idx val="3"/>
            <c:bubble3D val="0"/>
            <c:spPr>
              <a:solidFill>
                <a:srgbClr val="00B2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5C4-4403-BD3B-78B4C3615C62}"/>
              </c:ext>
            </c:extLst>
          </c:dPt>
          <c:cat>
            <c:strRef>
              <c:f>Sheet1!$F$40:$F$43</c:f>
              <c:strCache>
                <c:ptCount val="4"/>
                <c:pt idx="0">
                  <c:v> Economic Competitiveness  </c:v>
                </c:pt>
                <c:pt idx="1">
                  <c:v> State of Good Repair </c:v>
                </c:pt>
                <c:pt idx="2">
                  <c:v> Safety </c:v>
                </c:pt>
                <c:pt idx="3">
                  <c:v> Environmental Protection </c:v>
                </c:pt>
              </c:strCache>
            </c:strRef>
          </c:cat>
          <c:val>
            <c:numRef>
              <c:f>Sheet1!$G$40:$G$43</c:f>
              <c:numCache>
                <c:formatCode>_(* #,##0.0_);_(* \(#,##0.0\);_(* "-"??_);_(@_)</c:formatCode>
                <c:ptCount val="4"/>
                <c:pt idx="0">
                  <c:v>2520.515673057032</c:v>
                </c:pt>
                <c:pt idx="1">
                  <c:v>8070.7817808161954</c:v>
                </c:pt>
                <c:pt idx="2">
                  <c:v>320.48513106235907</c:v>
                </c:pt>
                <c:pt idx="3">
                  <c:v>70.419241871023303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C4-4403-BD3B-78B4C3615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5B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0B-4161-9C0B-196B0F36D69A}"/>
              </c:ext>
            </c:extLst>
          </c:dPt>
          <c:dPt>
            <c:idx val="1"/>
            <c:bubble3D val="0"/>
            <c:spPr>
              <a:solidFill>
                <a:srgbClr val="5AB65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0B-4161-9C0B-196B0F36D69A}"/>
              </c:ext>
            </c:extLst>
          </c:dPt>
          <c:dPt>
            <c:idx val="2"/>
            <c:bubble3D val="0"/>
            <c:spPr>
              <a:solidFill>
                <a:srgbClr val="34617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30B-4161-9C0B-196B0F36D69A}"/>
              </c:ext>
            </c:extLst>
          </c:dPt>
          <c:dPt>
            <c:idx val="3"/>
            <c:bubble3D val="0"/>
            <c:spPr>
              <a:solidFill>
                <a:srgbClr val="00B2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30B-4161-9C0B-196B0F36D69A}"/>
              </c:ext>
            </c:extLst>
          </c:dPt>
          <c:cat>
            <c:strRef>
              <c:f>Sheet1!$F$4:$F$7</c:f>
              <c:strCache>
                <c:ptCount val="4"/>
                <c:pt idx="0">
                  <c:v> Economic Competitiveness  </c:v>
                </c:pt>
                <c:pt idx="1">
                  <c:v> State of Good Repair </c:v>
                </c:pt>
                <c:pt idx="2">
                  <c:v> Safety </c:v>
                </c:pt>
                <c:pt idx="3">
                  <c:v> Environmental Protection </c:v>
                </c:pt>
              </c:strCache>
            </c:strRef>
          </c:cat>
          <c:val>
            <c:numRef>
              <c:f>Sheet1!$G$4:$G$7</c:f>
              <c:numCache>
                <c:formatCode>_(* #,##0.0_);_(* \(#,##0.0\);_(* "-"??_);_(@_)</c:formatCode>
                <c:ptCount val="4"/>
                <c:pt idx="0">
                  <c:v>5862.5599101664111</c:v>
                </c:pt>
                <c:pt idx="1">
                  <c:v>12216.106532468808</c:v>
                </c:pt>
                <c:pt idx="2">
                  <c:v>844.76815630562044</c:v>
                </c:pt>
                <c:pt idx="3">
                  <c:v>126.74892202678856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0B-4161-9C0B-196B0F36D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0.25803</cdr:x>
      <cdr:y>0.26356</cdr:y>
    </cdr:from>
    <cdr:to>
      <cdr:x>0.57954</cdr:x>
      <cdr:y>0.47741</cdr:y>
    </cdr:to>
    <cdr:sp macro="" textlink="">
      <cdr:nvSpPr>
        <cdr:cNvPr id="2" name="Speech Bubble: Rectangle 1">
          <a:extLst xmlns:a="http://schemas.openxmlformats.org/drawingml/2006/main">
            <a:ext uri="{FF2B5EF4-FFF2-40B4-BE49-F238E27FC236}">
              <a16:creationId xmlns:a16="http://schemas.microsoft.com/office/drawing/2014/main" id="{DDF635D0-1FEF-4144-B0FD-8219BEE8AE70}"/>
            </a:ext>
          </a:extLst>
        </cdr:cNvPr>
        <cdr:cNvSpPr/>
      </cdr:nvSpPr>
      <cdr:spPr>
        <a:xfrm xmlns:a="http://schemas.openxmlformats.org/drawingml/2006/main">
          <a:off x="2876281" y="1552662"/>
          <a:ext cx="3583898" cy="1259848"/>
        </a:xfrm>
        <a:prstGeom xmlns:a="http://schemas.openxmlformats.org/drawingml/2006/main" prst="wedgeRectCallout">
          <a:avLst>
            <a:gd name="adj1" fmla="val 57571"/>
            <a:gd name="adj2" fmla="val 71843"/>
          </a:avLst>
        </a:prstGeom>
        <a:solidFill xmlns:a="http://schemas.openxmlformats.org/drawingml/2006/main">
          <a:srgbClr val="5AB65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B2DBFD-BB31-224E-816D-CD76FDA55C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51BF89-B383-FC47-832F-9034B3A0CE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A6B250D7-41A0-0A44-A969-FA3F7AB29A4F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D9BCA-92FD-384A-BB46-0137477F8A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43505-0E89-E94B-B1FD-B57C4F0AB2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AF468F73-AEF0-1A4B-B4CA-91977C16D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2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325CA653-85B9-44FC-94C1-14C91F5FD6E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247361D2-4A56-4586-879E-E6CC907DC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43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67">
              <a:defRPr/>
            </a:pPr>
            <a:r>
              <a:rPr lang="en-US" dirty="0">
                <a:solidFill>
                  <a:srgbClr val="FF0000"/>
                </a:solidFill>
              </a:rPr>
              <a:t>Recall the route screening criteria I mentioned earlier. Here are the most promising route alternatives for passenger rail.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6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67">
              <a:defRPr/>
            </a:pPr>
            <a:r>
              <a:rPr lang="en-US" dirty="0">
                <a:solidFill>
                  <a:srgbClr val="FF0000"/>
                </a:solidFill>
              </a:rPr>
              <a:t>The RSTI study identified 15 potential corridor segments from Lima to Pittsburgh, some of which are options, like the north and south corridors through Columbus.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80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67">
              <a:defRPr/>
            </a:pPr>
            <a:r>
              <a:rPr lang="en-US" dirty="0">
                <a:solidFill>
                  <a:srgbClr val="FF0000"/>
                </a:solidFill>
              </a:rPr>
              <a:t>NOTE: The community insert maps show more than one potential location for a station. We need to make this more clear in the public information – that we have not narrowed down station location at this phase of the project.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0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40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this portion of the Hyperloop will be elevated.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51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of Howard Wood’s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67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here’s what we found for the potential ridership market for both modes. The population along the route is shown here. (don’t read numbers.)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58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population by 2040 – note the percent increases along the route. If we think congestion is bad today, it’s only going to get worse.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2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population by 2040 – note the percent increases along the route. If we think congestion is bad today, it’s only going to get worse.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9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today’s jobs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7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Tonight we’re here to….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88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jobs in 2040 – again, note the increases.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58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jobs in 2040 – again, note the increases.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18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tables exclude the rail trips between Pittsburgh and Chicago.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50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Feasible at optimal speeds of 500 mph avg.</a:t>
            </a:r>
          </a:p>
          <a:p>
            <a:r>
              <a:rPr lang="en-US" dirty="0"/>
              <a:t>Needs a combination of existing and new right of way, some tunneling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50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Feasible at optimal speeds of 500 mph avg.</a:t>
            </a:r>
          </a:p>
          <a:p>
            <a:r>
              <a:rPr lang="en-US" dirty="0"/>
              <a:t>Needs a combination of existing and new right of way, some tunneling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82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Feasible at optimal speeds of 500 mph avg.</a:t>
            </a:r>
          </a:p>
          <a:p>
            <a:r>
              <a:rPr lang="en-US" dirty="0"/>
              <a:t>Needs a combination of existing and new right of way, some tunneling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7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70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found the travel times were very favorable when you compare cars to trains to hyperloop. For example, note it takes a car about xxx hours to get between Columbus and Chicago today. With passenger rail, with a number of stops, that trip would take xxx. It would take 38 minutes by hyperloop.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0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762">
              <a:defRPr/>
            </a:pPr>
            <a:r>
              <a:rPr lang="en-US" dirty="0">
                <a:highlight>
                  <a:srgbClr val="FFFF00"/>
                </a:highlight>
              </a:rPr>
              <a:t>Fare calculated based on USDOT value of time, or 20 cents per mile</a:t>
            </a:r>
          </a:p>
          <a:p>
            <a:pPr defTabSz="882762">
              <a:defRPr/>
            </a:pP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9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these savings were calculated using DOT Benefit Cost Analysis methodology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3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– let me recap what the Rapid Speed Transportation Initiative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601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15" indent="-291615"/>
            <a:r>
              <a:rPr lang="en-US" dirty="0"/>
              <a:t>Certification segment – Research and development collaboration opportunity with Virgin Hyperloop One</a:t>
            </a:r>
          </a:p>
          <a:p>
            <a:pPr marL="758198" lvl="1" indent="-291615">
              <a:buFont typeface="Wingdings" panose="05000000000000000000" pitchFamily="2" charset="2"/>
              <a:buChar char="v"/>
            </a:pPr>
            <a:r>
              <a:rPr lang="en-US" dirty="0"/>
              <a:t>3 different certification segments between 5 and 10 miles to be considered</a:t>
            </a:r>
          </a:p>
          <a:p>
            <a:pPr marL="291615" indent="-291615"/>
            <a:r>
              <a:rPr lang="en-US" dirty="0"/>
              <a:t>Creation of a travel demand advisory panel (collaboration between public agencies, academic institutions, and Virgin Hyperloop One)</a:t>
            </a:r>
          </a:p>
          <a:p>
            <a:pPr marL="291615" indent="-291615"/>
            <a:r>
              <a:rPr lang="en-US" dirty="0"/>
              <a:t>Continued facilitation of Central Ohio/VHO collaboration opportunities</a:t>
            </a:r>
          </a:p>
          <a:p>
            <a:pPr marL="291615" indent="-291615"/>
            <a:r>
              <a:rPr lang="en-US" dirty="0"/>
              <a:t>Coordination with DOT agencies to advance regulatory framework (potential to do this through a certification segment project)</a:t>
            </a:r>
          </a:p>
          <a:p>
            <a:pPr marL="291615" indent="-291615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8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9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1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RSTI initiative is looking at two modal options: passenger rail and hyperloop. </a:t>
            </a:r>
          </a:p>
          <a:p>
            <a:endParaRPr lang="en-US" dirty="0"/>
          </a:p>
          <a:p>
            <a:r>
              <a:rPr lang="en-US" dirty="0"/>
              <a:t>Passenger rail (see slide)</a:t>
            </a:r>
          </a:p>
          <a:p>
            <a:r>
              <a:rPr lang="en-US" dirty="0"/>
              <a:t>And hyperloop (see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0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6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67">
              <a:defRPr/>
            </a:pPr>
            <a:r>
              <a:rPr lang="en-US" dirty="0"/>
              <a:t>So what is the Rapid</a:t>
            </a:r>
            <a:r>
              <a:rPr lang="en-US" baseline="0" dirty="0"/>
              <a:t> Speed Transportation Initiative? It’s a look at how to introduce high speed connections between Chicago, Columbus and Pittsburgh.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7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67">
              <a:defRPr/>
            </a:pPr>
            <a:r>
              <a:rPr lang="en-US" dirty="0"/>
              <a:t>So what is the Rapid</a:t>
            </a:r>
            <a:r>
              <a:rPr lang="en-US" baseline="0" dirty="0"/>
              <a:t> Speed Transportation Initiative? It’s a look at how to introduce high speed connections between Chicago, Columbus and Pittsburgh.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0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22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FOR both modes </a:t>
            </a:r>
            <a:r>
              <a:rPr lang="en-US" b="0" dirty="0"/>
              <a:t>we </a:t>
            </a:r>
            <a:r>
              <a:rPr lang="en-US" dirty="0"/>
              <a:t>considered these route screening criteria to determine the most viable routes. Hyperloop had a few more criteria because of its engineering complexity. </a:t>
            </a:r>
          </a:p>
          <a:p>
            <a:endParaRPr lang="en-US" dirty="0"/>
          </a:p>
          <a:p>
            <a:r>
              <a:rPr lang="en-US" dirty="0"/>
              <a:t>Howard – Please emphasize engineering complexity as a high ranking criteria for the hyperloop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361D2-4A56-4586-879E-E6CC907DCD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65" y="0"/>
            <a:ext cx="11236411" cy="63191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Sub-text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35" y="5668364"/>
            <a:ext cx="3861857" cy="9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Graphic_2_Doub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918" cy="68655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95416" y="365405"/>
            <a:ext cx="11055181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95416" y="1005016"/>
            <a:ext cx="5436980" cy="47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/>
          </p:nvPr>
        </p:nvSpPr>
        <p:spPr>
          <a:xfrm>
            <a:off x="6067175" y="1005016"/>
            <a:ext cx="5638799" cy="47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09" y="5988047"/>
            <a:ext cx="2647465" cy="6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Graphic_2_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918" cy="686552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95416" y="365405"/>
            <a:ext cx="11055181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95415" y="1005016"/>
            <a:ext cx="11055181" cy="47779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09" y="5988047"/>
            <a:ext cx="2647465" cy="6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2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op Graphic_Sing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410996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11891" y="684921"/>
            <a:ext cx="11384693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11890" y="1324531"/>
            <a:ext cx="11384694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3302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op Graphic_Single Text Box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252519" y="1324531"/>
            <a:ext cx="5647770" cy="5232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410996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1891" y="684921"/>
            <a:ext cx="11384693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11890" y="1324531"/>
            <a:ext cx="5634683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3070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Top Graphic_Doub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10"/>
          </p:nvPr>
        </p:nvSpPr>
        <p:spPr>
          <a:xfrm>
            <a:off x="6182496" y="1324531"/>
            <a:ext cx="5638799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410996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1891" y="684921"/>
            <a:ext cx="11384693" cy="4804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11890" y="1324531"/>
            <a:ext cx="5461688" cy="52327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3144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8918" y="260701"/>
            <a:ext cx="11591370" cy="48043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09" y="5988047"/>
            <a:ext cx="2647465" cy="6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6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Side Graphic_Single Text Box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890054" y="0"/>
            <a:ext cx="6483178" cy="5774724"/>
          </a:xfrm>
          <a:prstGeom prst="rect">
            <a:avLst/>
          </a:prstGeom>
          <a:solidFill>
            <a:srgbClr val="007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055" y="0"/>
            <a:ext cx="6495066" cy="688427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93585" y="361670"/>
            <a:ext cx="5408140" cy="6563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9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193591" y="1087394"/>
            <a:ext cx="5408143" cy="46873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174259" y="1037452"/>
            <a:ext cx="5914768" cy="4787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1" y="5928305"/>
            <a:ext cx="2647465" cy="6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19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Single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2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" y="-20081"/>
            <a:ext cx="11481216" cy="64554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Sub-text goes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35" y="5668364"/>
            <a:ext cx="3861857" cy="9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4" t="1228"/>
          <a:stretch/>
        </p:blipFill>
        <p:spPr>
          <a:xfrm>
            <a:off x="4333103" y="-1"/>
            <a:ext cx="7856570" cy="63055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35" y="5668364"/>
            <a:ext cx="3861857" cy="9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3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" y="-5964"/>
            <a:ext cx="11376454" cy="63992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Sub-text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84" y="5415701"/>
            <a:ext cx="3478945" cy="8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/>
          <a:stretch/>
        </p:blipFill>
        <p:spPr>
          <a:xfrm>
            <a:off x="790832" y="-18132"/>
            <a:ext cx="11401168" cy="63316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Sub-text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35" y="5668364"/>
            <a:ext cx="3861857" cy="9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6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5" y="-16476"/>
            <a:ext cx="11335265" cy="63760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65942" y="3832657"/>
            <a:ext cx="5525258" cy="17464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baseline="0">
                <a:solidFill>
                  <a:srgbClr val="0075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5942" y="5668363"/>
            <a:ext cx="7436436" cy="980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Sub-text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35" y="5668364"/>
            <a:ext cx="3861857" cy="9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ottom Graphi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3591" y="1087407"/>
            <a:ext cx="11785528" cy="47120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597" y="241987"/>
            <a:ext cx="8900983" cy="6241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cap="all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54" y="241986"/>
            <a:ext cx="2647465" cy="6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1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ottom Graphic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1087407"/>
            <a:ext cx="6795931" cy="4802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93591" y="1087407"/>
            <a:ext cx="4776716" cy="4802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593" y="241987"/>
            <a:ext cx="8942171" cy="6038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54" y="241986"/>
            <a:ext cx="2647465" cy="6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Bottom Graphic_Doub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12192000" cy="56578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593" y="241987"/>
            <a:ext cx="8942171" cy="6038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baseline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TEXT GOES HERE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193597" y="1087406"/>
            <a:ext cx="5638799" cy="4712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067175" y="1087406"/>
            <a:ext cx="5638799" cy="4712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2A7F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54" y="241986"/>
            <a:ext cx="2647465" cy="6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0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74" r:id="rId6"/>
    <p:sldLayoutId id="2147483653" r:id="rId7"/>
    <p:sldLayoutId id="2147483657" r:id="rId8"/>
    <p:sldLayoutId id="2147483656" r:id="rId9"/>
    <p:sldLayoutId id="2147483666" r:id="rId10"/>
    <p:sldLayoutId id="2147483658" r:id="rId11"/>
    <p:sldLayoutId id="2147483667" r:id="rId12"/>
    <p:sldLayoutId id="2147483668" r:id="rId13"/>
    <p:sldLayoutId id="2147483669" r:id="rId14"/>
    <p:sldLayoutId id="2147483672" r:id="rId15"/>
    <p:sldLayoutId id="2147483655" r:id="rId16"/>
    <p:sldLayoutId id="2147483670" r:id="rId17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10" y="3364733"/>
            <a:ext cx="8407161" cy="227395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4200" dirty="0">
                <a:solidFill>
                  <a:srgbClr val="34617A"/>
                </a:solidFill>
              </a:rPr>
              <a:t>Midwest Connect</a:t>
            </a:r>
            <a:br>
              <a:rPr lang="en-US" sz="4200" dirty="0">
                <a:solidFill>
                  <a:srgbClr val="34617A"/>
                </a:solidFill>
              </a:rPr>
            </a:br>
            <a:r>
              <a:rPr lang="en-US" sz="4200" dirty="0">
                <a:solidFill>
                  <a:srgbClr val="34617A"/>
                </a:solidFill>
              </a:rPr>
              <a:t>Hyperloop Feasibility</a:t>
            </a:r>
            <a:br>
              <a:rPr lang="en-US" sz="4200" dirty="0">
                <a:solidFill>
                  <a:srgbClr val="34617A"/>
                </a:solidFill>
              </a:rPr>
            </a:br>
            <a:r>
              <a:rPr lang="en-US" sz="4200" dirty="0">
                <a:solidFill>
                  <a:srgbClr val="34617A"/>
                </a:solidFill>
              </a:rPr>
              <a:t>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2610" y="5515154"/>
            <a:ext cx="7408060" cy="98081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75BF"/>
                </a:solidFill>
              </a:rPr>
              <a:t>MORPC Transportation Advisory Committee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75BF"/>
                </a:solidFill>
              </a:rPr>
              <a:t>February 5, 2020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7B240A-218B-2E40-831C-C72D240CE880}"/>
              </a:ext>
            </a:extLst>
          </p:cNvPr>
          <p:cNvCxnSpPr/>
          <p:nvPr/>
        </p:nvCxnSpPr>
        <p:spPr>
          <a:xfrm>
            <a:off x="553453" y="5299878"/>
            <a:ext cx="5402179" cy="0"/>
          </a:xfrm>
          <a:prstGeom prst="line">
            <a:avLst/>
          </a:prstGeom>
          <a:ln w="76200">
            <a:solidFill>
              <a:srgbClr val="5AB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01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388537-227C-8645-91E8-E2DF5C2A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RAPID SPEED TRANSPORTATION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98D4093-757B-4315-AB2B-7B813BE39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4B758C-5FD2-4566-A2ED-28DD4C10FA16}"/>
              </a:ext>
            </a:extLst>
          </p:cNvPr>
          <p:cNvSpPr txBox="1"/>
          <p:nvPr/>
        </p:nvSpPr>
        <p:spPr>
          <a:xfrm>
            <a:off x="359666" y="781047"/>
            <a:ext cx="5805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4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 ALTERNATIVES</a:t>
            </a:r>
          </a:p>
        </p:txBody>
      </p:sp>
    </p:spTree>
    <p:extLst>
      <p:ext uri="{BB962C8B-B14F-4D97-AF65-F5344CB8AC3E}">
        <p14:creationId xmlns:p14="http://schemas.microsoft.com/office/powerpoint/2010/main" val="2053995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499E-773A-486C-BC56-D3166922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cap="all" dirty="0"/>
              <a:t>Route Screening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43E8D-A586-4995-BB9F-53621BB39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3593" y="1087403"/>
            <a:ext cx="5638799" cy="5528609"/>
          </a:xfrm>
        </p:spPr>
        <p:txBody>
          <a:bodyPr>
            <a:normAutofit fontScale="70000" lnSpcReduction="20000"/>
          </a:bodyPr>
          <a:lstStyle/>
          <a:p>
            <a:r>
              <a:rPr lang="en-US" sz="4600" dirty="0"/>
              <a:t>For Hyperloop and Rail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Route circuity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Corridor communities &amp; land use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Environmental constraints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Comparative cost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b="1" dirty="0"/>
              <a:t>Engineering complexity</a:t>
            </a:r>
            <a:endParaRPr lang="en-US" sz="3400" dirty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Right-of-way and railroad ownership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Right of way width and availability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3400" dirty="0"/>
              <a:t>Number of bridge, underpass, or tunnel structures</a:t>
            </a:r>
            <a:endParaRPr lang="en-US" sz="3400" b="1" dirty="0"/>
          </a:p>
          <a:p>
            <a:pPr marL="457177" lvl="1" indent="0">
              <a:buNone/>
            </a:pP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59644-B968-47BD-AA32-86CE776BFC1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67175" y="1087404"/>
            <a:ext cx="5638799" cy="5250333"/>
          </a:xfrm>
        </p:spPr>
        <p:txBody>
          <a:bodyPr>
            <a:normAutofit/>
          </a:bodyPr>
          <a:lstStyle/>
          <a:p>
            <a:r>
              <a:rPr lang="en-US" dirty="0"/>
              <a:t>For Rail Only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Track class/speed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Track ownership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Train volumes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Track capacity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Number of at-grade crossings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Signaling</a:t>
            </a:r>
          </a:p>
        </p:txBody>
      </p:sp>
    </p:spTree>
    <p:extLst>
      <p:ext uri="{BB962C8B-B14F-4D97-AF65-F5344CB8AC3E}">
        <p14:creationId xmlns:p14="http://schemas.microsoft.com/office/powerpoint/2010/main" val="1320819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route ALTERNATIVES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073B552-A763-407A-87D6-404628851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4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route ALTERNATIVES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E556B5F-5214-4794-8483-C97ACD7CA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1"/>
          <a:stretch/>
        </p:blipFill>
        <p:spPr>
          <a:xfrm>
            <a:off x="0" y="1377697"/>
            <a:ext cx="12190730" cy="54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8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route ALTERNATIVES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0D9359A0-E855-4BEA-BB90-4C6E58908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47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route ALTERNATIVES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374D7826-9C61-4563-A307-9747FA7DB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8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4B758C-5FD2-4566-A2ED-28DD4C10FA16}"/>
              </a:ext>
            </a:extLst>
          </p:cNvPr>
          <p:cNvSpPr txBox="1"/>
          <p:nvPr/>
        </p:nvSpPr>
        <p:spPr>
          <a:xfrm>
            <a:off x="359666" y="781047"/>
            <a:ext cx="6068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4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STATION/PORTAL ALTERNATIVES</a:t>
            </a:r>
          </a:p>
        </p:txBody>
      </p:sp>
    </p:spTree>
    <p:extLst>
      <p:ext uri="{BB962C8B-B14F-4D97-AF65-F5344CB8AC3E}">
        <p14:creationId xmlns:p14="http://schemas.microsoft.com/office/powerpoint/2010/main" val="2764024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E6A6-C976-42BA-8913-7655C255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STATION/PORTAL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27FA1-288C-4C1D-9712-733B60E6A9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Market demand</a:t>
            </a:r>
          </a:p>
          <a:p>
            <a:r>
              <a:rPr lang="en-US" sz="2800" dirty="0"/>
              <a:t>Local preference</a:t>
            </a:r>
          </a:p>
          <a:p>
            <a:r>
              <a:rPr lang="en-US" sz="2800" dirty="0"/>
              <a:t>Former station location and reuse potential</a:t>
            </a:r>
          </a:p>
          <a:p>
            <a:r>
              <a:rPr lang="en-US" sz="2800" dirty="0"/>
              <a:t>Tangent (straight) right-of-way/ track</a:t>
            </a:r>
          </a:p>
          <a:p>
            <a:r>
              <a:rPr lang="en-US" sz="2800" dirty="0"/>
              <a:t>Adjacent land use</a:t>
            </a:r>
          </a:p>
          <a:p>
            <a:r>
              <a:rPr lang="en-US" sz="2800" dirty="0"/>
              <a:t>Distance between portals/ stations</a:t>
            </a:r>
          </a:p>
          <a:p>
            <a:r>
              <a:rPr lang="en-US" sz="2800" dirty="0"/>
              <a:t>Population centers and logistics potential </a:t>
            </a:r>
          </a:p>
          <a:p>
            <a:r>
              <a:rPr lang="en-US" sz="2800" dirty="0"/>
              <a:t>Access to connecting infrastructure/multimodal potential</a:t>
            </a:r>
          </a:p>
          <a:p>
            <a:r>
              <a:rPr lang="en-US" sz="2800" dirty="0"/>
              <a:t>Overall travel time</a:t>
            </a:r>
          </a:p>
        </p:txBody>
      </p:sp>
      <p:pic>
        <p:nvPicPr>
          <p:cNvPr id="5" name="Picture Placeholder 5" descr="A group of people at a train station&#10;&#10;Description automatically generated">
            <a:extLst>
              <a:ext uri="{FF2B5EF4-FFF2-40B4-BE49-F238E27FC236}">
                <a16:creationId xmlns:a16="http://schemas.microsoft.com/office/drawing/2014/main" id="{092DDA59-6D70-4B37-969D-716378EDD59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r="14072"/>
          <a:stretch>
            <a:fillRect/>
          </a:stretch>
        </p:blipFill>
        <p:spPr>
          <a:xfrm>
            <a:off x="6067425" y="1451085"/>
            <a:ext cx="5638800" cy="3984406"/>
          </a:xfrm>
        </p:spPr>
      </p:pic>
    </p:spTree>
    <p:extLst>
      <p:ext uri="{BB962C8B-B14F-4D97-AF65-F5344CB8AC3E}">
        <p14:creationId xmlns:p14="http://schemas.microsoft.com/office/powerpoint/2010/main" val="2051031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9D12-3209-4F4B-9239-DF50ED93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POTENTIAL STATION/PORTAL – DUBLIN</a:t>
            </a:r>
          </a:p>
        </p:txBody>
      </p:sp>
      <p:pic>
        <p:nvPicPr>
          <p:cNvPr id="11" name="Content Placeholder 10" descr="A sign on the side of a road&#10;&#10;Description automatically generated">
            <a:extLst>
              <a:ext uri="{FF2B5EF4-FFF2-40B4-BE49-F238E27FC236}">
                <a16:creationId xmlns:a16="http://schemas.microsoft.com/office/drawing/2014/main" id="{6BB3FB35-900A-4702-A74F-0507E096949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75" y="1087438"/>
            <a:ext cx="4711700" cy="4711700"/>
          </a:xfrm>
        </p:spPr>
      </p:pic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BFB6FBBB-75BE-450F-8749-B7A202AE22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087438"/>
            <a:ext cx="4711700" cy="4711700"/>
          </a:xfrm>
        </p:spPr>
      </p:pic>
    </p:spTree>
    <p:extLst>
      <p:ext uri="{BB962C8B-B14F-4D97-AF65-F5344CB8AC3E}">
        <p14:creationId xmlns:p14="http://schemas.microsoft.com/office/powerpoint/2010/main" val="229269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CBA7D2-E05F-4559-BABF-51E622739C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For information only</a:t>
            </a:r>
          </a:p>
          <a:p>
            <a:r>
              <a:rPr lang="en-US" dirty="0"/>
              <a:t>Recap Rapid Speed Transportation Initiative (RSTI)</a:t>
            </a:r>
          </a:p>
          <a:p>
            <a:r>
              <a:rPr lang="en-US" dirty="0"/>
              <a:t>Share updates and preliminary findings</a:t>
            </a:r>
          </a:p>
          <a:p>
            <a:r>
              <a:rPr lang="en-US" dirty="0"/>
              <a:t>Discuss next steps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A49CD-BB30-4581-B789-E160DAD2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301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C1E8-A573-4C31-85DB-599A25E6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POTENTIAL STATIONS/PORTALS – COLUMBUS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72A29ED-E364-9347-9702-EA1914CC5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041400"/>
            <a:ext cx="11557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84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82E7BA-07AE-4909-B230-0F77B4D7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POTENTIAL STATIONS/PORTALS – COLUMBUS</a:t>
            </a:r>
          </a:p>
        </p:txBody>
      </p:sp>
      <p:pic>
        <p:nvPicPr>
          <p:cNvPr id="5" name="Content Placeholder 8" descr="A close up of a road&#10;&#10;Description automatically generated">
            <a:extLst>
              <a:ext uri="{FF2B5EF4-FFF2-40B4-BE49-F238E27FC236}">
                <a16:creationId xmlns:a16="http://schemas.microsoft.com/office/drawing/2014/main" id="{B5C090AC-0489-4B8C-A88F-A1FDAB84A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/>
          <a:stretch/>
        </p:blipFill>
        <p:spPr>
          <a:xfrm>
            <a:off x="357367" y="1058562"/>
            <a:ext cx="3559806" cy="4711700"/>
          </a:xfrm>
          <a:prstGeom prst="rect">
            <a:avLst/>
          </a:prstGeom>
        </p:spPr>
      </p:pic>
      <p:pic>
        <p:nvPicPr>
          <p:cNvPr id="7" name="Content Placeholder 8" descr="A sign on the side of a road&#10;&#10;Description automatically generated">
            <a:extLst>
              <a:ext uri="{FF2B5EF4-FFF2-40B4-BE49-F238E27FC236}">
                <a16:creationId xmlns:a16="http://schemas.microsoft.com/office/drawing/2014/main" id="{678DE1B2-0B82-44CB-8F2F-3C3534FB7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7"/>
          <a:stretch/>
        </p:blipFill>
        <p:spPr>
          <a:xfrm>
            <a:off x="8255537" y="1073150"/>
            <a:ext cx="3559806" cy="4711700"/>
          </a:xfrm>
          <a:prstGeom prst="rect">
            <a:avLst/>
          </a:prstGeom>
        </p:spPr>
      </p:pic>
      <p:pic>
        <p:nvPicPr>
          <p:cNvPr id="8" name="Content Placeholder 8" descr="A large building&#10;&#10;Description automatically generated">
            <a:extLst>
              <a:ext uri="{FF2B5EF4-FFF2-40B4-BE49-F238E27FC236}">
                <a16:creationId xmlns:a16="http://schemas.microsoft.com/office/drawing/2014/main" id="{CD42F587-D834-4989-841E-4821F00B1D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r="15094"/>
          <a:stretch/>
        </p:blipFill>
        <p:spPr>
          <a:xfrm>
            <a:off x="4296806" y="1073150"/>
            <a:ext cx="3579097" cy="4711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DEB13-3ECA-413E-A2C2-628C3947E755}"/>
              </a:ext>
            </a:extLst>
          </p:cNvPr>
          <p:cNvSpPr txBox="1"/>
          <p:nvPr/>
        </p:nvSpPr>
        <p:spPr>
          <a:xfrm>
            <a:off x="376657" y="5308597"/>
            <a:ext cx="354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FRANKLINTON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B8111-062C-45AB-9548-FABF5BF36A70}"/>
              </a:ext>
            </a:extLst>
          </p:cNvPr>
          <p:cNvSpPr txBox="1"/>
          <p:nvPr/>
        </p:nvSpPr>
        <p:spPr>
          <a:xfrm>
            <a:off x="4335388" y="5308130"/>
            <a:ext cx="354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CONVENTION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32E5B-F71B-494E-A130-76B101408088}"/>
              </a:ext>
            </a:extLst>
          </p:cNvPr>
          <p:cNvSpPr txBox="1"/>
          <p:nvPr/>
        </p:nvSpPr>
        <p:spPr>
          <a:xfrm>
            <a:off x="8294118" y="4953853"/>
            <a:ext cx="3540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JOHN GLENN INT’L AIRPORT </a:t>
            </a:r>
          </a:p>
        </p:txBody>
      </p:sp>
    </p:spTree>
    <p:extLst>
      <p:ext uri="{BB962C8B-B14F-4D97-AF65-F5344CB8AC3E}">
        <p14:creationId xmlns:p14="http://schemas.microsoft.com/office/powerpoint/2010/main" val="147622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020A-CEB1-43CF-A5E8-46107A2E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93" y="241987"/>
            <a:ext cx="8942171" cy="603866"/>
          </a:xfrm>
        </p:spPr>
        <p:txBody>
          <a:bodyPr/>
          <a:lstStyle/>
          <a:p>
            <a:r>
              <a:rPr lang="en-US" sz="3000" dirty="0"/>
              <a:t>POTENTIAL STATIONS/PORTALS – COLUMBUS</a:t>
            </a:r>
          </a:p>
        </p:txBody>
      </p:sp>
      <p:sp>
        <p:nvSpPr>
          <p:cNvPr id="5" name="AutoShape 2" descr="https://previews.dropbox.com/p/thumb/AAnI-NvTqahQWRsAzEWNoIc7XNw75qKIqOEFeZkReeefU6r4Gls7pxE7oErHhK3lrNR29Rwda3DlY_tGzpsCfmMio0jBLB1Db2jyXnNyEv9WEh2kY5tD4Y8-4IQxdpfHjT1veAoVapQOW7Ww7uHlShXPC4YfYCrdj3kDAdkvBx9veq9FjVlLv0Flv3gY55NpgkwUF5jY1e2MKemrJYOxhNspqrmWcT0H87ZoJxksW0FbBdrm34t3sklwMI1nUV2rnECJk8FWKjiBPJ6spRegLAZQMWbbDJu9_iIzin1Bw5Ks3WtqqWRmlfT3vkFdu5RUpFwMmeA4MOKOOUdmT3keXXtZP-8k_tfzQ5aI2Bmx5qRyQQ/p.jpeg?fv_content=true&amp;size_mode=5">
            <a:extLst>
              <a:ext uri="{FF2B5EF4-FFF2-40B4-BE49-F238E27FC236}">
                <a16:creationId xmlns:a16="http://schemas.microsoft.com/office/drawing/2014/main" id="{2F5142B8-7376-4F97-9C6D-35EE2055E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1276CCB-491B-5A4C-B7D3-F1267965F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041400"/>
            <a:ext cx="11557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15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91" y="812579"/>
            <a:ext cx="5805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4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HYPERLOOP STUDY FINDINGS</a:t>
            </a:r>
          </a:p>
        </p:txBody>
      </p:sp>
    </p:spTree>
    <p:extLst>
      <p:ext uri="{BB962C8B-B14F-4D97-AF65-F5344CB8AC3E}">
        <p14:creationId xmlns:p14="http://schemas.microsoft.com/office/powerpoint/2010/main" val="152125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RIDERSHIP market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036CA62-1E23-4488-AB89-984714B1B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678"/>
            <a:ext cx="12192000" cy="56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66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RIDERSHIP 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EF86BF-C825-44E3-918C-6AFE97288D6E}"/>
              </a:ext>
            </a:extLst>
          </p:cNvPr>
          <p:cNvSpPr txBox="1"/>
          <p:nvPr/>
        </p:nvSpPr>
        <p:spPr>
          <a:xfrm>
            <a:off x="7830497" y="1682294"/>
            <a:ext cx="321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 map with Population 2040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E03657D-E5A2-472A-8C34-0D5F51B71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678"/>
            <a:ext cx="12192000" cy="56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RIDERSHIP 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EF86BF-C825-44E3-918C-6AFE97288D6E}"/>
              </a:ext>
            </a:extLst>
          </p:cNvPr>
          <p:cNvSpPr txBox="1"/>
          <p:nvPr/>
        </p:nvSpPr>
        <p:spPr>
          <a:xfrm>
            <a:off x="7830497" y="1682294"/>
            <a:ext cx="321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 map with Population 2040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1ED3325-B865-424F-8D4F-AD274E72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0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RIDERSHIP market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3C83401-D0D9-4880-940B-54AFC2393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21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RIDERSHIP market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D33DD92-2AA4-41E4-93A8-F8052669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5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RIDERSHIP market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6BCB46F-462A-451D-94B5-077015216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6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666" y="781047"/>
            <a:ext cx="580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4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RSTI?</a:t>
            </a:r>
          </a:p>
        </p:txBody>
      </p:sp>
    </p:spTree>
    <p:extLst>
      <p:ext uri="{BB962C8B-B14F-4D97-AF65-F5344CB8AC3E}">
        <p14:creationId xmlns:p14="http://schemas.microsoft.com/office/powerpoint/2010/main" val="3041062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236505-3CCA-47B3-9219-31CE105CE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836531"/>
              </p:ext>
            </p:extLst>
          </p:nvPr>
        </p:nvGraphicFramePr>
        <p:xfrm>
          <a:off x="222695" y="1529806"/>
          <a:ext cx="5674014" cy="3588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1213">
                  <a:extLst>
                    <a:ext uri="{9D8B030D-6E8A-4147-A177-3AD203B41FA5}">
                      <a16:colId xmlns:a16="http://schemas.microsoft.com/office/drawing/2014/main" val="1688722862"/>
                    </a:ext>
                  </a:extLst>
                </a:gridCol>
                <a:gridCol w="996461">
                  <a:extLst>
                    <a:ext uri="{9D8B030D-6E8A-4147-A177-3AD203B41FA5}">
                      <a16:colId xmlns:a16="http://schemas.microsoft.com/office/drawing/2014/main" val="457438881"/>
                    </a:ext>
                  </a:extLst>
                </a:gridCol>
                <a:gridCol w="1101969">
                  <a:extLst>
                    <a:ext uri="{9D8B030D-6E8A-4147-A177-3AD203B41FA5}">
                      <a16:colId xmlns:a16="http://schemas.microsoft.com/office/drawing/2014/main" val="1946304851"/>
                    </a:ext>
                  </a:extLst>
                </a:gridCol>
                <a:gridCol w="1254371">
                  <a:extLst>
                    <a:ext uri="{9D8B030D-6E8A-4147-A177-3AD203B41FA5}">
                      <a16:colId xmlns:a16="http://schemas.microsoft.com/office/drawing/2014/main" val="118188029"/>
                    </a:ext>
                  </a:extLst>
                </a:gridCol>
              </a:tblGrid>
              <a:tr h="10609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Origin/Destination Pairing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Airline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216932"/>
                  </a:ext>
                </a:extLst>
              </a:tr>
              <a:tr h="6317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Chicago-Columbus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190,562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414,750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605,312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519221"/>
                  </a:ext>
                </a:extLst>
              </a:tr>
              <a:tr h="6317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Chicago-Pittsburgh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26,597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396,600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423,197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815644"/>
                  </a:ext>
                </a:extLst>
              </a:tr>
              <a:tr h="6317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Columbus- Pittsburgh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479,973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479,973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353794"/>
                  </a:ext>
                </a:extLst>
              </a:tr>
              <a:tr h="6317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697,132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811,350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1,508,482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4248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A63C43A-DB37-43DB-A95E-8A0CBB1F26C8}"/>
              </a:ext>
            </a:extLst>
          </p:cNvPr>
          <p:cNvSpPr/>
          <p:nvPr/>
        </p:nvSpPr>
        <p:spPr>
          <a:xfrm>
            <a:off x="222695" y="1096941"/>
            <a:ext cx="554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34617A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2015 Passenger Flows By Mode for Sample Trips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BFE8F74-4C4E-4783-B4AF-C2CE58F12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054569"/>
              </p:ext>
            </p:extLst>
          </p:nvPr>
        </p:nvGraphicFramePr>
        <p:xfrm>
          <a:off x="6096000" y="1529808"/>
          <a:ext cx="5873306" cy="35880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020">
                  <a:extLst>
                    <a:ext uri="{9D8B030D-6E8A-4147-A177-3AD203B41FA5}">
                      <a16:colId xmlns:a16="http://schemas.microsoft.com/office/drawing/2014/main" val="2306051130"/>
                    </a:ext>
                  </a:extLst>
                </a:gridCol>
                <a:gridCol w="1142075">
                  <a:extLst>
                    <a:ext uri="{9D8B030D-6E8A-4147-A177-3AD203B41FA5}">
                      <a16:colId xmlns:a16="http://schemas.microsoft.com/office/drawing/2014/main" val="3113554460"/>
                    </a:ext>
                  </a:extLst>
                </a:gridCol>
                <a:gridCol w="1284786">
                  <a:extLst>
                    <a:ext uri="{9D8B030D-6E8A-4147-A177-3AD203B41FA5}">
                      <a16:colId xmlns:a16="http://schemas.microsoft.com/office/drawing/2014/main" val="3816560705"/>
                    </a:ext>
                  </a:extLst>
                </a:gridCol>
                <a:gridCol w="1162425">
                  <a:extLst>
                    <a:ext uri="{9D8B030D-6E8A-4147-A177-3AD203B41FA5}">
                      <a16:colId xmlns:a16="http://schemas.microsoft.com/office/drawing/2014/main" val="3150189255"/>
                    </a:ext>
                  </a:extLst>
                </a:gridCol>
              </a:tblGrid>
              <a:tr h="1082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Origin/Destination Pairing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Airline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591454"/>
                  </a:ext>
                </a:extLst>
              </a:tr>
              <a:tr h="7062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Chicago-Columbus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239,632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521,548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761,180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59485"/>
                  </a:ext>
                </a:extLst>
              </a:tr>
              <a:tr h="5289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Chicago-Pittsburgh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32,635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486,628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519,263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71928"/>
                  </a:ext>
                </a:extLst>
              </a:tr>
              <a:tr h="6513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Columbus- Pittsburgh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577,407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577,407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165300"/>
                  </a:ext>
                </a:extLst>
              </a:tr>
              <a:tr h="6194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849,674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1,008,176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828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1,857,850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Franklin Gothic Book" panose="020B0503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868036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D39675B-736F-472C-8B99-A053F18BB161}"/>
              </a:ext>
            </a:extLst>
          </p:cNvPr>
          <p:cNvSpPr/>
          <p:nvPr/>
        </p:nvSpPr>
        <p:spPr>
          <a:xfrm>
            <a:off x="6096000" y="1096941"/>
            <a:ext cx="560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2040 Passenger Flows By Mode for Sample Trips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404386-2C10-4D9A-B80D-B3EDBC818D98}"/>
              </a:ext>
            </a:extLst>
          </p:cNvPr>
          <p:cNvSpPr/>
          <p:nvPr/>
        </p:nvSpPr>
        <p:spPr>
          <a:xfrm>
            <a:off x="222695" y="5208068"/>
            <a:ext cx="11746611" cy="529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300"/>
              </a:spcBef>
              <a:spcAft>
                <a:spcPts val="1800"/>
              </a:spcAft>
            </a:pPr>
            <a:r>
              <a:rPr lang="en-US" sz="1400" b="1" i="1" dirty="0"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Sources: Auto - Ohio Statewide Traffic Forecasting Model; Airline - Applied an average growth rate on the 2015 flows based on the population growths specified in the latest MPO plans for the three cities</a:t>
            </a:r>
            <a:r>
              <a:rPr lang="en-US" sz="1400" b="1" i="1" dirty="0">
                <a:solidFill>
                  <a:srgbClr val="80808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effectLst/>
              <a:latin typeface="Arial" panose="020B0604020202020204" pitchFamily="34" charset="0"/>
              <a:ea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C1D6C0-D10F-4438-81AB-8B596EEEEC6F}"/>
              </a:ext>
            </a:extLst>
          </p:cNvPr>
          <p:cNvSpPr/>
          <p:nvPr/>
        </p:nvSpPr>
        <p:spPr>
          <a:xfrm>
            <a:off x="4746662" y="4577467"/>
            <a:ext cx="1021206" cy="442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C68FC2-6988-46A2-B755-5C67521EC275}"/>
              </a:ext>
            </a:extLst>
          </p:cNvPr>
          <p:cNvSpPr/>
          <p:nvPr/>
        </p:nvSpPr>
        <p:spPr>
          <a:xfrm>
            <a:off x="10870059" y="4577467"/>
            <a:ext cx="976044" cy="4425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EC04B-7701-4E9E-9BBD-82C39F60B661}"/>
              </a:ext>
            </a:extLst>
          </p:cNvPr>
          <p:cNvSpPr txBox="1">
            <a:spLocks/>
          </p:cNvSpPr>
          <p:nvPr/>
        </p:nvSpPr>
        <p:spPr>
          <a:xfrm>
            <a:off x="193593" y="241987"/>
            <a:ext cx="9319684" cy="6038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rgbClr val="34617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Need for transportation options </a:t>
            </a:r>
          </a:p>
        </p:txBody>
      </p:sp>
    </p:spTree>
    <p:extLst>
      <p:ext uri="{BB962C8B-B14F-4D97-AF65-F5344CB8AC3E}">
        <p14:creationId xmlns:p14="http://schemas.microsoft.com/office/powerpoint/2010/main" val="343613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E6A9F5-0C06-41A6-94EF-9BE5DE56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time and cost savings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BAD024-03E6-469E-BA81-845FA7693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227320"/>
              </p:ext>
            </p:extLst>
          </p:nvPr>
        </p:nvGraphicFramePr>
        <p:xfrm>
          <a:off x="274884" y="1428755"/>
          <a:ext cx="11642232" cy="4468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650">
                  <a:extLst>
                    <a:ext uri="{9D8B030D-6E8A-4147-A177-3AD203B41FA5}">
                      <a16:colId xmlns:a16="http://schemas.microsoft.com/office/drawing/2014/main" val="598607072"/>
                    </a:ext>
                  </a:extLst>
                </a:gridCol>
                <a:gridCol w="832669">
                  <a:extLst>
                    <a:ext uri="{9D8B030D-6E8A-4147-A177-3AD203B41FA5}">
                      <a16:colId xmlns:a16="http://schemas.microsoft.com/office/drawing/2014/main" val="3065051599"/>
                    </a:ext>
                  </a:extLst>
                </a:gridCol>
                <a:gridCol w="1553447">
                  <a:extLst>
                    <a:ext uri="{9D8B030D-6E8A-4147-A177-3AD203B41FA5}">
                      <a16:colId xmlns:a16="http://schemas.microsoft.com/office/drawing/2014/main" val="871799718"/>
                    </a:ext>
                  </a:extLst>
                </a:gridCol>
                <a:gridCol w="889143">
                  <a:extLst>
                    <a:ext uri="{9D8B030D-6E8A-4147-A177-3AD203B41FA5}">
                      <a16:colId xmlns:a16="http://schemas.microsoft.com/office/drawing/2014/main" val="64728714"/>
                    </a:ext>
                  </a:extLst>
                </a:gridCol>
                <a:gridCol w="1308165">
                  <a:extLst>
                    <a:ext uri="{9D8B030D-6E8A-4147-A177-3AD203B41FA5}">
                      <a16:colId xmlns:a16="http://schemas.microsoft.com/office/drawing/2014/main" val="3741408019"/>
                    </a:ext>
                  </a:extLst>
                </a:gridCol>
                <a:gridCol w="919805">
                  <a:extLst>
                    <a:ext uri="{9D8B030D-6E8A-4147-A177-3AD203B41FA5}">
                      <a16:colId xmlns:a16="http://schemas.microsoft.com/office/drawing/2014/main" val="3485021022"/>
                    </a:ext>
                  </a:extLst>
                </a:gridCol>
                <a:gridCol w="1328605">
                  <a:extLst>
                    <a:ext uri="{9D8B030D-6E8A-4147-A177-3AD203B41FA5}">
                      <a16:colId xmlns:a16="http://schemas.microsoft.com/office/drawing/2014/main" val="953014458"/>
                    </a:ext>
                  </a:extLst>
                </a:gridCol>
                <a:gridCol w="807383">
                  <a:extLst>
                    <a:ext uri="{9D8B030D-6E8A-4147-A177-3AD203B41FA5}">
                      <a16:colId xmlns:a16="http://schemas.microsoft.com/office/drawing/2014/main" val="832615472"/>
                    </a:ext>
                  </a:extLst>
                </a:gridCol>
                <a:gridCol w="1410365">
                  <a:extLst>
                    <a:ext uri="{9D8B030D-6E8A-4147-A177-3AD203B41FA5}">
                      <a16:colId xmlns:a16="http://schemas.microsoft.com/office/drawing/2014/main" val="3249560591"/>
                    </a:ext>
                  </a:extLst>
                </a:gridCol>
              </a:tblGrid>
              <a:tr h="5075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kern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kern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</a:t>
                      </a:r>
                      <a:endParaRPr lang="en-US" sz="18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kern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</a:t>
                      </a:r>
                      <a:endParaRPr lang="en-US" sz="18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kern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Conventional Rail</a:t>
                      </a:r>
                      <a:endParaRPr lang="en-US" sz="18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kern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Hyperloop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8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/>
                </a:tc>
                <a:extLst>
                  <a:ext uri="{0D108BD9-81ED-4DB2-BD59-A6C34878D82A}">
                    <a16:rowId xmlns:a16="http://schemas.microsoft.com/office/drawing/2014/main" val="3286894145"/>
                  </a:ext>
                </a:extLst>
              </a:tr>
              <a:tr h="1391915">
                <a:tc>
                  <a:txBody>
                    <a:bodyPr/>
                    <a:lstStyle/>
                    <a:p>
                      <a:pPr marL="225425" marR="0" inden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kern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Metro Pair </a:t>
                      </a:r>
                    </a:p>
                    <a:p>
                      <a:pPr marL="225425" marR="0" inden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kern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(bi-directional)</a:t>
                      </a:r>
                      <a:endParaRPr lang="en-US" sz="18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F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Travel Time (min.)</a:t>
                      </a:r>
                      <a:endParaRPr lang="en-US" sz="1600" b="1" kern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/ Non-Business Total Travel Cost*</a:t>
                      </a:r>
                      <a:endParaRPr lang="en-US" sz="1600" b="1" kern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Travel Time (min.)</a:t>
                      </a:r>
                      <a:endParaRPr lang="en-US" sz="1600" b="1" kern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Fare (Existing)</a:t>
                      </a:r>
                      <a:endParaRPr lang="en-US" sz="1600" b="1" kern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Travel Time (min.)</a:t>
                      </a:r>
                      <a:endParaRPr lang="en-US" sz="1600" b="1" kern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Fare (Existing)</a:t>
                      </a:r>
                      <a:endParaRPr lang="en-US" sz="1600" b="1" kern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Total Travel Time (min.)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9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Total Fare (estimated)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5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699961"/>
                  </a:ext>
                </a:extLst>
              </a:tr>
              <a:tr h="450830">
                <a:tc>
                  <a:txBody>
                    <a:bodyPr/>
                    <a:lstStyle/>
                    <a:p>
                      <a:pPr marL="2254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Chicago-Fort Wayne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$98 / $27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$33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806115"/>
                  </a:ext>
                </a:extLst>
              </a:tr>
              <a:tr h="403900">
                <a:tc>
                  <a:txBody>
                    <a:bodyPr/>
                    <a:lstStyle/>
                    <a:p>
                      <a:pPr marL="2254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Chicago-Columbus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$198 / $54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 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$60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00757"/>
                  </a:ext>
                </a:extLst>
              </a:tr>
              <a:tr h="453283">
                <a:tc>
                  <a:txBody>
                    <a:bodyPr/>
                    <a:lstStyle/>
                    <a:p>
                      <a:pPr marL="2254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Chicago-Pittsburgh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$256 / $69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$93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23337"/>
                  </a:ext>
                </a:extLst>
              </a:tr>
              <a:tr h="449741">
                <a:tc>
                  <a:txBody>
                    <a:bodyPr/>
                    <a:lstStyle/>
                    <a:p>
                      <a:pPr marL="2254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Columbus-Fort Wayne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 / $26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$28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588773"/>
                  </a:ext>
                </a:extLst>
              </a:tr>
              <a:tr h="430687">
                <a:tc>
                  <a:txBody>
                    <a:bodyPr/>
                    <a:lstStyle/>
                    <a:p>
                      <a:pPr marL="2254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 Wayne-Pittsburgh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$177 / $48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- 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$60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783862"/>
                  </a:ext>
                </a:extLst>
              </a:tr>
              <a:tr h="380749">
                <a:tc>
                  <a:txBody>
                    <a:bodyPr/>
                    <a:lstStyle/>
                    <a:p>
                      <a:pPr marL="225425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Columbus-Pittsburgh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$113 / $31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- 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$33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09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059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9506FC-C92B-44A7-8AB6-E29334DFF9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Feasible given:</a:t>
            </a:r>
          </a:p>
          <a:p>
            <a:pPr lvl="1"/>
            <a:r>
              <a:rPr lang="en-US" dirty="0"/>
              <a:t>Certification of the technology</a:t>
            </a:r>
          </a:p>
          <a:p>
            <a:pPr lvl="1"/>
            <a:r>
              <a:rPr lang="en-US" dirty="0"/>
              <a:t>Assumed optimal main line speed of 500 mph avg.</a:t>
            </a:r>
          </a:p>
          <a:p>
            <a:pPr lvl="1"/>
            <a:r>
              <a:rPr lang="en-US" dirty="0"/>
              <a:t>Branch lines with slower speeds (portal connectors)</a:t>
            </a:r>
          </a:p>
          <a:p>
            <a:pPr lvl="1"/>
            <a:r>
              <a:rPr lang="en-US" dirty="0"/>
              <a:t>Potential for initial phases with less tunneling</a:t>
            </a:r>
          </a:p>
          <a:p>
            <a:r>
              <a:rPr lang="en-US" dirty="0"/>
              <a:t>Existing and new right of way, some tunneling (for main line primarily)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4E2D18-0D8D-4700-9B70-40AD91D3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97" y="241987"/>
            <a:ext cx="9361369" cy="624136"/>
          </a:xfrm>
        </p:spPr>
        <p:txBody>
          <a:bodyPr>
            <a:noAutofit/>
          </a:bodyPr>
          <a:lstStyle/>
          <a:p>
            <a:r>
              <a:rPr lang="en-US" cap="all" dirty="0"/>
              <a:t>Hyperloop STUDY Key findings</a:t>
            </a:r>
          </a:p>
        </p:txBody>
      </p:sp>
    </p:spTree>
    <p:extLst>
      <p:ext uri="{BB962C8B-B14F-4D97-AF65-F5344CB8AC3E}">
        <p14:creationId xmlns:p14="http://schemas.microsoft.com/office/powerpoint/2010/main" val="1874117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9506FC-C92B-44A7-8AB6-E29334DFF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3590" y="1087407"/>
            <a:ext cx="11998409" cy="4712031"/>
          </a:xfrm>
        </p:spPr>
        <p:txBody>
          <a:bodyPr>
            <a:normAutofit/>
          </a:bodyPr>
          <a:lstStyle/>
          <a:p>
            <a:r>
              <a:rPr lang="en-US" dirty="0"/>
              <a:t>Once fully operational, over 30 years:</a:t>
            </a:r>
          </a:p>
          <a:p>
            <a:pPr lvl="1"/>
            <a:r>
              <a:rPr lang="en-US" dirty="0"/>
              <a:t>1.9 billion autos shifted to hyperloop passengers</a:t>
            </a:r>
          </a:p>
          <a:p>
            <a:pPr lvl="1"/>
            <a:r>
              <a:rPr lang="en-US" dirty="0"/>
              <a:t>2.4 million tons of reduced CO2 emissions</a:t>
            </a:r>
          </a:p>
          <a:p>
            <a:pPr lvl="1"/>
            <a:r>
              <a:rPr lang="en-US" dirty="0"/>
              <a:t>$19 billion direct transportation benefit</a:t>
            </a:r>
          </a:p>
          <a:p>
            <a:pPr lvl="1"/>
            <a:r>
              <a:rPr lang="en-US" b="1" i="1" dirty="0"/>
              <a:t>Reduction of 450 million commercial truck vehicles hours traveled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4E2D18-0D8D-4700-9B70-40AD91D3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97" y="241987"/>
            <a:ext cx="9484659" cy="624136"/>
          </a:xfrm>
        </p:spPr>
        <p:txBody>
          <a:bodyPr>
            <a:noAutofit/>
          </a:bodyPr>
          <a:lstStyle/>
          <a:p>
            <a:r>
              <a:rPr lang="en-US" cap="all" dirty="0"/>
              <a:t>Hyperloop STUDY Key findings</a:t>
            </a:r>
          </a:p>
        </p:txBody>
      </p:sp>
    </p:spTree>
    <p:extLst>
      <p:ext uri="{BB962C8B-B14F-4D97-AF65-F5344CB8AC3E}">
        <p14:creationId xmlns:p14="http://schemas.microsoft.com/office/powerpoint/2010/main" val="1971078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4E2D18-0D8D-4700-9B70-40AD91D3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97" y="241987"/>
            <a:ext cx="8900983" cy="624136"/>
          </a:xfrm>
        </p:spPr>
        <p:txBody>
          <a:bodyPr>
            <a:noAutofit/>
          </a:bodyPr>
          <a:lstStyle/>
          <a:p>
            <a:r>
              <a:rPr lang="en-US" cap="all" dirty="0"/>
              <a:t>Wider Economic benefits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14FE37-068C-411E-913E-96CE603DCA3D}"/>
              </a:ext>
            </a:extLst>
          </p:cNvPr>
          <p:cNvSpPr/>
          <p:nvPr/>
        </p:nvSpPr>
        <p:spPr>
          <a:xfrm>
            <a:off x="9883517" y="1141972"/>
            <a:ext cx="1708065" cy="1708065"/>
          </a:xfrm>
          <a:prstGeom prst="ellipse">
            <a:avLst/>
          </a:prstGeom>
          <a:solidFill>
            <a:srgbClr val="346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B21B048-A161-46BB-8551-639D65516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070210"/>
              </p:ext>
            </p:extLst>
          </p:nvPr>
        </p:nvGraphicFramePr>
        <p:xfrm>
          <a:off x="194642" y="502169"/>
          <a:ext cx="11147081" cy="5891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ight Brace 8">
            <a:extLst>
              <a:ext uri="{FF2B5EF4-FFF2-40B4-BE49-F238E27FC236}">
                <a16:creationId xmlns:a16="http://schemas.microsoft.com/office/drawing/2014/main" id="{347FFBF7-F137-45E1-B864-488553A7451D}"/>
              </a:ext>
            </a:extLst>
          </p:cNvPr>
          <p:cNvSpPr/>
          <p:nvPr/>
        </p:nvSpPr>
        <p:spPr>
          <a:xfrm>
            <a:off x="9616601" y="1816671"/>
            <a:ext cx="113922" cy="358668"/>
          </a:xfrm>
          <a:prstGeom prst="rightBrac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08031-7274-49F8-8431-B067D90C83CA}"/>
              </a:ext>
            </a:extLst>
          </p:cNvPr>
          <p:cNvSpPr txBox="1"/>
          <p:nvPr/>
        </p:nvSpPr>
        <p:spPr>
          <a:xfrm>
            <a:off x="9970416" y="1628969"/>
            <a:ext cx="231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$300B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6EB44-9797-4FB9-B19F-9F5F1D425D87}"/>
              </a:ext>
            </a:extLst>
          </p:cNvPr>
          <p:cNvSpPr txBox="1"/>
          <p:nvPr/>
        </p:nvSpPr>
        <p:spPr>
          <a:xfrm>
            <a:off x="3231358" y="2093769"/>
            <a:ext cx="33485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Midwest Connect Hyperloop Assessment Corridor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Scenario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6B9F542-76C5-4395-AF50-E321CA9DF44A}"/>
              </a:ext>
            </a:extLst>
          </p:cNvPr>
          <p:cNvSpPr/>
          <p:nvPr/>
        </p:nvSpPr>
        <p:spPr>
          <a:xfrm>
            <a:off x="7625145" y="4176007"/>
            <a:ext cx="4096834" cy="1327338"/>
          </a:xfrm>
          <a:prstGeom prst="wedgeRectCallout">
            <a:avLst>
              <a:gd name="adj1" fmla="val -34749"/>
              <a:gd name="adj2" fmla="val -131814"/>
            </a:avLst>
          </a:prstGeom>
          <a:solidFill>
            <a:srgbClr val="007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4D8A3-5EA6-4285-92E5-755E916735EB}"/>
              </a:ext>
            </a:extLst>
          </p:cNvPr>
          <p:cNvSpPr txBox="1"/>
          <p:nvPr/>
        </p:nvSpPr>
        <p:spPr>
          <a:xfrm>
            <a:off x="7519631" y="4293543"/>
            <a:ext cx="420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Midwest Connect Hyperloop Assessment Corridor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Scenario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25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4E2D18-0D8D-4700-9B70-40AD91D3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97" y="241987"/>
            <a:ext cx="8900983" cy="624136"/>
          </a:xfrm>
        </p:spPr>
        <p:txBody>
          <a:bodyPr>
            <a:noAutofit/>
          </a:bodyPr>
          <a:lstStyle/>
          <a:p>
            <a:r>
              <a:rPr lang="en-US" sz="3600" cap="all" dirty="0"/>
              <a:t>Hyperloop BENEFITS BREAKDOWN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C36A484-B9E5-4B5E-BF2A-97522CCBAF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085638"/>
              </p:ext>
            </p:extLst>
          </p:nvPr>
        </p:nvGraphicFramePr>
        <p:xfrm>
          <a:off x="6488283" y="3123148"/>
          <a:ext cx="4147431" cy="330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A558350-7C2B-4591-98AF-7F7911506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038091"/>
              </p:ext>
            </p:extLst>
          </p:nvPr>
        </p:nvGraphicFramePr>
        <p:xfrm>
          <a:off x="453741" y="2995955"/>
          <a:ext cx="4033936" cy="3606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52DE020-7BB3-4A9B-801F-D17FDD1BEDB1}"/>
              </a:ext>
            </a:extLst>
          </p:cNvPr>
          <p:cNvSpPr/>
          <p:nvPr/>
        </p:nvSpPr>
        <p:spPr>
          <a:xfrm>
            <a:off x="1075330" y="1525944"/>
            <a:ext cx="304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</a:rPr>
              <a:t>Chicago - Fort Wayne - Columbus – Pittsburgh (full corridor)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6EFB4-AA21-4405-A8B9-C82A7DBEA20A}"/>
              </a:ext>
            </a:extLst>
          </p:cNvPr>
          <p:cNvSpPr/>
          <p:nvPr/>
        </p:nvSpPr>
        <p:spPr>
          <a:xfrm>
            <a:off x="7053061" y="1495444"/>
            <a:ext cx="3363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</a:rPr>
              <a:t>Chicago - Fort Wayne – Columbus (Partial Corridor)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428604C-16D5-4C59-9795-F4263ADBC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45711"/>
              </p:ext>
            </p:extLst>
          </p:nvPr>
        </p:nvGraphicFramePr>
        <p:xfrm>
          <a:off x="4123330" y="1068887"/>
          <a:ext cx="3749457" cy="1219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1116">
                  <a:extLst>
                    <a:ext uri="{9D8B030D-6E8A-4147-A177-3AD203B41FA5}">
                      <a16:colId xmlns:a16="http://schemas.microsoft.com/office/drawing/2014/main" val="238297196"/>
                    </a:ext>
                  </a:extLst>
                </a:gridCol>
                <a:gridCol w="3398341">
                  <a:extLst>
                    <a:ext uri="{9D8B030D-6E8A-4147-A177-3AD203B41FA5}">
                      <a16:colId xmlns:a16="http://schemas.microsoft.com/office/drawing/2014/main" val="9698835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AB6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State of Good Repair</a:t>
                      </a:r>
                    </a:p>
                  </a:txBody>
                  <a:tcPr marL="18288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916282"/>
                  </a:ext>
                </a:extLst>
              </a:tr>
              <a:tr h="17511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Economic Competitiveness</a:t>
                      </a:r>
                    </a:p>
                  </a:txBody>
                  <a:tcPr marL="18288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373513"/>
                  </a:ext>
                </a:extLst>
              </a:tr>
              <a:tr h="1572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1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Safety</a:t>
                      </a:r>
                    </a:p>
                  </a:txBody>
                  <a:tcPr marL="18288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561675"/>
                  </a:ext>
                </a:extLst>
              </a:tr>
              <a:tr h="241647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Environmental Protection</a:t>
                      </a:r>
                    </a:p>
                  </a:txBody>
                  <a:tcPr marL="18288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479107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48FA8A15-847E-43A7-B866-3CFD2EA9B8B8}"/>
              </a:ext>
            </a:extLst>
          </p:cNvPr>
          <p:cNvGrpSpPr/>
          <p:nvPr/>
        </p:nvGrpSpPr>
        <p:grpSpPr>
          <a:xfrm>
            <a:off x="3711760" y="2994910"/>
            <a:ext cx="1434790" cy="875882"/>
            <a:chOff x="3966209" y="2428358"/>
            <a:chExt cx="1434790" cy="8758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7B697D-44D7-4FAE-BFB0-B2B179C32A61}"/>
                </a:ext>
              </a:extLst>
            </p:cNvPr>
            <p:cNvSpPr txBox="1"/>
            <p:nvPr/>
          </p:nvSpPr>
          <p:spPr>
            <a:xfrm>
              <a:off x="4019303" y="2428358"/>
              <a:ext cx="13286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150" dirty="0">
                  <a:solidFill>
                    <a:srgbClr val="0075B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31%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6F517D-4669-4DFF-A5DA-8C4DCD4E389F}"/>
                </a:ext>
              </a:extLst>
            </p:cNvPr>
            <p:cNvSpPr/>
            <p:nvPr/>
          </p:nvSpPr>
          <p:spPr>
            <a:xfrm>
              <a:off x="3966209" y="2965686"/>
              <a:ext cx="14347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1400" b="0" i="0" u="none" strike="noStrike" kern="1200" spc="0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srgbClr val="0075B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Econ. Comp.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1DC691-5A4C-48EB-B300-994E37B54125}"/>
              </a:ext>
            </a:extLst>
          </p:cNvPr>
          <p:cNvGrpSpPr/>
          <p:nvPr/>
        </p:nvGrpSpPr>
        <p:grpSpPr>
          <a:xfrm>
            <a:off x="9467592" y="2909446"/>
            <a:ext cx="2336243" cy="906112"/>
            <a:chOff x="9666628" y="2269128"/>
            <a:chExt cx="2336243" cy="90611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ECAA64-E162-486F-BD87-CEF16DC7A7D3}"/>
                </a:ext>
              </a:extLst>
            </p:cNvPr>
            <p:cNvSpPr txBox="1"/>
            <p:nvPr/>
          </p:nvSpPr>
          <p:spPr>
            <a:xfrm>
              <a:off x="9666628" y="2269128"/>
              <a:ext cx="23362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150" dirty="0">
                  <a:solidFill>
                    <a:srgbClr val="0075B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23%</a:t>
              </a:r>
              <a:r>
                <a:rPr lang="en-US" sz="4000" b="1" spc="-150" dirty="0">
                  <a:solidFill>
                    <a:schemeClr val="accent1"/>
                  </a:solidFill>
                </a:rPr>
                <a:t>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BBC74F-88C2-49AB-9B1A-01E20B626A8B}"/>
                </a:ext>
              </a:extLst>
            </p:cNvPr>
            <p:cNvSpPr/>
            <p:nvPr/>
          </p:nvSpPr>
          <p:spPr>
            <a:xfrm>
              <a:off x="10120926" y="2836686"/>
              <a:ext cx="14347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1400" b="0" i="0" u="none" strike="noStrike" kern="1200" spc="0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srgbClr val="0075B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Econ. Comp.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C1FEB8-DC24-4D00-8DA8-FB3D0A92ED12}"/>
              </a:ext>
            </a:extLst>
          </p:cNvPr>
          <p:cNvGrpSpPr/>
          <p:nvPr/>
        </p:nvGrpSpPr>
        <p:grpSpPr>
          <a:xfrm>
            <a:off x="2053904" y="2655189"/>
            <a:ext cx="1498375" cy="904464"/>
            <a:chOff x="2230610" y="2193111"/>
            <a:chExt cx="1498375" cy="90446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0152D5-1F4F-436A-A7AA-F13203064893}"/>
                </a:ext>
              </a:extLst>
            </p:cNvPr>
            <p:cNvSpPr txBox="1"/>
            <p:nvPr/>
          </p:nvSpPr>
          <p:spPr>
            <a:xfrm>
              <a:off x="2230610" y="2193111"/>
              <a:ext cx="1478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150" dirty="0">
                  <a:solidFill>
                    <a:srgbClr val="00B2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1%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7D47F8B-9938-45C2-9B9F-9B8D876587E3}"/>
                </a:ext>
              </a:extLst>
            </p:cNvPr>
            <p:cNvSpPr/>
            <p:nvPr/>
          </p:nvSpPr>
          <p:spPr>
            <a:xfrm>
              <a:off x="2294195" y="2759021"/>
              <a:ext cx="14347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1400" b="0" i="0" u="none" strike="noStrike" kern="1200" spc="0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srgbClr val="00B2C0"/>
                  </a:solidFill>
                </a:rPr>
                <a:t>Env. Protect.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BC94B1-C0A0-4711-96CE-00670901CCD1}"/>
              </a:ext>
            </a:extLst>
          </p:cNvPr>
          <p:cNvGrpSpPr/>
          <p:nvPr/>
        </p:nvGrpSpPr>
        <p:grpSpPr>
          <a:xfrm>
            <a:off x="8238059" y="2474137"/>
            <a:ext cx="1515115" cy="944403"/>
            <a:chOff x="8114314" y="2553136"/>
            <a:chExt cx="1515115" cy="94440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1A48F1-8880-4734-A394-0C50F188059D}"/>
                </a:ext>
              </a:extLst>
            </p:cNvPr>
            <p:cNvSpPr txBox="1"/>
            <p:nvPr/>
          </p:nvSpPr>
          <p:spPr>
            <a:xfrm>
              <a:off x="8114314" y="2553136"/>
              <a:ext cx="1478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150" dirty="0">
                  <a:solidFill>
                    <a:srgbClr val="00B2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1%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A4CFA4-E10B-448F-B8A6-41986C0A8535}"/>
                </a:ext>
              </a:extLst>
            </p:cNvPr>
            <p:cNvSpPr/>
            <p:nvPr/>
          </p:nvSpPr>
          <p:spPr>
            <a:xfrm>
              <a:off x="8194639" y="3158985"/>
              <a:ext cx="143479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1400" b="0" i="0" u="none" strike="noStrike" kern="1200" spc="0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srgbClr val="00B2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Env. Protect.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A6F2F28-B462-4801-9F33-A643C40F61C9}"/>
              </a:ext>
            </a:extLst>
          </p:cNvPr>
          <p:cNvSpPr txBox="1"/>
          <p:nvPr/>
        </p:nvSpPr>
        <p:spPr>
          <a:xfrm>
            <a:off x="766029" y="2718983"/>
            <a:ext cx="127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50" dirty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CA1874-2328-444D-B83A-7AB5306644A0}"/>
              </a:ext>
            </a:extLst>
          </p:cNvPr>
          <p:cNvSpPr/>
          <p:nvPr/>
        </p:nvSpPr>
        <p:spPr>
          <a:xfrm>
            <a:off x="761976" y="3258271"/>
            <a:ext cx="1270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E7B702-F859-410B-8B78-9F3F70D25393}"/>
              </a:ext>
            </a:extLst>
          </p:cNvPr>
          <p:cNvGrpSpPr/>
          <p:nvPr/>
        </p:nvGrpSpPr>
        <p:grpSpPr>
          <a:xfrm>
            <a:off x="6717717" y="2634603"/>
            <a:ext cx="1458436" cy="896501"/>
            <a:chOff x="7115092" y="3004870"/>
            <a:chExt cx="1785475" cy="89650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7B9BE6-179B-444F-BD06-2DC89A5FBCBC}"/>
                </a:ext>
              </a:extLst>
            </p:cNvPr>
            <p:cNvSpPr txBox="1"/>
            <p:nvPr/>
          </p:nvSpPr>
          <p:spPr>
            <a:xfrm>
              <a:off x="7115092" y="3004870"/>
              <a:ext cx="1785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150" dirty="0">
                  <a:solidFill>
                    <a:srgbClr val="346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3%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DE9F10B-61CB-401C-8980-A1A860B71154}"/>
                </a:ext>
              </a:extLst>
            </p:cNvPr>
            <p:cNvSpPr/>
            <p:nvPr/>
          </p:nvSpPr>
          <p:spPr>
            <a:xfrm>
              <a:off x="7115092" y="3562817"/>
              <a:ext cx="17854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400" b="0" i="0" u="none" strike="noStrike" kern="1200" spc="0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srgbClr val="346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4B1C7D-5E1E-41A6-8D0B-ACD3FE142B40}"/>
              </a:ext>
            </a:extLst>
          </p:cNvPr>
          <p:cNvGrpSpPr/>
          <p:nvPr/>
        </p:nvGrpSpPr>
        <p:grpSpPr>
          <a:xfrm>
            <a:off x="2834814" y="5198246"/>
            <a:ext cx="3792804" cy="938470"/>
            <a:chOff x="190125" y="4544256"/>
            <a:chExt cx="3792804" cy="93847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7DF114-201C-4288-9FF6-CE5886ECE28F}"/>
                </a:ext>
              </a:extLst>
            </p:cNvPr>
            <p:cNvSpPr txBox="1"/>
            <p:nvPr/>
          </p:nvSpPr>
          <p:spPr>
            <a:xfrm>
              <a:off x="190125" y="4544256"/>
              <a:ext cx="3379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150" dirty="0">
                  <a:solidFill>
                    <a:srgbClr val="5AB6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64%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736A41C-9CD2-4560-9D3D-E8B5B25FA453}"/>
                </a:ext>
              </a:extLst>
            </p:cNvPr>
            <p:cNvSpPr/>
            <p:nvPr/>
          </p:nvSpPr>
          <p:spPr>
            <a:xfrm>
              <a:off x="534857" y="5144172"/>
              <a:ext cx="344807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1400" b="0" i="0" u="none" strike="noStrike" kern="1200" spc="0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srgbClr val="5AB6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of Good Repair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339DE5-5745-42AD-9835-CA127940A271}"/>
              </a:ext>
            </a:extLst>
          </p:cNvPr>
          <p:cNvGrpSpPr/>
          <p:nvPr/>
        </p:nvGrpSpPr>
        <p:grpSpPr>
          <a:xfrm>
            <a:off x="9219577" y="5027158"/>
            <a:ext cx="3861139" cy="959792"/>
            <a:chOff x="5942400" y="4973795"/>
            <a:chExt cx="3861139" cy="95979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7ACCF2-C41F-4942-A476-9E23D549AE35}"/>
                </a:ext>
              </a:extLst>
            </p:cNvPr>
            <p:cNvSpPr txBox="1"/>
            <p:nvPr/>
          </p:nvSpPr>
          <p:spPr>
            <a:xfrm>
              <a:off x="5942400" y="4973795"/>
              <a:ext cx="3379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150" dirty="0">
                  <a:solidFill>
                    <a:srgbClr val="5AB6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73%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E2DBA1-F534-4509-B731-8A07DC3B6E47}"/>
                </a:ext>
              </a:extLst>
            </p:cNvPr>
            <p:cNvSpPr/>
            <p:nvPr/>
          </p:nvSpPr>
          <p:spPr>
            <a:xfrm>
              <a:off x="6355467" y="5595033"/>
              <a:ext cx="344807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1400" b="0" i="0" u="none" strike="noStrike" kern="1200" spc="0" baseline="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srgbClr val="5AB6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of Good Repair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DD9459F-BCB9-45F0-B966-AF294F110A5B}"/>
              </a:ext>
            </a:extLst>
          </p:cNvPr>
          <p:cNvCxnSpPr>
            <a:cxnSpLocks/>
          </p:cNvCxnSpPr>
          <p:nvPr/>
        </p:nvCxnSpPr>
        <p:spPr>
          <a:xfrm>
            <a:off x="5518157" y="2634603"/>
            <a:ext cx="0" cy="3490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F252228-B70C-41FB-A305-E5E7863218C4}"/>
              </a:ext>
            </a:extLst>
          </p:cNvPr>
          <p:cNvSpPr txBox="1"/>
          <p:nvPr/>
        </p:nvSpPr>
        <p:spPr>
          <a:xfrm>
            <a:off x="1002319" y="1430269"/>
            <a:ext cx="2654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Corridor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DA52DC-5089-42A9-AE9A-950CA4B698FE}"/>
              </a:ext>
            </a:extLst>
          </p:cNvPr>
          <p:cNvSpPr txBox="1"/>
          <p:nvPr/>
        </p:nvSpPr>
        <p:spPr>
          <a:xfrm>
            <a:off x="8189795" y="1208349"/>
            <a:ext cx="3448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346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Columbus to Chicago Only</a:t>
            </a:r>
          </a:p>
        </p:txBody>
      </p:sp>
    </p:spTree>
    <p:extLst>
      <p:ext uri="{BB962C8B-B14F-4D97-AF65-F5344CB8AC3E}">
        <p14:creationId xmlns:p14="http://schemas.microsoft.com/office/powerpoint/2010/main" val="3073319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FINDINGS: travel time savings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3E3D666-B597-4420-893A-2300C5ED0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1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AC173-61B3-4FDF-B64D-7C8729C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Estimated Hyperloop Fares*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9DF0A-E5FC-4E53-8A1F-78454E42CDA3}"/>
              </a:ext>
            </a:extLst>
          </p:cNvPr>
          <p:cNvSpPr txBox="1"/>
          <p:nvPr/>
        </p:nvSpPr>
        <p:spPr>
          <a:xfrm>
            <a:off x="1076960" y="4592320"/>
            <a:ext cx="395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highlight>
                <a:srgbClr val="FFFF00"/>
              </a:highlight>
            </a:endParaRPr>
          </a:p>
        </p:txBody>
      </p:sp>
      <p:graphicFrame>
        <p:nvGraphicFramePr>
          <p:cNvPr id="8" name="Content Placeholder 11">
            <a:extLst>
              <a:ext uri="{FF2B5EF4-FFF2-40B4-BE49-F238E27FC236}">
                <a16:creationId xmlns:a16="http://schemas.microsoft.com/office/drawing/2014/main" id="{69F4F2CF-9A39-4082-A07A-43159F8D24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387347"/>
              </p:ext>
            </p:extLst>
          </p:nvPr>
        </p:nvGraphicFramePr>
        <p:xfrm>
          <a:off x="629920" y="1813798"/>
          <a:ext cx="10464800" cy="3723640"/>
        </p:xfrm>
        <a:graphic>
          <a:graphicData uri="http://schemas.openxmlformats.org/drawingml/2006/table">
            <a:tbl>
              <a:tblPr firstRow="1" firstCol="1" bandRow="1">
                <a:tableStyleId>{AF606853-7671-496A-8E4F-DF71F8EC918B}</a:tableStyleId>
              </a:tblPr>
              <a:tblGrid>
                <a:gridCol w="3076449">
                  <a:extLst>
                    <a:ext uri="{9D8B030D-6E8A-4147-A177-3AD203B41FA5}">
                      <a16:colId xmlns:a16="http://schemas.microsoft.com/office/drawing/2014/main" val="3438324700"/>
                    </a:ext>
                  </a:extLst>
                </a:gridCol>
                <a:gridCol w="2401824">
                  <a:extLst>
                    <a:ext uri="{9D8B030D-6E8A-4147-A177-3AD203B41FA5}">
                      <a16:colId xmlns:a16="http://schemas.microsoft.com/office/drawing/2014/main" val="3262701160"/>
                    </a:ext>
                  </a:extLst>
                </a:gridCol>
                <a:gridCol w="2474976">
                  <a:extLst>
                    <a:ext uri="{9D8B030D-6E8A-4147-A177-3AD203B41FA5}">
                      <a16:colId xmlns:a16="http://schemas.microsoft.com/office/drawing/2014/main" val="4029562926"/>
                    </a:ext>
                  </a:extLst>
                </a:gridCol>
                <a:gridCol w="2511551">
                  <a:extLst>
                    <a:ext uri="{9D8B030D-6E8A-4147-A177-3AD203B41FA5}">
                      <a16:colId xmlns:a16="http://schemas.microsoft.com/office/drawing/2014/main" val="726450349"/>
                    </a:ext>
                  </a:extLst>
                </a:gridCol>
              </a:tblGrid>
              <a:tr h="6478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600"/>
                        </a:spcBef>
                        <a:spcAft>
                          <a:spcPts val="200"/>
                        </a:spcAft>
                      </a:pPr>
                      <a:br>
                        <a:rPr lang="en-US" sz="2400" kern="900" dirty="0">
                          <a:effectLst/>
                        </a:rPr>
                      </a:br>
                      <a:r>
                        <a:rPr lang="en-US" sz="2400" kern="900" dirty="0">
                          <a:effectLst/>
                        </a:rPr>
                        <a:t>Metro Pair</a:t>
                      </a:r>
                      <a:endParaRPr lang="en-US" sz="24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kern="900" dirty="0">
                          <a:effectLst/>
                        </a:rPr>
                        <a:t>Line Haul Travel Time (min)</a:t>
                      </a:r>
                      <a:endParaRPr lang="en-US" sz="24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kern="900" dirty="0">
                          <a:effectLst/>
                        </a:rPr>
                        <a:t>Line Haul Distance (miles)</a:t>
                      </a:r>
                      <a:endParaRPr lang="en-US" sz="24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kern="900" dirty="0">
                          <a:effectLst/>
                        </a:rPr>
                        <a:t>Fare Cost (dollars)</a:t>
                      </a:r>
                      <a:endParaRPr lang="en-US" sz="24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45748"/>
                  </a:ext>
                </a:extLst>
              </a:tr>
              <a:tr h="35263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br>
                        <a:rPr lang="en-US" sz="2000" kern="900" dirty="0">
                          <a:effectLst/>
                        </a:rPr>
                      </a:br>
                      <a:r>
                        <a:rPr lang="en-US" sz="2000" kern="900" dirty="0">
                          <a:effectLst/>
                        </a:rPr>
                        <a:t>Chicago-Fort Wayne</a:t>
                      </a:r>
                      <a:br>
                        <a:rPr lang="en-US" sz="2000" kern="900" dirty="0">
                          <a:effectLst/>
                        </a:rPr>
                      </a:br>
                      <a:endParaRPr lang="en-US" sz="20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22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163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$33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016100"/>
                  </a:ext>
                </a:extLst>
              </a:tr>
              <a:tr h="35263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br>
                        <a:rPr lang="en-US" sz="2000" kern="900" dirty="0">
                          <a:effectLst/>
                        </a:rPr>
                      </a:br>
                      <a:r>
                        <a:rPr lang="en-US" sz="2000" kern="900" dirty="0">
                          <a:effectLst/>
                        </a:rPr>
                        <a:t>Chicago-Columbus</a:t>
                      </a:r>
                      <a:br>
                        <a:rPr lang="en-US" sz="2000" kern="900" dirty="0">
                          <a:effectLst/>
                        </a:rPr>
                      </a:br>
                      <a:endParaRPr lang="en-US" sz="20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38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302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$60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113950"/>
                  </a:ext>
                </a:extLst>
              </a:tr>
              <a:tr h="35263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br>
                        <a:rPr lang="en-US" sz="2000" kern="900" dirty="0">
                          <a:effectLst/>
                        </a:rPr>
                      </a:br>
                      <a:r>
                        <a:rPr lang="en-US" sz="2000" kern="900" dirty="0">
                          <a:effectLst/>
                        </a:rPr>
                        <a:t>Chicago-Pittsburgh</a:t>
                      </a:r>
                      <a:br>
                        <a:rPr lang="en-US" sz="2000" kern="900" dirty="0">
                          <a:effectLst/>
                        </a:rPr>
                      </a:br>
                      <a:endParaRPr lang="en-US" sz="20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58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465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$93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956227"/>
                  </a:ext>
                </a:extLst>
              </a:tr>
              <a:tr h="35263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br>
                        <a:rPr lang="en-US" sz="2000" kern="900" dirty="0">
                          <a:effectLst/>
                        </a:rPr>
                      </a:br>
                      <a:r>
                        <a:rPr lang="en-US" sz="2000" kern="900" dirty="0">
                          <a:effectLst/>
                        </a:rPr>
                        <a:t>Fort Wayne-Columbus</a:t>
                      </a:r>
                      <a:br>
                        <a:rPr lang="en-US" sz="2000" kern="900" dirty="0">
                          <a:effectLst/>
                        </a:rPr>
                      </a:br>
                      <a:endParaRPr lang="en-US" sz="20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19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139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$28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048479"/>
                  </a:ext>
                </a:extLst>
              </a:tr>
              <a:tr h="35263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br>
                        <a:rPr lang="en-US" sz="2000" kern="900" dirty="0">
                          <a:effectLst/>
                        </a:rPr>
                      </a:br>
                      <a:r>
                        <a:rPr lang="en-US" sz="2000" kern="900" dirty="0">
                          <a:effectLst/>
                        </a:rPr>
                        <a:t>Fort Wayne-Pittsburgh</a:t>
                      </a:r>
                      <a:br>
                        <a:rPr lang="en-US" sz="2000" kern="900" dirty="0">
                          <a:effectLst/>
                        </a:rPr>
                      </a:br>
                      <a:endParaRPr lang="en-US" sz="20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39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302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$60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470049"/>
                  </a:ext>
                </a:extLst>
              </a:tr>
              <a:tr h="35263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br>
                        <a:rPr lang="en-US" sz="2000" kern="900" dirty="0">
                          <a:effectLst/>
                        </a:rPr>
                      </a:br>
                      <a:r>
                        <a:rPr lang="en-US" sz="2000" kern="900" dirty="0">
                          <a:effectLst/>
                        </a:rPr>
                        <a:t>Columbus-Pittsburgh</a:t>
                      </a:r>
                      <a:br>
                        <a:rPr lang="en-US" sz="2000" kern="900" dirty="0">
                          <a:effectLst/>
                        </a:rPr>
                      </a:br>
                      <a:endParaRPr lang="en-US" sz="20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22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163 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GB" sz="2400" b="1" dirty="0">
                          <a:solidFill>
                            <a:srgbClr val="34617A"/>
                          </a:solidFill>
                          <a:effectLst/>
                        </a:rPr>
                        <a:t>$33</a:t>
                      </a:r>
                      <a:endParaRPr lang="en-US" sz="2400" b="1" dirty="0">
                        <a:solidFill>
                          <a:srgbClr val="34617A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235248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1F300663-B656-48EF-8B16-F53FD9AD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" y="1274987"/>
            <a:ext cx="99223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n-US" altLang="en-US" sz="2800" b="1" i="0" u="none" strike="noStrike" cap="none" normalizeH="0" baseline="0" dirty="0" bmk="_Toc15573550">
                <a:ln>
                  <a:noFill/>
                </a:ln>
                <a:solidFill>
                  <a:srgbClr val="34617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Average Hyperloop Service Characteristics by Metro Pair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4617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C978F-59D5-4326-986C-6F81FA68CBC7}"/>
              </a:ext>
            </a:extLst>
          </p:cNvPr>
          <p:cNvSpPr txBox="1"/>
          <p:nvPr/>
        </p:nvSpPr>
        <p:spPr>
          <a:xfrm>
            <a:off x="594926" y="5637591"/>
            <a:ext cx="1061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2019 dollars. Based on an assumed $0.20/mile, as calculated by AECOM with input from Virgin Hyperloop One</a:t>
            </a:r>
          </a:p>
        </p:txBody>
      </p:sp>
    </p:spTree>
    <p:extLst>
      <p:ext uri="{BB962C8B-B14F-4D97-AF65-F5344CB8AC3E}">
        <p14:creationId xmlns:p14="http://schemas.microsoft.com/office/powerpoint/2010/main" val="2459634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0B394B-F83D-4FEA-8208-7183E60F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cap="all" dirty="0"/>
              <a:t>Emissions Savings</a:t>
            </a:r>
          </a:p>
        </p:txBody>
      </p:sp>
      <p:graphicFrame>
        <p:nvGraphicFramePr>
          <p:cNvPr id="5" name="Content Placeholder 11">
            <a:extLst>
              <a:ext uri="{FF2B5EF4-FFF2-40B4-BE49-F238E27FC236}">
                <a16:creationId xmlns:a16="http://schemas.microsoft.com/office/drawing/2014/main" id="{38037DFE-7BB4-4F65-9B9E-DD4990A89D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837221"/>
              </p:ext>
            </p:extLst>
          </p:nvPr>
        </p:nvGraphicFramePr>
        <p:xfrm>
          <a:off x="629920" y="1813798"/>
          <a:ext cx="10428224" cy="3390205"/>
        </p:xfrm>
        <a:graphic>
          <a:graphicData uri="http://schemas.openxmlformats.org/drawingml/2006/table">
            <a:tbl>
              <a:tblPr firstRow="1" firstCol="1" bandRow="1">
                <a:tableStyleId>{AF606853-7671-496A-8E4F-DF71F8EC918B}</a:tableStyleId>
              </a:tblPr>
              <a:tblGrid>
                <a:gridCol w="8611616">
                  <a:extLst>
                    <a:ext uri="{9D8B030D-6E8A-4147-A177-3AD203B41FA5}">
                      <a16:colId xmlns:a16="http://schemas.microsoft.com/office/drawing/2014/main" val="3438324700"/>
                    </a:ext>
                  </a:extLst>
                </a:gridCol>
                <a:gridCol w="1816608">
                  <a:extLst>
                    <a:ext uri="{9D8B030D-6E8A-4147-A177-3AD203B41FA5}">
                      <a16:colId xmlns:a16="http://schemas.microsoft.com/office/drawing/2014/main" val="3262701160"/>
                    </a:ext>
                  </a:extLst>
                </a:gridCol>
              </a:tblGrid>
              <a:tr h="64700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600"/>
                        </a:spcBef>
                        <a:spcAft>
                          <a:spcPts val="200"/>
                        </a:spcAft>
                      </a:pPr>
                      <a:r>
                        <a:rPr lang="en-US" sz="2400" kern="900" dirty="0">
                          <a:effectLst/>
                        </a:rPr>
                        <a:t>Environmental Sustainability</a:t>
                      </a:r>
                      <a:endParaRPr lang="en-US" sz="24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400" kern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4574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000" kern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Mode Shift Emissions Savings (Auto to Hyperloop)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400" b="1" dirty="0">
                          <a:solidFill>
                            <a:srgbClr val="34617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$113.9M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0161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2000" kern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Mode Shift Emissions Savings (Air to Hyperloop)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400" b="1" dirty="0">
                          <a:solidFill>
                            <a:srgbClr val="34617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$0.3M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11395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2000" kern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Mode Shift Emissions Savings (Train to Hyperloop)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400" b="1" dirty="0">
                          <a:solidFill>
                            <a:srgbClr val="34617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$7.8M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95622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2000" kern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Mode Shift Emissions Savings (Commercial Truck to Hyperloop)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B7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400" b="1" dirty="0">
                          <a:solidFill>
                            <a:srgbClr val="34617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$4.6M</a:t>
                      </a:r>
                    </a:p>
                  </a:txBody>
                  <a:tcPr marL="0" marR="71755" marT="17780" marB="1778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04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782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6CF801-582D-4AF4-9DE2-ACDFAC9EE9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Public meetings</a:t>
            </a:r>
          </a:p>
          <a:p>
            <a:pPr marL="285750" indent="-285750"/>
            <a:r>
              <a:rPr lang="en-US" dirty="0"/>
              <a:t>VHO certification segment – R&amp;D collaboration opportunity</a:t>
            </a:r>
          </a:p>
          <a:p>
            <a:pPr marL="285750" indent="-285750"/>
            <a:r>
              <a:rPr lang="en-US" dirty="0"/>
              <a:t>Create a travel demand advisory panel (public agencies, academic institutions, VHO)</a:t>
            </a:r>
          </a:p>
          <a:p>
            <a:pPr marL="285750" indent="-285750"/>
            <a:r>
              <a:rPr lang="en-US" dirty="0"/>
              <a:t>Monitor NETT Council activities and opportunities to engage in federal regulatory framework </a:t>
            </a:r>
          </a:p>
          <a:p>
            <a:pPr marL="285750" indent="-285750"/>
            <a:r>
              <a:rPr lang="en-US" dirty="0"/>
              <a:t>Advance regulatory framework with appropriate agencies </a:t>
            </a:r>
          </a:p>
          <a:p>
            <a:pPr marL="285750" indent="-285750"/>
            <a:r>
              <a:rPr lang="en-US" dirty="0"/>
              <a:t>Continue to facilitate collaboration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B394B-F83D-4FEA-8208-7183E60F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HYPERLOOP NEXT STEPS</a:t>
            </a:r>
          </a:p>
        </p:txBody>
      </p:sp>
    </p:spTree>
    <p:extLst>
      <p:ext uri="{BB962C8B-B14F-4D97-AF65-F5344CB8AC3E}">
        <p14:creationId xmlns:p14="http://schemas.microsoft.com/office/powerpoint/2010/main" val="326426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6496D-5D05-492A-ADE6-BF3ABF2A4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3590" y="1087407"/>
            <a:ext cx="5416100" cy="4802647"/>
          </a:xfrm>
        </p:spPr>
        <p:txBody>
          <a:bodyPr>
            <a:normAutofit/>
          </a:bodyPr>
          <a:lstStyle/>
          <a:p>
            <a:r>
              <a:rPr lang="en-US" dirty="0"/>
              <a:t>$2.5-million studies of rapid-speed technology options (traditional rail and hyperloop)</a:t>
            </a:r>
          </a:p>
          <a:p>
            <a:r>
              <a:rPr lang="en-US" dirty="0"/>
              <a:t>Chicago-Columbus-Pittsburgh Corridor</a:t>
            </a:r>
          </a:p>
          <a:p>
            <a:r>
              <a:rPr lang="en-US" dirty="0"/>
              <a:t>Two initial phases:</a:t>
            </a:r>
          </a:p>
          <a:p>
            <a:pPr lvl="1"/>
            <a:r>
              <a:rPr lang="en-US" dirty="0"/>
              <a:t>Hyperloop Feasibility Study</a:t>
            </a:r>
          </a:p>
          <a:p>
            <a:pPr lvl="1"/>
            <a:r>
              <a:rPr lang="en-US" dirty="0"/>
              <a:t>Components of Tier 1 EIS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E88D5A-47C1-4064-9585-FA771D40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RSTI</a:t>
            </a:r>
          </a:p>
        </p:txBody>
      </p:sp>
      <p:pic>
        <p:nvPicPr>
          <p:cNvPr id="7" name="Picture Placeholder 6" descr="Related image">
            <a:extLst>
              <a:ext uri="{FF2B5EF4-FFF2-40B4-BE49-F238E27FC236}">
                <a16:creationId xmlns:a16="http://schemas.microsoft.com/office/drawing/2014/main" id="{6BB0EC28-4B8C-4CD3-B41C-3E2658474BA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r="12553"/>
          <a:stretch/>
        </p:blipFill>
        <p:spPr bwMode="auto">
          <a:xfrm>
            <a:off x="5830692" y="1087867"/>
            <a:ext cx="6097837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041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6CF801-582D-4AF4-9DE2-ACDFAC9EE9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Public meetings</a:t>
            </a:r>
          </a:p>
          <a:p>
            <a:pPr marL="285750" indent="-285750"/>
            <a:r>
              <a:rPr lang="en-US" dirty="0"/>
              <a:t>Secure funding to complete the environmental studies necessary for the federal construction approval process </a:t>
            </a:r>
          </a:p>
          <a:p>
            <a:pPr marL="285750" indent="-285750"/>
            <a:r>
              <a:rPr lang="en-US" dirty="0"/>
              <a:t>Engage and secure the support of communities east of Columbus </a:t>
            </a:r>
          </a:p>
          <a:p>
            <a:pPr marL="285750" indent="-285750"/>
            <a:r>
              <a:rPr lang="en-US" dirty="0"/>
              <a:t>Develop a strategy with other surrounding states to secure regulatory guidance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B394B-F83D-4FEA-8208-7183E60F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Passenger rail NEXT STEPS</a:t>
            </a:r>
          </a:p>
        </p:txBody>
      </p:sp>
    </p:spTree>
    <p:extLst>
      <p:ext uri="{BB962C8B-B14F-4D97-AF65-F5344CB8AC3E}">
        <p14:creationId xmlns:p14="http://schemas.microsoft.com/office/powerpoint/2010/main" val="2355842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666" y="781047"/>
            <a:ext cx="580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4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24989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666" y="781047"/>
            <a:ext cx="611428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4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 LOPEZ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Projects Manager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Mid-Ohio Regional Planning Commission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5AB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>
                <a:solidFill>
                  <a:srgbClr val="5AB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614.233.4149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b="1" dirty="0">
                <a:solidFill>
                  <a:srgbClr val="5AB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>
                <a:solidFill>
                  <a:srgbClr val="5AB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614.603-0947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5AB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dlopez@morpc.org</a:t>
            </a:r>
            <a:br>
              <a:rPr lang="en-US" dirty="0">
                <a:solidFill>
                  <a:srgbClr val="5AB65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5AB6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 Liberty Street, Suite 100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Columbus, OH 43215 </a:t>
            </a:r>
          </a:p>
        </p:txBody>
      </p:sp>
    </p:spTree>
    <p:extLst>
      <p:ext uri="{BB962C8B-B14F-4D97-AF65-F5344CB8AC3E}">
        <p14:creationId xmlns:p14="http://schemas.microsoft.com/office/powerpoint/2010/main" val="399675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FAFF-92C8-486F-A65C-234163D4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RSTI: TWO MODAL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9ACAC-DA47-4849-949B-406C024481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Passenger rail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600" dirty="0"/>
              <a:t>Conduct preliminary environmental analysis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Identify route &amp; station alternatives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Minimize impacts &amp; costs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C5D49-38C8-4546-A866-8DCAAEEB11C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67175" y="1087406"/>
            <a:ext cx="5638799" cy="47120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Hyperloop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Determine feasibility of new technology; leverage rail environmental analysis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Identify routes &amp; station alternatives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Minimize impacts &amp; costs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Explore freight &amp; economic impacts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2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5C93-F18C-43F5-9C63-567FD3A0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HYPERLOOP FEASIBILITY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B1A91-EAAC-40AC-A962-393969ECA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3597" y="1087406"/>
            <a:ext cx="6577073" cy="4712032"/>
          </a:xfrm>
        </p:spPr>
        <p:txBody>
          <a:bodyPr>
            <a:normAutofit/>
          </a:bodyPr>
          <a:lstStyle/>
          <a:p>
            <a:r>
              <a:rPr lang="en-US" sz="3000" dirty="0"/>
              <a:t>Task 1 – Visioning and Technology Application </a:t>
            </a:r>
          </a:p>
          <a:p>
            <a:r>
              <a:rPr lang="en-US" sz="3000" dirty="0"/>
              <a:t>Task 2 – Route Planning</a:t>
            </a:r>
          </a:p>
          <a:p>
            <a:r>
              <a:rPr lang="en-US" sz="3000" dirty="0"/>
              <a:t>Task 3 – Transportation Demand and Economic Benefit Analysis </a:t>
            </a:r>
          </a:p>
          <a:p>
            <a:r>
              <a:rPr lang="en-US" sz="3000" dirty="0"/>
              <a:t>Task 4 – Regulatory Framework and Implementation Strategy </a:t>
            </a:r>
          </a:p>
          <a:p>
            <a:r>
              <a:rPr lang="en-US" sz="3000" dirty="0"/>
              <a:t>Project Management, Stakeholder, and Public Engagement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05A934F-A45B-4956-8B29-76F08CE63A5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2464" r="11746"/>
          <a:stretch/>
        </p:blipFill>
        <p:spPr>
          <a:xfrm>
            <a:off x="6770688" y="1087406"/>
            <a:ext cx="4935537" cy="35334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AB12D3-7F47-4E27-BE8B-27720654B06A}"/>
              </a:ext>
            </a:extLst>
          </p:cNvPr>
          <p:cNvSpPr txBox="1"/>
          <p:nvPr/>
        </p:nvSpPr>
        <p:spPr>
          <a:xfrm>
            <a:off x="6667995" y="4686948"/>
            <a:ext cx="5038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5BF"/>
                </a:solidFill>
              </a:rPr>
              <a:t>Consultant selected:  </a:t>
            </a:r>
          </a:p>
          <a:p>
            <a:r>
              <a:rPr lang="en-US" sz="3200" b="1" dirty="0">
                <a:solidFill>
                  <a:srgbClr val="0075BF"/>
                </a:solidFill>
              </a:rPr>
              <a:t>AECOM</a:t>
            </a:r>
          </a:p>
        </p:txBody>
      </p:sp>
    </p:spTree>
    <p:extLst>
      <p:ext uri="{BB962C8B-B14F-4D97-AF65-F5344CB8AC3E}">
        <p14:creationId xmlns:p14="http://schemas.microsoft.com/office/powerpoint/2010/main" val="398287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8F63-E94E-4651-B4F3-45DBBB86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TIER I EIS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C4892D-C8D5-42FB-9AE2-3FAAAD726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3597" y="1087406"/>
            <a:ext cx="6577073" cy="4712032"/>
          </a:xfrm>
        </p:spPr>
        <p:txBody>
          <a:bodyPr>
            <a:normAutofit fontScale="92500"/>
          </a:bodyPr>
          <a:lstStyle/>
          <a:p>
            <a:r>
              <a:rPr lang="en-US" dirty="0"/>
              <a:t>Task 1 – Project Management </a:t>
            </a:r>
          </a:p>
          <a:p>
            <a:r>
              <a:rPr lang="en-US" dirty="0"/>
              <a:t>Task 2 – Preliminary Data Collection </a:t>
            </a:r>
          </a:p>
          <a:p>
            <a:r>
              <a:rPr lang="en-US" dirty="0"/>
              <a:t>Task 3 – Purpose and Need Statement </a:t>
            </a:r>
          </a:p>
          <a:p>
            <a:r>
              <a:rPr lang="en-US" dirty="0"/>
              <a:t>Task 4 – Route Alternatives </a:t>
            </a:r>
          </a:p>
          <a:p>
            <a:r>
              <a:rPr lang="en-US" dirty="0"/>
              <a:t>Task 5 – Service Alternatives </a:t>
            </a:r>
          </a:p>
          <a:p>
            <a:r>
              <a:rPr lang="en-US" dirty="0"/>
              <a:t>Task 6 – Infrastructure Investments </a:t>
            </a:r>
          </a:p>
          <a:p>
            <a:r>
              <a:rPr lang="en-US" dirty="0"/>
              <a:t>Task 7 – Public Involvement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B30E88-2E4A-407E-AD39-4AED6FC82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13"/>
          <a:stretch/>
        </p:blipFill>
        <p:spPr>
          <a:xfrm>
            <a:off x="6770077" y="1087405"/>
            <a:ext cx="4935538" cy="35334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5C7757-4B17-4494-A760-A73D4307824E}"/>
              </a:ext>
            </a:extLst>
          </p:cNvPr>
          <p:cNvSpPr txBox="1"/>
          <p:nvPr/>
        </p:nvSpPr>
        <p:spPr>
          <a:xfrm>
            <a:off x="6667995" y="4686948"/>
            <a:ext cx="5038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5BF"/>
                </a:solidFill>
              </a:rPr>
              <a:t>Consultant selected:  </a:t>
            </a:r>
          </a:p>
          <a:p>
            <a:r>
              <a:rPr lang="en-US" sz="3200" b="1" dirty="0">
                <a:solidFill>
                  <a:srgbClr val="0075BF"/>
                </a:solidFill>
              </a:rPr>
              <a:t>WSP USA, Inc</a:t>
            </a:r>
          </a:p>
        </p:txBody>
      </p:sp>
    </p:spTree>
    <p:extLst>
      <p:ext uri="{BB962C8B-B14F-4D97-AF65-F5344CB8AC3E}">
        <p14:creationId xmlns:p14="http://schemas.microsoft.com/office/powerpoint/2010/main" val="359283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388537-227C-8645-91E8-E2DF5C2A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RAPID SPEED TRANSPORTATION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C58FAA6-8FC4-4302-A9B4-38A8E6A1F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388537-227C-8645-91E8-E2DF5C2A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RAPID SPEED TRANSPORTATION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9B03BA1-1173-4731-8C26-7E674F63E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26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7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3672</TotalTime>
  <Words>1719</Words>
  <Application>Microsoft Office PowerPoint</Application>
  <PresentationFormat>Widescreen</PresentationFormat>
  <Paragraphs>394</Paragraphs>
  <Slides>42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Office Theme</vt:lpstr>
      <vt:lpstr>Midwest Connect Hyperloop Feasibility Study</vt:lpstr>
      <vt:lpstr>PURPOSE</vt:lpstr>
      <vt:lpstr>PowerPoint Presentation</vt:lpstr>
      <vt:lpstr>ABOUT RSTI</vt:lpstr>
      <vt:lpstr>RSTI: TWO MODAL OPTIONS</vt:lpstr>
      <vt:lpstr>HYPERLOOP FEASIBILITY STUDY</vt:lpstr>
      <vt:lpstr>COMPONENTS OF A TIER I EIS</vt:lpstr>
      <vt:lpstr>RAPID SPEED TRANSPORTATION</vt:lpstr>
      <vt:lpstr>RAPID SPEED TRANSPORTATION</vt:lpstr>
      <vt:lpstr>RAPID SPEED TRANSPORTATION</vt:lpstr>
      <vt:lpstr>PowerPoint Presentation</vt:lpstr>
      <vt:lpstr>Route Screening Criteria</vt:lpstr>
      <vt:lpstr>route ALTERNATIVES</vt:lpstr>
      <vt:lpstr>route ALTERNATIVES</vt:lpstr>
      <vt:lpstr>route ALTERNATIVES</vt:lpstr>
      <vt:lpstr>route ALTERNATIVES</vt:lpstr>
      <vt:lpstr>PowerPoint Presentation</vt:lpstr>
      <vt:lpstr>STATION/PORTAL CRITERIA</vt:lpstr>
      <vt:lpstr>POTENTIAL STATION/PORTAL – DUBLIN</vt:lpstr>
      <vt:lpstr>POTENTIAL STATIONS/PORTALS – COLUMBUS</vt:lpstr>
      <vt:lpstr>POTENTIAL STATIONS/PORTALS – COLUMBUS</vt:lpstr>
      <vt:lpstr>POTENTIAL STATIONS/PORTALS – COLUMBUS</vt:lpstr>
      <vt:lpstr>PowerPoint Presentation</vt:lpstr>
      <vt:lpstr>RIDERSHIP market</vt:lpstr>
      <vt:lpstr>RIDERSHIP market</vt:lpstr>
      <vt:lpstr>RIDERSHIP market</vt:lpstr>
      <vt:lpstr>RIDERSHIP market</vt:lpstr>
      <vt:lpstr>RIDERSHIP market</vt:lpstr>
      <vt:lpstr>RIDERSHIP market</vt:lpstr>
      <vt:lpstr>PowerPoint Presentation</vt:lpstr>
      <vt:lpstr>Travel time and cost savings</vt:lpstr>
      <vt:lpstr>Hyperloop STUDY Key findings</vt:lpstr>
      <vt:lpstr>Hyperloop STUDY Key findings</vt:lpstr>
      <vt:lpstr>Wider Economic benefits</vt:lpstr>
      <vt:lpstr>Hyperloop BENEFITS BREAKDOWN</vt:lpstr>
      <vt:lpstr>FINDINGS: travel time savings</vt:lpstr>
      <vt:lpstr>Estimated Hyperloop Fares*</vt:lpstr>
      <vt:lpstr>Emissions Savings</vt:lpstr>
      <vt:lpstr>HYPERLOOP NEXT STEPS</vt:lpstr>
      <vt:lpstr>Passenger rail NEXT STEPS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Schumick</dc:creator>
  <cp:lastModifiedBy>Marta Crispin-Rondon</cp:lastModifiedBy>
  <cp:revision>294</cp:revision>
  <cp:lastPrinted>2019-10-28T21:03:32Z</cp:lastPrinted>
  <dcterms:created xsi:type="dcterms:W3CDTF">2019-01-28T15:35:07Z</dcterms:created>
  <dcterms:modified xsi:type="dcterms:W3CDTF">2020-02-03T16:13:28Z</dcterms:modified>
</cp:coreProperties>
</file>