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8" r:id="rId3"/>
    <p:sldId id="261" r:id="rId4"/>
    <p:sldId id="262" r:id="rId5"/>
    <p:sldId id="263" r:id="rId6"/>
    <p:sldId id="259" r:id="rId7"/>
    <p:sldId id="260"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92" autoAdjust="0"/>
  </p:normalViewPr>
  <p:slideViewPr>
    <p:cSldViewPr snapToGrid="0">
      <p:cViewPr varScale="1">
        <p:scale>
          <a:sx n="107" d="100"/>
          <a:sy n="107" d="100"/>
        </p:scale>
        <p:origin x="6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B518A-EAE7-439E-87CE-259FD730C1E5}"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2E334916-1976-44CE-B663-E65FB6228B88}">
      <dgm:prSet phldrT="[Text]"/>
      <dgm:spPr/>
      <dgm:t>
        <a:bodyPr/>
        <a:lstStyle/>
        <a:p>
          <a:r>
            <a:rPr lang="en-US"/>
            <a:t>Vulnerable Populations</a:t>
          </a:r>
        </a:p>
      </dgm:t>
    </dgm:pt>
    <dgm:pt modelId="{9DAE2E95-6C38-460E-82AB-206CF29738AE}" type="parTrans" cxnId="{36644C8B-F6ED-43FD-9A86-E935DA03B108}">
      <dgm:prSet/>
      <dgm:spPr/>
      <dgm:t>
        <a:bodyPr/>
        <a:lstStyle/>
        <a:p>
          <a:endParaRPr lang="en-US"/>
        </a:p>
      </dgm:t>
    </dgm:pt>
    <dgm:pt modelId="{7D41A6A0-56D8-429A-9E17-B6F956130923}" type="sibTrans" cxnId="{36644C8B-F6ED-43FD-9A86-E935DA03B108}">
      <dgm:prSet/>
      <dgm:spPr/>
      <dgm:t>
        <a:bodyPr/>
        <a:lstStyle/>
        <a:p>
          <a:endParaRPr lang="en-US"/>
        </a:p>
      </dgm:t>
    </dgm:pt>
    <dgm:pt modelId="{39B7A0F2-1C8B-4C3D-BD15-614347F52494}">
      <dgm:prSet phldrT="[Text]"/>
      <dgm:spPr/>
      <dgm:t>
        <a:bodyPr/>
        <a:lstStyle/>
        <a:p>
          <a:r>
            <a:rPr lang="en-US"/>
            <a:t>Education and Outreach</a:t>
          </a:r>
        </a:p>
      </dgm:t>
    </dgm:pt>
    <dgm:pt modelId="{C51CF175-CC24-4BA3-BC53-B833F433E463}" type="parTrans" cxnId="{558D09C0-F5F5-499C-8DC8-80324B6BCED2}">
      <dgm:prSet/>
      <dgm:spPr/>
      <dgm:t>
        <a:bodyPr/>
        <a:lstStyle/>
        <a:p>
          <a:endParaRPr lang="en-US"/>
        </a:p>
      </dgm:t>
    </dgm:pt>
    <dgm:pt modelId="{3F27B6F1-4CCB-4AE3-B080-DC6932B25327}" type="sibTrans" cxnId="{558D09C0-F5F5-499C-8DC8-80324B6BCED2}">
      <dgm:prSet/>
      <dgm:spPr/>
      <dgm:t>
        <a:bodyPr/>
        <a:lstStyle/>
        <a:p>
          <a:endParaRPr lang="en-US"/>
        </a:p>
      </dgm:t>
    </dgm:pt>
    <dgm:pt modelId="{6719540F-E35B-4CCF-B9DF-A5A5C26F9944}">
      <dgm:prSet phldrT="[Text]"/>
      <dgm:spPr/>
      <dgm:t>
        <a:bodyPr/>
        <a:lstStyle/>
        <a:p>
          <a:r>
            <a:rPr lang="en-US"/>
            <a:t>Health</a:t>
          </a:r>
        </a:p>
      </dgm:t>
    </dgm:pt>
    <dgm:pt modelId="{FA655D9A-7669-4BA0-8D03-47049035C764}" type="parTrans" cxnId="{58089BDD-1623-43FC-B1CA-5728E940CF14}">
      <dgm:prSet/>
      <dgm:spPr/>
      <dgm:t>
        <a:bodyPr/>
        <a:lstStyle/>
        <a:p>
          <a:endParaRPr lang="en-US"/>
        </a:p>
      </dgm:t>
    </dgm:pt>
    <dgm:pt modelId="{D8490B18-E2AA-4BAC-B865-0372216F67B8}" type="sibTrans" cxnId="{58089BDD-1623-43FC-B1CA-5728E940CF14}">
      <dgm:prSet/>
      <dgm:spPr/>
      <dgm:t>
        <a:bodyPr/>
        <a:lstStyle/>
        <a:p>
          <a:endParaRPr lang="en-US"/>
        </a:p>
      </dgm:t>
    </dgm:pt>
    <dgm:pt modelId="{3DC6700F-7540-4EC7-8890-8A316E0FF4F0}">
      <dgm:prSet phldrT="[Text]"/>
      <dgm:spPr/>
      <dgm:t>
        <a:bodyPr/>
        <a:lstStyle/>
        <a:p>
          <a:r>
            <a:rPr lang="en-US"/>
            <a:t>Technology and Data</a:t>
          </a:r>
        </a:p>
      </dgm:t>
    </dgm:pt>
    <dgm:pt modelId="{24E4679E-20EB-4981-92EB-87E90999E491}" type="parTrans" cxnId="{36678848-8F1B-482E-956A-EA3F81F98AE5}">
      <dgm:prSet/>
      <dgm:spPr/>
      <dgm:t>
        <a:bodyPr/>
        <a:lstStyle/>
        <a:p>
          <a:endParaRPr lang="en-US"/>
        </a:p>
      </dgm:t>
    </dgm:pt>
    <dgm:pt modelId="{22DEFD77-6C8E-40B7-A088-84986F443410}" type="sibTrans" cxnId="{36678848-8F1B-482E-956A-EA3F81F98AE5}">
      <dgm:prSet/>
      <dgm:spPr/>
      <dgm:t>
        <a:bodyPr/>
        <a:lstStyle/>
        <a:p>
          <a:endParaRPr lang="en-US"/>
        </a:p>
      </dgm:t>
    </dgm:pt>
    <dgm:pt modelId="{375D6C12-1DBB-4E5A-8694-E9649D9DF83B}">
      <dgm:prSet phldrT="[Text]"/>
      <dgm:spPr/>
      <dgm:t>
        <a:bodyPr/>
        <a:lstStyle/>
        <a:p>
          <a:r>
            <a:rPr lang="en-US"/>
            <a:t>Climate</a:t>
          </a:r>
        </a:p>
      </dgm:t>
    </dgm:pt>
    <dgm:pt modelId="{693FD7ED-DDE2-4115-A199-73FE5CA8DE21}" type="parTrans" cxnId="{DABF5511-322C-4DEF-B12F-8FF2A3869E48}">
      <dgm:prSet/>
      <dgm:spPr/>
      <dgm:t>
        <a:bodyPr/>
        <a:lstStyle/>
        <a:p>
          <a:endParaRPr lang="en-US"/>
        </a:p>
      </dgm:t>
    </dgm:pt>
    <dgm:pt modelId="{9E3CD941-9902-42EE-AD0F-266E0361FF1E}" type="sibTrans" cxnId="{DABF5511-322C-4DEF-B12F-8FF2A3869E48}">
      <dgm:prSet/>
      <dgm:spPr/>
      <dgm:t>
        <a:bodyPr/>
        <a:lstStyle/>
        <a:p>
          <a:endParaRPr lang="en-US"/>
        </a:p>
      </dgm:t>
    </dgm:pt>
    <dgm:pt modelId="{758D8FD6-44B1-479F-BBA4-162F0FF3D7BF}" type="pres">
      <dgm:prSet presAssocID="{AD3B518A-EAE7-439E-87CE-259FD730C1E5}" presName="Name0" presStyleCnt="0">
        <dgm:presLayoutVars>
          <dgm:chMax val="1"/>
          <dgm:dir/>
          <dgm:animLvl val="ctr"/>
          <dgm:resizeHandles val="exact"/>
        </dgm:presLayoutVars>
      </dgm:prSet>
      <dgm:spPr/>
      <dgm:t>
        <a:bodyPr/>
        <a:lstStyle/>
        <a:p>
          <a:endParaRPr lang="en-US"/>
        </a:p>
      </dgm:t>
    </dgm:pt>
    <dgm:pt modelId="{D27E228B-08B4-436D-B1CA-D444061415DF}" type="pres">
      <dgm:prSet presAssocID="{2E334916-1976-44CE-B663-E65FB6228B88}" presName="centerShape" presStyleLbl="node0" presStyleIdx="0" presStyleCnt="1"/>
      <dgm:spPr/>
      <dgm:t>
        <a:bodyPr/>
        <a:lstStyle/>
        <a:p>
          <a:endParaRPr lang="en-US"/>
        </a:p>
      </dgm:t>
    </dgm:pt>
    <dgm:pt modelId="{E4E4C897-6F8B-4291-9931-6F114275D954}" type="pres">
      <dgm:prSet presAssocID="{39B7A0F2-1C8B-4C3D-BD15-614347F52494}" presName="node" presStyleLbl="node1" presStyleIdx="0" presStyleCnt="4">
        <dgm:presLayoutVars>
          <dgm:bulletEnabled val="1"/>
        </dgm:presLayoutVars>
      </dgm:prSet>
      <dgm:spPr/>
      <dgm:t>
        <a:bodyPr/>
        <a:lstStyle/>
        <a:p>
          <a:endParaRPr lang="en-US"/>
        </a:p>
      </dgm:t>
    </dgm:pt>
    <dgm:pt modelId="{E117837D-EB6B-4F15-A5E4-176C84E5ABD4}" type="pres">
      <dgm:prSet presAssocID="{39B7A0F2-1C8B-4C3D-BD15-614347F52494}" presName="dummy" presStyleCnt="0"/>
      <dgm:spPr/>
    </dgm:pt>
    <dgm:pt modelId="{89DC4080-38C6-4CDF-9550-A869CEDC2F55}" type="pres">
      <dgm:prSet presAssocID="{3F27B6F1-4CCB-4AE3-B080-DC6932B25327}" presName="sibTrans" presStyleLbl="sibTrans2D1" presStyleIdx="0" presStyleCnt="4"/>
      <dgm:spPr/>
      <dgm:t>
        <a:bodyPr/>
        <a:lstStyle/>
        <a:p>
          <a:endParaRPr lang="en-US"/>
        </a:p>
      </dgm:t>
    </dgm:pt>
    <dgm:pt modelId="{982D8CB5-AC87-48D5-942D-077BF41B45E3}" type="pres">
      <dgm:prSet presAssocID="{6719540F-E35B-4CCF-B9DF-A5A5C26F9944}" presName="node" presStyleLbl="node1" presStyleIdx="1" presStyleCnt="4">
        <dgm:presLayoutVars>
          <dgm:bulletEnabled val="1"/>
        </dgm:presLayoutVars>
      </dgm:prSet>
      <dgm:spPr/>
      <dgm:t>
        <a:bodyPr/>
        <a:lstStyle/>
        <a:p>
          <a:endParaRPr lang="en-US"/>
        </a:p>
      </dgm:t>
    </dgm:pt>
    <dgm:pt modelId="{1F0D4C35-83E3-4CB8-8335-ADD0B6DB9FC8}" type="pres">
      <dgm:prSet presAssocID="{6719540F-E35B-4CCF-B9DF-A5A5C26F9944}" presName="dummy" presStyleCnt="0"/>
      <dgm:spPr/>
    </dgm:pt>
    <dgm:pt modelId="{26F53422-E1F2-44BC-8A77-D16E6E835B23}" type="pres">
      <dgm:prSet presAssocID="{D8490B18-E2AA-4BAC-B865-0372216F67B8}" presName="sibTrans" presStyleLbl="sibTrans2D1" presStyleIdx="1" presStyleCnt="4"/>
      <dgm:spPr/>
      <dgm:t>
        <a:bodyPr/>
        <a:lstStyle/>
        <a:p>
          <a:endParaRPr lang="en-US"/>
        </a:p>
      </dgm:t>
    </dgm:pt>
    <dgm:pt modelId="{5804B8D1-2248-499A-910A-10BBE12E68C7}" type="pres">
      <dgm:prSet presAssocID="{3DC6700F-7540-4EC7-8890-8A316E0FF4F0}" presName="node" presStyleLbl="node1" presStyleIdx="2" presStyleCnt="4">
        <dgm:presLayoutVars>
          <dgm:bulletEnabled val="1"/>
        </dgm:presLayoutVars>
      </dgm:prSet>
      <dgm:spPr/>
      <dgm:t>
        <a:bodyPr/>
        <a:lstStyle/>
        <a:p>
          <a:endParaRPr lang="en-US"/>
        </a:p>
      </dgm:t>
    </dgm:pt>
    <dgm:pt modelId="{4D100039-3515-48C1-9F0A-C657EDF4D32F}" type="pres">
      <dgm:prSet presAssocID="{3DC6700F-7540-4EC7-8890-8A316E0FF4F0}" presName="dummy" presStyleCnt="0"/>
      <dgm:spPr/>
    </dgm:pt>
    <dgm:pt modelId="{BE562398-725F-4849-B3C5-27A48747246C}" type="pres">
      <dgm:prSet presAssocID="{22DEFD77-6C8E-40B7-A088-84986F443410}" presName="sibTrans" presStyleLbl="sibTrans2D1" presStyleIdx="2" presStyleCnt="4"/>
      <dgm:spPr/>
      <dgm:t>
        <a:bodyPr/>
        <a:lstStyle/>
        <a:p>
          <a:endParaRPr lang="en-US"/>
        </a:p>
      </dgm:t>
    </dgm:pt>
    <dgm:pt modelId="{71275FBD-F54C-454C-85F8-26FD1161570B}" type="pres">
      <dgm:prSet presAssocID="{375D6C12-1DBB-4E5A-8694-E9649D9DF83B}" presName="node" presStyleLbl="node1" presStyleIdx="3" presStyleCnt="4">
        <dgm:presLayoutVars>
          <dgm:bulletEnabled val="1"/>
        </dgm:presLayoutVars>
      </dgm:prSet>
      <dgm:spPr/>
      <dgm:t>
        <a:bodyPr/>
        <a:lstStyle/>
        <a:p>
          <a:endParaRPr lang="en-US"/>
        </a:p>
      </dgm:t>
    </dgm:pt>
    <dgm:pt modelId="{3F469BC7-2F92-4291-9BC4-4CBC612A1BBF}" type="pres">
      <dgm:prSet presAssocID="{375D6C12-1DBB-4E5A-8694-E9649D9DF83B}" presName="dummy" presStyleCnt="0"/>
      <dgm:spPr/>
    </dgm:pt>
    <dgm:pt modelId="{79B27E6B-C334-4E8B-A43C-230D6C491DFC}" type="pres">
      <dgm:prSet presAssocID="{9E3CD941-9902-42EE-AD0F-266E0361FF1E}" presName="sibTrans" presStyleLbl="sibTrans2D1" presStyleIdx="3" presStyleCnt="4"/>
      <dgm:spPr/>
      <dgm:t>
        <a:bodyPr/>
        <a:lstStyle/>
        <a:p>
          <a:endParaRPr lang="en-US"/>
        </a:p>
      </dgm:t>
    </dgm:pt>
  </dgm:ptLst>
  <dgm:cxnLst>
    <dgm:cxn modelId="{E1B7F02B-8953-4D4A-8475-CAB4CC9F0BA8}" type="presOf" srcId="{22DEFD77-6C8E-40B7-A088-84986F443410}" destId="{BE562398-725F-4849-B3C5-27A48747246C}" srcOrd="0" destOrd="0" presId="urn:microsoft.com/office/officeart/2005/8/layout/radial6"/>
    <dgm:cxn modelId="{348B9B55-8155-4530-A135-49B1B5FBFC12}" type="presOf" srcId="{D8490B18-E2AA-4BAC-B865-0372216F67B8}" destId="{26F53422-E1F2-44BC-8A77-D16E6E835B23}" srcOrd="0" destOrd="0" presId="urn:microsoft.com/office/officeart/2005/8/layout/radial6"/>
    <dgm:cxn modelId="{A81EC850-078F-447A-A3D2-C16D52B86B50}" type="presOf" srcId="{6719540F-E35B-4CCF-B9DF-A5A5C26F9944}" destId="{982D8CB5-AC87-48D5-942D-077BF41B45E3}" srcOrd="0" destOrd="0" presId="urn:microsoft.com/office/officeart/2005/8/layout/radial6"/>
    <dgm:cxn modelId="{9EECB281-6C22-4899-B148-8CFD0D538640}" type="presOf" srcId="{39B7A0F2-1C8B-4C3D-BD15-614347F52494}" destId="{E4E4C897-6F8B-4291-9931-6F114275D954}" srcOrd="0" destOrd="0" presId="urn:microsoft.com/office/officeart/2005/8/layout/radial6"/>
    <dgm:cxn modelId="{0B03CBC1-EEA9-40A6-8422-16C49EB8E42B}" type="presOf" srcId="{AD3B518A-EAE7-439E-87CE-259FD730C1E5}" destId="{758D8FD6-44B1-479F-BBA4-162F0FF3D7BF}" srcOrd="0" destOrd="0" presId="urn:microsoft.com/office/officeart/2005/8/layout/radial6"/>
    <dgm:cxn modelId="{58089BDD-1623-43FC-B1CA-5728E940CF14}" srcId="{2E334916-1976-44CE-B663-E65FB6228B88}" destId="{6719540F-E35B-4CCF-B9DF-A5A5C26F9944}" srcOrd="1" destOrd="0" parTransId="{FA655D9A-7669-4BA0-8D03-47049035C764}" sibTransId="{D8490B18-E2AA-4BAC-B865-0372216F67B8}"/>
    <dgm:cxn modelId="{558D09C0-F5F5-499C-8DC8-80324B6BCED2}" srcId="{2E334916-1976-44CE-B663-E65FB6228B88}" destId="{39B7A0F2-1C8B-4C3D-BD15-614347F52494}" srcOrd="0" destOrd="0" parTransId="{C51CF175-CC24-4BA3-BC53-B833F433E463}" sibTransId="{3F27B6F1-4CCB-4AE3-B080-DC6932B25327}"/>
    <dgm:cxn modelId="{AFC1DA89-D2BC-4896-B23D-89A7232F6E63}" type="presOf" srcId="{375D6C12-1DBB-4E5A-8694-E9649D9DF83B}" destId="{71275FBD-F54C-454C-85F8-26FD1161570B}" srcOrd="0" destOrd="0" presId="urn:microsoft.com/office/officeart/2005/8/layout/radial6"/>
    <dgm:cxn modelId="{BDBCAADE-E191-42DF-9B97-B6DF73893872}" type="presOf" srcId="{9E3CD941-9902-42EE-AD0F-266E0361FF1E}" destId="{79B27E6B-C334-4E8B-A43C-230D6C491DFC}" srcOrd="0" destOrd="0" presId="urn:microsoft.com/office/officeart/2005/8/layout/radial6"/>
    <dgm:cxn modelId="{A33CFEB4-C11C-4BEC-8F5A-0A8FD87440AD}" type="presOf" srcId="{3DC6700F-7540-4EC7-8890-8A316E0FF4F0}" destId="{5804B8D1-2248-499A-910A-10BBE12E68C7}" srcOrd="0" destOrd="0" presId="urn:microsoft.com/office/officeart/2005/8/layout/radial6"/>
    <dgm:cxn modelId="{DABF5511-322C-4DEF-B12F-8FF2A3869E48}" srcId="{2E334916-1976-44CE-B663-E65FB6228B88}" destId="{375D6C12-1DBB-4E5A-8694-E9649D9DF83B}" srcOrd="3" destOrd="0" parTransId="{693FD7ED-DDE2-4115-A199-73FE5CA8DE21}" sibTransId="{9E3CD941-9902-42EE-AD0F-266E0361FF1E}"/>
    <dgm:cxn modelId="{C7251204-9A5E-4B5C-82A7-17B84D99DDC2}" type="presOf" srcId="{3F27B6F1-4CCB-4AE3-B080-DC6932B25327}" destId="{89DC4080-38C6-4CDF-9550-A869CEDC2F55}" srcOrd="0" destOrd="0" presId="urn:microsoft.com/office/officeart/2005/8/layout/radial6"/>
    <dgm:cxn modelId="{36678848-8F1B-482E-956A-EA3F81F98AE5}" srcId="{2E334916-1976-44CE-B663-E65FB6228B88}" destId="{3DC6700F-7540-4EC7-8890-8A316E0FF4F0}" srcOrd="2" destOrd="0" parTransId="{24E4679E-20EB-4981-92EB-87E90999E491}" sibTransId="{22DEFD77-6C8E-40B7-A088-84986F443410}"/>
    <dgm:cxn modelId="{9397CEF9-DB06-41FE-848B-E8D778C0A0DB}" type="presOf" srcId="{2E334916-1976-44CE-B663-E65FB6228B88}" destId="{D27E228B-08B4-436D-B1CA-D444061415DF}" srcOrd="0" destOrd="0" presId="urn:microsoft.com/office/officeart/2005/8/layout/radial6"/>
    <dgm:cxn modelId="{36644C8B-F6ED-43FD-9A86-E935DA03B108}" srcId="{AD3B518A-EAE7-439E-87CE-259FD730C1E5}" destId="{2E334916-1976-44CE-B663-E65FB6228B88}" srcOrd="0" destOrd="0" parTransId="{9DAE2E95-6C38-460E-82AB-206CF29738AE}" sibTransId="{7D41A6A0-56D8-429A-9E17-B6F956130923}"/>
    <dgm:cxn modelId="{3FA120E8-100F-4018-B503-1894B13BD5A7}" type="presParOf" srcId="{758D8FD6-44B1-479F-BBA4-162F0FF3D7BF}" destId="{D27E228B-08B4-436D-B1CA-D444061415DF}" srcOrd="0" destOrd="0" presId="urn:microsoft.com/office/officeart/2005/8/layout/radial6"/>
    <dgm:cxn modelId="{9A4D4E60-0E42-4DE3-B6B8-722A9BE12EEF}" type="presParOf" srcId="{758D8FD6-44B1-479F-BBA4-162F0FF3D7BF}" destId="{E4E4C897-6F8B-4291-9931-6F114275D954}" srcOrd="1" destOrd="0" presId="urn:microsoft.com/office/officeart/2005/8/layout/radial6"/>
    <dgm:cxn modelId="{A535B8A6-2AA6-4C49-A65B-08EF17488B43}" type="presParOf" srcId="{758D8FD6-44B1-479F-BBA4-162F0FF3D7BF}" destId="{E117837D-EB6B-4F15-A5E4-176C84E5ABD4}" srcOrd="2" destOrd="0" presId="urn:microsoft.com/office/officeart/2005/8/layout/radial6"/>
    <dgm:cxn modelId="{C6DEBD10-36A1-4079-9241-9434B4E4C6D0}" type="presParOf" srcId="{758D8FD6-44B1-479F-BBA4-162F0FF3D7BF}" destId="{89DC4080-38C6-4CDF-9550-A869CEDC2F55}" srcOrd="3" destOrd="0" presId="urn:microsoft.com/office/officeart/2005/8/layout/radial6"/>
    <dgm:cxn modelId="{8DB49C8E-8E34-4576-9D51-DF8122932737}" type="presParOf" srcId="{758D8FD6-44B1-479F-BBA4-162F0FF3D7BF}" destId="{982D8CB5-AC87-48D5-942D-077BF41B45E3}" srcOrd="4" destOrd="0" presId="urn:microsoft.com/office/officeart/2005/8/layout/radial6"/>
    <dgm:cxn modelId="{8EB95899-5803-4262-A7B0-0B6CD3F42C7B}" type="presParOf" srcId="{758D8FD6-44B1-479F-BBA4-162F0FF3D7BF}" destId="{1F0D4C35-83E3-4CB8-8335-ADD0B6DB9FC8}" srcOrd="5" destOrd="0" presId="urn:microsoft.com/office/officeart/2005/8/layout/radial6"/>
    <dgm:cxn modelId="{5764C417-1222-4E3D-AEEC-5BE86C4399DC}" type="presParOf" srcId="{758D8FD6-44B1-479F-BBA4-162F0FF3D7BF}" destId="{26F53422-E1F2-44BC-8A77-D16E6E835B23}" srcOrd="6" destOrd="0" presId="urn:microsoft.com/office/officeart/2005/8/layout/radial6"/>
    <dgm:cxn modelId="{20E0C469-1DA0-4EBB-80E3-6A5EF5CC3208}" type="presParOf" srcId="{758D8FD6-44B1-479F-BBA4-162F0FF3D7BF}" destId="{5804B8D1-2248-499A-910A-10BBE12E68C7}" srcOrd="7" destOrd="0" presId="urn:microsoft.com/office/officeart/2005/8/layout/radial6"/>
    <dgm:cxn modelId="{27BE25FE-57D8-48E0-B674-289B0A1C12FD}" type="presParOf" srcId="{758D8FD6-44B1-479F-BBA4-162F0FF3D7BF}" destId="{4D100039-3515-48C1-9F0A-C657EDF4D32F}" srcOrd="8" destOrd="0" presId="urn:microsoft.com/office/officeart/2005/8/layout/radial6"/>
    <dgm:cxn modelId="{7329ADD7-6115-412D-A873-B27DB4442D5D}" type="presParOf" srcId="{758D8FD6-44B1-479F-BBA4-162F0FF3D7BF}" destId="{BE562398-725F-4849-B3C5-27A48747246C}" srcOrd="9" destOrd="0" presId="urn:microsoft.com/office/officeart/2005/8/layout/radial6"/>
    <dgm:cxn modelId="{E2AF37A4-59EC-4C49-BB69-6642773CCC49}" type="presParOf" srcId="{758D8FD6-44B1-479F-BBA4-162F0FF3D7BF}" destId="{71275FBD-F54C-454C-85F8-26FD1161570B}" srcOrd="10" destOrd="0" presId="urn:microsoft.com/office/officeart/2005/8/layout/radial6"/>
    <dgm:cxn modelId="{E99F042D-0BA7-4DA4-8211-366895A92CDB}" type="presParOf" srcId="{758D8FD6-44B1-479F-BBA4-162F0FF3D7BF}" destId="{3F469BC7-2F92-4291-9BC4-4CBC612A1BBF}" srcOrd="11" destOrd="0" presId="urn:microsoft.com/office/officeart/2005/8/layout/radial6"/>
    <dgm:cxn modelId="{78DDD732-7F5D-45F0-8AA8-54D4079D0B7F}" type="presParOf" srcId="{758D8FD6-44B1-479F-BBA4-162F0FF3D7BF}" destId="{79B27E6B-C334-4E8B-A43C-230D6C491DF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27E6B-C334-4E8B-A43C-230D6C491DFC}">
      <dsp:nvSpPr>
        <dsp:cNvPr id="0" name=""/>
        <dsp:cNvSpPr/>
      </dsp:nvSpPr>
      <dsp:spPr>
        <a:xfrm>
          <a:off x="1681787" y="509055"/>
          <a:ext cx="3397477" cy="3397477"/>
        </a:xfrm>
        <a:prstGeom prst="blockArc">
          <a:avLst>
            <a:gd name="adj1" fmla="val 10800000"/>
            <a:gd name="adj2" fmla="val 162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62398-725F-4849-B3C5-27A48747246C}">
      <dsp:nvSpPr>
        <dsp:cNvPr id="0" name=""/>
        <dsp:cNvSpPr/>
      </dsp:nvSpPr>
      <dsp:spPr>
        <a:xfrm>
          <a:off x="1681787" y="509055"/>
          <a:ext cx="3397477" cy="3397477"/>
        </a:xfrm>
        <a:prstGeom prst="blockArc">
          <a:avLst>
            <a:gd name="adj1" fmla="val 5400000"/>
            <a:gd name="adj2" fmla="val 108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53422-E1F2-44BC-8A77-D16E6E835B23}">
      <dsp:nvSpPr>
        <dsp:cNvPr id="0" name=""/>
        <dsp:cNvSpPr/>
      </dsp:nvSpPr>
      <dsp:spPr>
        <a:xfrm>
          <a:off x="1681787" y="509055"/>
          <a:ext cx="3397477" cy="3397477"/>
        </a:xfrm>
        <a:prstGeom prst="blockArc">
          <a:avLst>
            <a:gd name="adj1" fmla="val 0"/>
            <a:gd name="adj2" fmla="val 54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DC4080-38C6-4CDF-9550-A869CEDC2F55}">
      <dsp:nvSpPr>
        <dsp:cNvPr id="0" name=""/>
        <dsp:cNvSpPr/>
      </dsp:nvSpPr>
      <dsp:spPr>
        <a:xfrm>
          <a:off x="1681787" y="509055"/>
          <a:ext cx="3397477" cy="3397477"/>
        </a:xfrm>
        <a:prstGeom prst="blockArc">
          <a:avLst>
            <a:gd name="adj1" fmla="val 16200000"/>
            <a:gd name="adj2" fmla="val 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E228B-08B4-436D-B1CA-D444061415DF}">
      <dsp:nvSpPr>
        <dsp:cNvPr id="0" name=""/>
        <dsp:cNvSpPr/>
      </dsp:nvSpPr>
      <dsp:spPr>
        <a:xfrm>
          <a:off x="2598119" y="1425387"/>
          <a:ext cx="1564814" cy="156481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Vulnerable Populations</a:t>
          </a:r>
        </a:p>
      </dsp:txBody>
      <dsp:txXfrm>
        <a:off x="2827281" y="1654549"/>
        <a:ext cx="1106490" cy="1106490"/>
      </dsp:txXfrm>
    </dsp:sp>
    <dsp:sp modelId="{E4E4C897-6F8B-4291-9931-6F114275D954}">
      <dsp:nvSpPr>
        <dsp:cNvPr id="0" name=""/>
        <dsp:cNvSpPr/>
      </dsp:nvSpPr>
      <dsp:spPr>
        <a:xfrm>
          <a:off x="2832841" y="804"/>
          <a:ext cx="1095369" cy="109536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Education and Outreach</a:t>
          </a:r>
        </a:p>
      </dsp:txBody>
      <dsp:txXfrm>
        <a:off x="2993254" y="161217"/>
        <a:ext cx="774543" cy="774543"/>
      </dsp:txXfrm>
    </dsp:sp>
    <dsp:sp modelId="{982D8CB5-AC87-48D5-942D-077BF41B45E3}">
      <dsp:nvSpPr>
        <dsp:cNvPr id="0" name=""/>
        <dsp:cNvSpPr/>
      </dsp:nvSpPr>
      <dsp:spPr>
        <a:xfrm>
          <a:off x="4492146" y="1660109"/>
          <a:ext cx="1095369" cy="109536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Health</a:t>
          </a:r>
        </a:p>
      </dsp:txBody>
      <dsp:txXfrm>
        <a:off x="4652559" y="1820522"/>
        <a:ext cx="774543" cy="774543"/>
      </dsp:txXfrm>
    </dsp:sp>
    <dsp:sp modelId="{5804B8D1-2248-499A-910A-10BBE12E68C7}">
      <dsp:nvSpPr>
        <dsp:cNvPr id="0" name=""/>
        <dsp:cNvSpPr/>
      </dsp:nvSpPr>
      <dsp:spPr>
        <a:xfrm>
          <a:off x="2832841" y="3319414"/>
          <a:ext cx="1095369" cy="109536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Technology and Data</a:t>
          </a:r>
        </a:p>
      </dsp:txBody>
      <dsp:txXfrm>
        <a:off x="2993254" y="3479827"/>
        <a:ext cx="774543" cy="774543"/>
      </dsp:txXfrm>
    </dsp:sp>
    <dsp:sp modelId="{71275FBD-F54C-454C-85F8-26FD1161570B}">
      <dsp:nvSpPr>
        <dsp:cNvPr id="0" name=""/>
        <dsp:cNvSpPr/>
      </dsp:nvSpPr>
      <dsp:spPr>
        <a:xfrm>
          <a:off x="1173536" y="1660109"/>
          <a:ext cx="1095369" cy="109536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Climate</a:t>
          </a:r>
        </a:p>
      </dsp:txBody>
      <dsp:txXfrm>
        <a:off x="1333949" y="1820522"/>
        <a:ext cx="774543" cy="7745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816565D-00BB-4232-9A52-DB684CBE84CF}" type="datetimeFigureOut">
              <a:rPr lang="en-US" smtClean="0"/>
              <a:t>2/4/2020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AC2F8A-5ADD-4B84-BBA6-6C559D63F335}" type="slidenum">
              <a:rPr lang="en-US" smtClean="0"/>
              <a:t>‹#›</a:t>
            </a:fld>
            <a:endParaRPr lang="en-US"/>
          </a:p>
        </p:txBody>
      </p:sp>
    </p:spTree>
    <p:extLst>
      <p:ext uri="{BB962C8B-B14F-4D97-AF65-F5344CB8AC3E}">
        <p14:creationId xmlns:p14="http://schemas.microsoft.com/office/powerpoint/2010/main" val="183284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173EED9-52B0-4B15-A844-627B4D2768FE}" type="datetimeFigureOut">
              <a:rPr lang="en-US" smtClean="0"/>
              <a:t>2/4/2020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2FCAEA9-47AC-49F2-974D-A8697CB29760}" type="slidenum">
              <a:rPr lang="en-US" smtClean="0"/>
              <a:t>‹#›</a:t>
            </a:fld>
            <a:endParaRPr lang="en-US"/>
          </a:p>
        </p:txBody>
      </p:sp>
    </p:spTree>
    <p:extLst>
      <p:ext uri="{BB962C8B-B14F-4D97-AF65-F5344CB8AC3E}">
        <p14:creationId xmlns:p14="http://schemas.microsoft.com/office/powerpoint/2010/main" val="413850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heard</a:t>
            </a:r>
            <a:r>
              <a:rPr lang="en-US" baseline="0" dirty="0"/>
              <a:t> about an Air Quality Alert that was issued? Raise your hands.</a:t>
            </a:r>
          </a:p>
          <a:p>
            <a:r>
              <a:rPr lang="en-US" baseline="0" dirty="0"/>
              <a:t>How many of you get AQA emails or texts?</a:t>
            </a:r>
          </a:p>
          <a:p>
            <a:r>
              <a:rPr lang="en-US" baseline="0" dirty="0"/>
              <a:t>How many of you heard about it on TV?</a:t>
            </a:r>
          </a:p>
          <a:p>
            <a:r>
              <a:rPr lang="en-US" baseline="0" dirty="0"/>
              <a:t>On the radio?</a:t>
            </a:r>
          </a:p>
          <a:p>
            <a:r>
              <a:rPr lang="en-US" baseline="0" dirty="0"/>
              <a:t>On Facebook or Twitter?</a:t>
            </a:r>
          </a:p>
          <a:p>
            <a:r>
              <a:rPr lang="en-US" dirty="0"/>
              <a:t>On a highway sign?</a:t>
            </a:r>
          </a:p>
          <a:p>
            <a:endParaRPr lang="en-US" dirty="0"/>
          </a:p>
        </p:txBody>
      </p:sp>
      <p:sp>
        <p:nvSpPr>
          <p:cNvPr id="4" name="Slide Number Placeholder 3"/>
          <p:cNvSpPr>
            <a:spLocks noGrp="1"/>
          </p:cNvSpPr>
          <p:nvPr>
            <p:ph type="sldNum" sz="quarter" idx="10"/>
          </p:nvPr>
        </p:nvSpPr>
        <p:spPr/>
        <p:txBody>
          <a:bodyPr/>
          <a:lstStyle/>
          <a:p>
            <a:fld id="{AA763254-6D5A-4476-9BB6-6CA27FED39D0}" type="slidenum">
              <a:rPr lang="en-US" smtClean="0"/>
              <a:t>1</a:t>
            </a:fld>
            <a:endParaRPr lang="en-US"/>
          </a:p>
        </p:txBody>
      </p:sp>
    </p:spTree>
    <p:extLst>
      <p:ext uri="{BB962C8B-B14F-4D97-AF65-F5344CB8AC3E}">
        <p14:creationId xmlns:p14="http://schemas.microsoft.com/office/powerpoint/2010/main" val="295710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52462"/>
            <a:fld id="{AA763254-6D5A-4476-9BB6-6CA27FED39D0}" type="slidenum">
              <a:rPr lang="en-US">
                <a:solidFill>
                  <a:prstClr val="black"/>
                </a:solidFill>
                <a:latin typeface="Calibri" panose="020F0502020204030204"/>
              </a:rPr>
              <a:pPr defTabSz="952462"/>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28567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added more than 50% of all existing confirmed subscribers in the last two years using nimble advertising, </a:t>
            </a:r>
          </a:p>
          <a:p>
            <a:r>
              <a:rPr lang="en-US" baseline="0" dirty="0"/>
              <a:t>Strategies included are:</a:t>
            </a:r>
          </a:p>
          <a:p>
            <a:r>
              <a:rPr lang="en-US" baseline="0" dirty="0"/>
              <a:t>-Nimble advertising to take advantage of air quality ‘opportunities’: </a:t>
            </a:r>
          </a:p>
          <a:p>
            <a:r>
              <a:rPr lang="en-US" baseline="0" dirty="0"/>
              <a:t>	push out ads when AQ goes to moderate or higher with appropriately keyed graphics and language to drive users to sign 	up, example on screen</a:t>
            </a:r>
          </a:p>
          <a:p>
            <a:r>
              <a:rPr lang="en-US" baseline="0" dirty="0"/>
              <a:t>-Incentivizing sign ups – </a:t>
            </a:r>
          </a:p>
          <a:p>
            <a:r>
              <a:rPr lang="en-US" baseline="0" dirty="0"/>
              <a:t>	we had great success last year with a green weekend giveaway that drove high levels of interest.  However, it was difficult 	to fully convert those interested (get them to sign up).  This year, we’ll experiment with smaller, repeated incentives (e.g. 	monthly giveaways) that are appropriately messaged.</a:t>
            </a:r>
          </a:p>
          <a:p>
            <a:r>
              <a:rPr lang="en-US" baseline="0" dirty="0"/>
              <a:t>-More content directed at older, breathing illness demographic – </a:t>
            </a:r>
          </a:p>
          <a:p>
            <a:r>
              <a:rPr lang="en-US" baseline="0" dirty="0"/>
              <a:t>	we learned last year that this is one of our most engaged demographics</a:t>
            </a:r>
            <a:endParaRPr lang="en-US" dirty="0"/>
          </a:p>
          <a:p>
            <a:endParaRPr lang="en-US" baseline="0" dirty="0"/>
          </a:p>
        </p:txBody>
      </p:sp>
      <p:sp>
        <p:nvSpPr>
          <p:cNvPr id="4" name="Slide Number Placeholder 3"/>
          <p:cNvSpPr>
            <a:spLocks noGrp="1"/>
          </p:cNvSpPr>
          <p:nvPr>
            <p:ph type="sldNum" sz="quarter" idx="10"/>
          </p:nvPr>
        </p:nvSpPr>
        <p:spPr/>
        <p:txBody>
          <a:bodyPr/>
          <a:lstStyle/>
          <a:p>
            <a:pPr defTabSz="952462"/>
            <a:fld id="{AA763254-6D5A-4476-9BB6-6CA27FED39D0}" type="slidenum">
              <a:rPr lang="en-US">
                <a:solidFill>
                  <a:prstClr val="black"/>
                </a:solidFill>
                <a:latin typeface="Calibri" panose="020F0502020204030204"/>
              </a:rPr>
              <a:pPr defTabSz="952462"/>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42778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also created recent partnerships with Franklin County Emergency Management (similar to NWS last year)</a:t>
            </a:r>
          </a:p>
          <a:p>
            <a:endParaRPr lang="en-US" baseline="0" dirty="0"/>
          </a:p>
          <a:p>
            <a:r>
              <a:rPr lang="en-US" baseline="0" dirty="0"/>
              <a:t>Held events with OSU’s EPN and CURA</a:t>
            </a:r>
          </a:p>
          <a:p>
            <a:endParaRPr lang="en-US" baseline="0" dirty="0"/>
          </a:p>
          <a:p>
            <a:r>
              <a:rPr lang="en-US" baseline="0" dirty="0"/>
              <a:t>Continued to staff events around town</a:t>
            </a:r>
          </a:p>
        </p:txBody>
      </p:sp>
      <p:sp>
        <p:nvSpPr>
          <p:cNvPr id="4" name="Slide Number Placeholder 3"/>
          <p:cNvSpPr>
            <a:spLocks noGrp="1"/>
          </p:cNvSpPr>
          <p:nvPr>
            <p:ph type="sldNum" sz="quarter" idx="10"/>
          </p:nvPr>
        </p:nvSpPr>
        <p:spPr/>
        <p:txBody>
          <a:bodyPr/>
          <a:lstStyle/>
          <a:p>
            <a:pPr defTabSz="952462"/>
            <a:fld id="{AA763254-6D5A-4476-9BB6-6CA27FED39D0}" type="slidenum">
              <a:rPr lang="en-US">
                <a:solidFill>
                  <a:prstClr val="black"/>
                </a:solidFill>
                <a:latin typeface="Calibri" panose="020F0502020204030204"/>
              </a:rPr>
              <a:pPr defTabSz="952462"/>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3801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Exploring role of Low Cost Air Quality Monitors to increase awareness and education</a:t>
            </a:r>
          </a:p>
          <a:p>
            <a:endParaRPr lang="en-US" baseline="0" dirty="0"/>
          </a:p>
        </p:txBody>
      </p:sp>
      <p:sp>
        <p:nvSpPr>
          <p:cNvPr id="4" name="Slide Number Placeholder 3"/>
          <p:cNvSpPr>
            <a:spLocks noGrp="1"/>
          </p:cNvSpPr>
          <p:nvPr>
            <p:ph type="sldNum" sz="quarter" idx="10"/>
          </p:nvPr>
        </p:nvSpPr>
        <p:spPr/>
        <p:txBody>
          <a:bodyPr/>
          <a:lstStyle/>
          <a:p>
            <a:pPr defTabSz="952462"/>
            <a:fld id="{AA763254-6D5A-4476-9BB6-6CA27FED39D0}" type="slidenum">
              <a:rPr lang="en-US">
                <a:solidFill>
                  <a:prstClr val="black"/>
                </a:solidFill>
                <a:latin typeface="Calibri" panose="020F0502020204030204"/>
              </a:rPr>
              <a:pPr defTabSz="952462"/>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78923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63254-6D5A-4476-9BB6-6CA27FED39D0}" type="slidenum">
              <a:rPr lang="en-US" smtClean="0"/>
              <a:t>6</a:t>
            </a:fld>
            <a:endParaRPr lang="en-US"/>
          </a:p>
        </p:txBody>
      </p:sp>
    </p:spTree>
    <p:extLst>
      <p:ext uri="{BB962C8B-B14F-4D97-AF65-F5344CB8AC3E}">
        <p14:creationId xmlns:p14="http://schemas.microsoft.com/office/powerpoint/2010/main" val="227864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added more than 50% of all existing confirmed subscribers in the last two years using nimble advertising, </a:t>
            </a:r>
          </a:p>
          <a:p>
            <a:r>
              <a:rPr lang="en-US" baseline="0" dirty="0"/>
              <a:t>Strategies included are:</a:t>
            </a:r>
          </a:p>
          <a:p>
            <a:r>
              <a:rPr lang="en-US" baseline="0" dirty="0"/>
              <a:t>-Nimble advertising to take advantage of air quality ‘opportunities’: </a:t>
            </a:r>
          </a:p>
          <a:p>
            <a:r>
              <a:rPr lang="en-US" baseline="0" dirty="0"/>
              <a:t>	push out ads when AQ goes to moderate or higher with appropriately keyed graphics and language to drive users to sign 	up, example on screen</a:t>
            </a:r>
          </a:p>
          <a:p>
            <a:r>
              <a:rPr lang="en-US" baseline="0" dirty="0"/>
              <a:t>-Incentivizing sign ups – </a:t>
            </a:r>
          </a:p>
          <a:p>
            <a:r>
              <a:rPr lang="en-US" baseline="0" dirty="0"/>
              <a:t>	we had great success last year with a green weekend giveaway that drove high levels of interest.  However, it was difficult 	to fully convert those interested (get them to sign up).  This year, we’ll experiment with smaller, repeated incentives (e.g. 	monthly giveaways) that are appropriately messaged.</a:t>
            </a:r>
          </a:p>
          <a:p>
            <a:r>
              <a:rPr lang="en-US" baseline="0" dirty="0"/>
              <a:t>-More content directed at older, breathing illness demographic – </a:t>
            </a:r>
          </a:p>
          <a:p>
            <a:r>
              <a:rPr lang="en-US" baseline="0" dirty="0"/>
              <a:t>	we learned last year that this is one of our most engaged demographics</a:t>
            </a:r>
            <a:endParaRPr lang="en-US" dirty="0"/>
          </a:p>
          <a:p>
            <a:endParaRPr lang="en-US" baseline="0" dirty="0"/>
          </a:p>
        </p:txBody>
      </p:sp>
      <p:sp>
        <p:nvSpPr>
          <p:cNvPr id="4" name="Slide Number Placeholder 3"/>
          <p:cNvSpPr>
            <a:spLocks noGrp="1"/>
          </p:cNvSpPr>
          <p:nvPr>
            <p:ph type="sldNum" sz="quarter" idx="10"/>
          </p:nvPr>
        </p:nvSpPr>
        <p:spPr/>
        <p:txBody>
          <a:bodyPr/>
          <a:lstStyle/>
          <a:p>
            <a:pPr defTabSz="952462"/>
            <a:fld id="{AA763254-6D5A-4476-9BB6-6CA27FED39D0}" type="slidenum">
              <a:rPr lang="en-US">
                <a:solidFill>
                  <a:prstClr val="black"/>
                </a:solidFill>
                <a:latin typeface="Calibri" panose="020F0502020204030204"/>
              </a:rPr>
              <a:pPr defTabSz="952462"/>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03527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6ADFBB-CD15-4F0E-879F-56267563F4C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5369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ADFBB-CD15-4F0E-879F-56267563F4C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291964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ADFBB-CD15-4F0E-879F-56267563F4C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3486982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497" y="-22440"/>
            <a:ext cx="11341172" cy="6379409"/>
          </a:xfrm>
          <a:prstGeom prst="rect">
            <a:avLst/>
          </a:prstGeom>
        </p:spPr>
      </p:pic>
      <p:sp>
        <p:nvSpPr>
          <p:cNvPr id="6" name="Title 1"/>
          <p:cNvSpPr>
            <a:spLocks noGrp="1"/>
          </p:cNvSpPr>
          <p:nvPr>
            <p:ph type="title" hasCustomPrompt="1"/>
          </p:nvPr>
        </p:nvSpPr>
        <p:spPr>
          <a:xfrm>
            <a:off x="265942" y="3832657"/>
            <a:ext cx="5525258" cy="1746421"/>
          </a:xfrm>
          <a:prstGeom prst="rect">
            <a:avLst/>
          </a:prstGeom>
        </p:spPr>
        <p:txBody>
          <a:bodyPr>
            <a:noAutofit/>
          </a:bodyPr>
          <a:lstStyle>
            <a:lvl1pPr>
              <a:defRPr sz="6000" b="1" baseline="0">
                <a:solidFill>
                  <a:srgbClr val="0075BF"/>
                </a:solidFill>
                <a:latin typeface="Arial" panose="020B0604020202020204" pitchFamily="34" charset="0"/>
                <a:cs typeface="Arial" panose="020B0604020202020204" pitchFamily="34" charset="0"/>
              </a:defRPr>
            </a:lvl1pPr>
          </a:lstStyle>
          <a:p>
            <a:r>
              <a:rPr lang="en-US" dirty="0"/>
              <a:t>TITLE TEXT </a:t>
            </a:r>
            <a:br>
              <a:rPr lang="en-US" dirty="0"/>
            </a:br>
            <a:r>
              <a:rPr lang="en-US" dirty="0"/>
              <a:t>GOES HERE</a:t>
            </a:r>
          </a:p>
        </p:txBody>
      </p:sp>
      <p:sp>
        <p:nvSpPr>
          <p:cNvPr id="8" name="Content Placeholder 3"/>
          <p:cNvSpPr>
            <a:spLocks noGrp="1"/>
          </p:cNvSpPr>
          <p:nvPr>
            <p:ph sz="half" idx="2" hasCustomPrompt="1"/>
          </p:nvPr>
        </p:nvSpPr>
        <p:spPr>
          <a:xfrm>
            <a:off x="265942" y="5668363"/>
            <a:ext cx="7436436" cy="980816"/>
          </a:xfrm>
          <a:prstGeom prst="rect">
            <a:avLst/>
          </a:prstGeom>
        </p:spPr>
        <p:txBody>
          <a:bodyPr>
            <a:normAutofit/>
          </a:bodyPr>
          <a:lstStyle>
            <a:lvl1pPr marL="0" indent="0">
              <a:buFontTx/>
              <a:buNone/>
              <a:defRPr sz="2800" baseline="0">
                <a:solidFill>
                  <a:schemeClr val="bg1">
                    <a:lumMod val="50000"/>
                  </a:schemeClr>
                </a:solidFill>
                <a:latin typeface="Arial" panose="020B0604020202020204" pitchFamily="34" charset="0"/>
                <a:cs typeface="Arial" panose="020B0604020202020204" pitchFamily="34" charset="0"/>
              </a:defRPr>
            </a:lvl1pPr>
            <a:lvl2pPr>
              <a:defRPr sz="2000">
                <a:solidFill>
                  <a:srgbClr val="34617A"/>
                </a:solidFill>
                <a:latin typeface="Arial" panose="020B0604020202020204" pitchFamily="34" charset="0"/>
                <a:cs typeface="Arial" panose="020B0604020202020204" pitchFamily="34" charset="0"/>
              </a:defRPr>
            </a:lvl2pPr>
            <a:lvl3pPr>
              <a:defRPr sz="2000">
                <a:solidFill>
                  <a:srgbClr val="2A7F67"/>
                </a:solidFill>
                <a:latin typeface="Arial" panose="020B0604020202020204" pitchFamily="34" charset="0"/>
                <a:cs typeface="Arial" panose="020B0604020202020204" pitchFamily="34" charset="0"/>
              </a:defRPr>
            </a:lvl3pPr>
            <a:lvl4pPr>
              <a:defRPr sz="2000">
                <a:solidFill>
                  <a:schemeClr val="bg2">
                    <a:lumMod val="50000"/>
                  </a:schemeClr>
                </a:solidFill>
                <a:latin typeface="Arial" panose="020B0604020202020204" pitchFamily="34" charset="0"/>
                <a:cs typeface="Arial" panose="020B0604020202020204" pitchFamily="34" charset="0"/>
              </a:defRPr>
            </a:lvl4pPr>
            <a:lvl5pPr>
              <a:defRPr sz="1800">
                <a:solidFill>
                  <a:schemeClr val="bg2">
                    <a:lumMod val="25000"/>
                  </a:schemeClr>
                </a:solidFill>
                <a:latin typeface="Arial" panose="020B0604020202020204" pitchFamily="34" charset="0"/>
                <a:cs typeface="Arial" panose="020B0604020202020204" pitchFamily="34" charset="0"/>
              </a:defRPr>
            </a:lvl5pPr>
          </a:lstStyle>
          <a:p>
            <a:pPr lvl="0"/>
            <a:r>
              <a:rPr lang="en-US" dirty="0"/>
              <a:t>Sub-text goes here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3057" y="5668363"/>
            <a:ext cx="3036629" cy="1050889"/>
          </a:xfrm>
          <a:prstGeom prst="rect">
            <a:avLst/>
          </a:prstGeom>
        </p:spPr>
      </p:pic>
    </p:spTree>
    <p:extLst>
      <p:ext uri="{BB962C8B-B14F-4D97-AF65-F5344CB8AC3E}">
        <p14:creationId xmlns:p14="http://schemas.microsoft.com/office/powerpoint/2010/main" val="97066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_Bottom Graphic_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0150"/>
            <a:ext cx="12192000" cy="5657850"/>
          </a:xfrm>
          <a:prstGeom prst="rect">
            <a:avLst/>
          </a:prstGeom>
        </p:spPr>
      </p:pic>
      <p:sp>
        <p:nvSpPr>
          <p:cNvPr id="3" name="Picture Placeholder 2"/>
          <p:cNvSpPr>
            <a:spLocks noGrp="1"/>
          </p:cNvSpPr>
          <p:nvPr>
            <p:ph type="pic" idx="1"/>
          </p:nvPr>
        </p:nvSpPr>
        <p:spPr>
          <a:xfrm>
            <a:off x="5183189" y="1087407"/>
            <a:ext cx="6795931" cy="4802647"/>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11" name="Content Placeholder 3"/>
          <p:cNvSpPr>
            <a:spLocks noGrp="1"/>
          </p:cNvSpPr>
          <p:nvPr>
            <p:ph sz="half" idx="2"/>
          </p:nvPr>
        </p:nvSpPr>
        <p:spPr>
          <a:xfrm>
            <a:off x="193591" y="1087407"/>
            <a:ext cx="4776716" cy="4802647"/>
          </a:xfrm>
          <a:prstGeom prst="rect">
            <a:avLst/>
          </a:prstGeom>
        </p:spPr>
        <p:txBody>
          <a:bodyPr>
            <a:normAutofit/>
          </a:bodyPr>
          <a:lstStyle>
            <a:lvl1pPr>
              <a:defRPr sz="2000">
                <a:solidFill>
                  <a:schemeClr val="bg1">
                    <a:lumMod val="50000"/>
                  </a:schemeClr>
                </a:solidFill>
                <a:latin typeface="Arial" panose="020B0604020202020204" pitchFamily="34" charset="0"/>
                <a:cs typeface="Arial" panose="020B0604020202020204" pitchFamily="34" charset="0"/>
              </a:defRPr>
            </a:lvl1pPr>
            <a:lvl2pPr>
              <a:defRPr sz="1600">
                <a:solidFill>
                  <a:srgbClr val="34617A"/>
                </a:solidFill>
                <a:latin typeface="Arial" panose="020B0604020202020204" pitchFamily="34" charset="0"/>
                <a:cs typeface="Arial" panose="020B0604020202020204" pitchFamily="34" charset="0"/>
              </a:defRPr>
            </a:lvl2pPr>
            <a:lvl3pPr>
              <a:defRPr sz="1600">
                <a:solidFill>
                  <a:srgbClr val="2A7F67"/>
                </a:solidFill>
                <a:latin typeface="Arial" panose="020B0604020202020204" pitchFamily="34" charset="0"/>
                <a:cs typeface="Arial" panose="020B0604020202020204" pitchFamily="34" charset="0"/>
              </a:defRPr>
            </a:lvl3pPr>
            <a:lvl4pPr>
              <a:defRPr sz="1600">
                <a:solidFill>
                  <a:schemeClr val="bg2">
                    <a:lumMod val="50000"/>
                  </a:schemeClr>
                </a:solidFill>
                <a:latin typeface="Arial" panose="020B0604020202020204" pitchFamily="34" charset="0"/>
                <a:cs typeface="Arial" panose="020B0604020202020204" pitchFamily="34" charset="0"/>
              </a:defRPr>
            </a:lvl4pPr>
            <a:lvl5pPr>
              <a:defRPr sz="1800">
                <a:solidFill>
                  <a:schemeClr val="bg2">
                    <a:lumMod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193593" y="365405"/>
            <a:ext cx="8942171" cy="480447"/>
          </a:xfrm>
          <a:prstGeom prst="rect">
            <a:avLst/>
          </a:prstGeom>
        </p:spPr>
        <p:txBody>
          <a:bodyPr>
            <a:normAutofit/>
          </a:bodyPr>
          <a:lstStyle>
            <a:lvl1pPr>
              <a:defRPr sz="3200" b="1" baseline="0">
                <a:solidFill>
                  <a:srgbClr val="2A7F67"/>
                </a:solidFill>
                <a:latin typeface="Arial" panose="020B0604020202020204" pitchFamily="34" charset="0"/>
                <a:cs typeface="Arial" panose="020B0604020202020204" pitchFamily="34" charset="0"/>
              </a:defRPr>
            </a:lvl1pPr>
          </a:lstStyle>
          <a:p>
            <a:r>
              <a:rPr lang="en-US" dirty="0"/>
              <a:t>TITLE TEXT GOES HERE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3226" y="185583"/>
            <a:ext cx="2605894" cy="901824"/>
          </a:xfrm>
          <a:prstGeom prst="rect">
            <a:avLst/>
          </a:prstGeom>
        </p:spPr>
      </p:pic>
    </p:spTree>
    <p:extLst>
      <p:ext uri="{BB962C8B-B14F-4D97-AF65-F5344CB8AC3E}">
        <p14:creationId xmlns:p14="http://schemas.microsoft.com/office/powerpoint/2010/main" val="10449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d Slide_Single Nam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803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ADFBB-CD15-4F0E-879F-56267563F4C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338568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6ADFBB-CD15-4F0E-879F-56267563F4C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49385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ADFBB-CD15-4F0E-879F-56267563F4C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273850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ADFBB-CD15-4F0E-879F-56267563F4C2}"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251732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ADFBB-CD15-4F0E-879F-56267563F4C2}"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4112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ADFBB-CD15-4F0E-879F-56267563F4C2}"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299519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6ADFBB-CD15-4F0E-879F-56267563F4C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275421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6ADFBB-CD15-4F0E-879F-56267563F4C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A7451-50B6-4FA1-B58A-ED978C770B69}" type="slidenum">
              <a:rPr lang="en-US" smtClean="0"/>
              <a:t>‹#›</a:t>
            </a:fld>
            <a:endParaRPr lang="en-US"/>
          </a:p>
        </p:txBody>
      </p:sp>
    </p:spTree>
    <p:extLst>
      <p:ext uri="{BB962C8B-B14F-4D97-AF65-F5344CB8AC3E}">
        <p14:creationId xmlns:p14="http://schemas.microsoft.com/office/powerpoint/2010/main" val="122960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ADFBB-CD15-4F0E-879F-56267563F4C2}" type="datetimeFigureOut">
              <a:rPr lang="en-US" smtClean="0"/>
              <a:t>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A7451-50B6-4FA1-B58A-ED978C770B69}" type="slidenum">
              <a:rPr lang="en-US" smtClean="0"/>
              <a:t>‹#›</a:t>
            </a:fld>
            <a:endParaRPr lang="en-US"/>
          </a:p>
        </p:txBody>
      </p:sp>
    </p:spTree>
    <p:extLst>
      <p:ext uri="{BB962C8B-B14F-4D97-AF65-F5344CB8AC3E}">
        <p14:creationId xmlns:p14="http://schemas.microsoft.com/office/powerpoint/2010/main" val="384516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bwhite@morpc.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Quality</a:t>
            </a:r>
          </a:p>
        </p:txBody>
      </p:sp>
      <p:sp>
        <p:nvSpPr>
          <p:cNvPr id="3" name="Content Placeholder 2"/>
          <p:cNvSpPr>
            <a:spLocks noGrp="1"/>
          </p:cNvSpPr>
          <p:nvPr>
            <p:ph sz="half" idx="2"/>
          </p:nvPr>
        </p:nvSpPr>
        <p:spPr/>
        <p:txBody>
          <a:bodyPr>
            <a:normAutofit lnSpcReduction="10000"/>
          </a:bodyPr>
          <a:lstStyle/>
          <a:p>
            <a:endParaRPr lang="en-US" dirty="0"/>
          </a:p>
          <a:p>
            <a:r>
              <a:rPr lang="en-US" dirty="0"/>
              <a:t>February, 2020</a:t>
            </a:r>
          </a:p>
        </p:txBody>
      </p:sp>
    </p:spTree>
    <p:extLst>
      <p:ext uri="{BB962C8B-B14F-4D97-AF65-F5344CB8AC3E}">
        <p14:creationId xmlns:p14="http://schemas.microsoft.com/office/powerpoint/2010/main" val="73863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End of Year Air Quality Report</a:t>
            </a:r>
          </a:p>
        </p:txBody>
      </p:sp>
      <p:pic>
        <p:nvPicPr>
          <p:cNvPr id="3" name="Picture 2"/>
          <p:cNvPicPr>
            <a:picLocks noChangeAspect="1"/>
          </p:cNvPicPr>
          <p:nvPr/>
        </p:nvPicPr>
        <p:blipFill>
          <a:blip r:embed="rId3"/>
          <a:stretch>
            <a:fillRect/>
          </a:stretch>
        </p:blipFill>
        <p:spPr>
          <a:xfrm>
            <a:off x="4262968" y="1190614"/>
            <a:ext cx="3666063" cy="4731414"/>
          </a:xfrm>
          <a:prstGeom prst="rect">
            <a:avLst/>
          </a:prstGeom>
        </p:spPr>
      </p:pic>
    </p:spTree>
    <p:extLst>
      <p:ext uri="{BB962C8B-B14F-4D97-AF65-F5344CB8AC3E}">
        <p14:creationId xmlns:p14="http://schemas.microsoft.com/office/powerpoint/2010/main" val="419735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Air Quality Alert Subscribers</a:t>
            </a:r>
          </a:p>
        </p:txBody>
      </p:sp>
      <p:sp>
        <p:nvSpPr>
          <p:cNvPr id="7" name="TextBox 6"/>
          <p:cNvSpPr txBox="1"/>
          <p:nvPr/>
        </p:nvSpPr>
        <p:spPr>
          <a:xfrm>
            <a:off x="6156414" y="1938528"/>
            <a:ext cx="5211683" cy="2862322"/>
          </a:xfrm>
          <a:prstGeom prst="rect">
            <a:avLst/>
          </a:prstGeom>
          <a:noFill/>
        </p:spPr>
        <p:txBody>
          <a:bodyPr wrap="none" rtlCol="0">
            <a:spAutoFit/>
          </a:bodyPr>
          <a:lstStyle/>
          <a:p>
            <a:r>
              <a:rPr lang="en-US" sz="3600" b="1" dirty="0">
                <a:solidFill>
                  <a:schemeClr val="bg2">
                    <a:lumMod val="50000"/>
                  </a:schemeClr>
                </a:solidFill>
                <a:latin typeface="Arial Nova" panose="020B0504020202020204" pitchFamily="34" charset="0"/>
                <a:cs typeface="Arial" panose="020B0604020202020204" pitchFamily="34" charset="0"/>
              </a:rPr>
              <a:t>AQA Subscribers</a:t>
            </a:r>
          </a:p>
          <a:p>
            <a:endParaRPr lang="en-US" sz="3600" dirty="0">
              <a:solidFill>
                <a:schemeClr val="bg2">
                  <a:lumMod val="50000"/>
                </a:schemeClr>
              </a:solidFill>
              <a:latin typeface="Arial Nova" panose="020B0504020202020204" pitchFamily="34" charset="0"/>
              <a:cs typeface="Arial" panose="020B0604020202020204" pitchFamily="34" charset="0"/>
            </a:endParaRPr>
          </a:p>
          <a:p>
            <a:r>
              <a:rPr lang="en-US" sz="3600" dirty="0">
                <a:solidFill>
                  <a:schemeClr val="bg2">
                    <a:lumMod val="50000"/>
                  </a:schemeClr>
                </a:solidFill>
                <a:latin typeface="Arial Nova" panose="020B0504020202020204" pitchFamily="34" charset="0"/>
                <a:cs typeface="Arial" panose="020B0604020202020204" pitchFamily="34" charset="0"/>
              </a:rPr>
              <a:t>2017 existing: 2,272</a:t>
            </a:r>
          </a:p>
          <a:p>
            <a:endParaRPr lang="en-US" sz="3600" dirty="0">
              <a:solidFill>
                <a:schemeClr val="bg2">
                  <a:lumMod val="50000"/>
                </a:schemeClr>
              </a:solidFill>
              <a:latin typeface="Arial Nova" panose="020B0504020202020204" pitchFamily="34" charset="0"/>
              <a:cs typeface="Arial" panose="020B0604020202020204" pitchFamily="34" charset="0"/>
            </a:endParaRPr>
          </a:p>
          <a:p>
            <a:r>
              <a:rPr lang="en-US" sz="3600" dirty="0">
                <a:solidFill>
                  <a:schemeClr val="bg2">
                    <a:lumMod val="50000"/>
                  </a:schemeClr>
                </a:solidFill>
                <a:latin typeface="Arial Nova" panose="020B0504020202020204" pitchFamily="34" charset="0"/>
                <a:cs typeface="Arial" panose="020B0604020202020204" pitchFamily="34" charset="0"/>
              </a:rPr>
              <a:t>2018-2019 added: </a:t>
            </a:r>
            <a:r>
              <a:rPr lang="en-US" sz="3600" dirty="0">
                <a:solidFill>
                  <a:schemeClr val="accent2">
                    <a:lumMod val="60000"/>
                    <a:lumOff val="40000"/>
                  </a:schemeClr>
                </a:solidFill>
                <a:latin typeface="Arial Nova" panose="020B0504020202020204" pitchFamily="34" charset="0"/>
                <a:cs typeface="Arial" panose="020B0604020202020204" pitchFamily="34" charset="0"/>
              </a:rPr>
              <a:t>1,281</a:t>
            </a:r>
          </a:p>
        </p:txBody>
      </p:sp>
      <p:pic>
        <p:nvPicPr>
          <p:cNvPr id="8" name="Picture 7"/>
          <p:cNvPicPr>
            <a:picLocks noChangeAspect="1"/>
          </p:cNvPicPr>
          <p:nvPr/>
        </p:nvPicPr>
        <p:blipFill>
          <a:blip r:embed="rId3"/>
          <a:stretch>
            <a:fillRect/>
          </a:stretch>
        </p:blipFill>
        <p:spPr>
          <a:xfrm>
            <a:off x="1436914" y="990516"/>
            <a:ext cx="3560666" cy="5025820"/>
          </a:xfrm>
          <a:prstGeom prst="rect">
            <a:avLst/>
          </a:prstGeom>
        </p:spPr>
      </p:pic>
    </p:spTree>
    <p:extLst>
      <p:ext uri="{BB962C8B-B14F-4D97-AF65-F5344CB8AC3E}">
        <p14:creationId xmlns:p14="http://schemas.microsoft.com/office/powerpoint/2010/main" val="90375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Air Quality Alert Partnerships and Outreach</a:t>
            </a:r>
          </a:p>
        </p:txBody>
      </p:sp>
      <p:pic>
        <p:nvPicPr>
          <p:cNvPr id="2" name="Picture 1"/>
          <p:cNvPicPr>
            <a:picLocks noChangeAspect="1"/>
          </p:cNvPicPr>
          <p:nvPr/>
        </p:nvPicPr>
        <p:blipFill>
          <a:blip r:embed="rId3"/>
          <a:stretch>
            <a:fillRect/>
          </a:stretch>
        </p:blipFill>
        <p:spPr>
          <a:xfrm>
            <a:off x="611432" y="1995882"/>
            <a:ext cx="5628020" cy="36048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514" y="1995882"/>
            <a:ext cx="4806500" cy="3604875"/>
          </a:xfrm>
          <a:prstGeom prst="rect">
            <a:avLst/>
          </a:prstGeom>
        </p:spPr>
      </p:pic>
    </p:spTree>
    <p:extLst>
      <p:ext uri="{BB962C8B-B14F-4D97-AF65-F5344CB8AC3E}">
        <p14:creationId xmlns:p14="http://schemas.microsoft.com/office/powerpoint/2010/main" val="43220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Low-Cost Air Quality Monitors </a:t>
            </a:r>
          </a:p>
        </p:txBody>
      </p:sp>
      <p:pic>
        <p:nvPicPr>
          <p:cNvPr id="2" name="Picture 1"/>
          <p:cNvPicPr>
            <a:picLocks noChangeAspect="1"/>
          </p:cNvPicPr>
          <p:nvPr/>
        </p:nvPicPr>
        <p:blipFill>
          <a:blip r:embed="rId3"/>
          <a:stretch>
            <a:fillRect/>
          </a:stretch>
        </p:blipFill>
        <p:spPr>
          <a:xfrm>
            <a:off x="1868819" y="1251552"/>
            <a:ext cx="8498387" cy="4664056"/>
          </a:xfrm>
          <a:prstGeom prst="rect">
            <a:avLst/>
          </a:prstGeom>
        </p:spPr>
      </p:pic>
    </p:spTree>
    <p:extLst>
      <p:ext uri="{BB962C8B-B14F-4D97-AF65-F5344CB8AC3E}">
        <p14:creationId xmlns:p14="http://schemas.microsoft.com/office/powerpoint/2010/main" val="346951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43" y="864175"/>
            <a:ext cx="492722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46782"/>
                </a:solidFill>
                <a:latin typeface="Arial" panose="020B0604020202020204" pitchFamily="34" charset="0"/>
                <a:cs typeface="Arial" panose="020B0604020202020204" pitchFamily="34" charset="0"/>
              </a:rPr>
              <a:t>Brooke White, PhD</a:t>
            </a:r>
            <a:endParaRPr kumimoji="0" lang="en-US" sz="2400" b="1" i="0" u="none" strike="noStrike" kern="1200" cap="none" spc="0" normalizeH="0" baseline="0" noProof="0" dirty="0">
              <a:ln>
                <a:noFill/>
              </a:ln>
              <a:solidFill>
                <a:srgbClr val="04678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white">
                    <a:lumMod val="50000"/>
                  </a:prstClr>
                </a:solidFill>
                <a:latin typeface="Arial" panose="020B0604020202020204" pitchFamily="34" charset="0"/>
                <a:cs typeface="Arial" panose="020B0604020202020204" pitchFamily="34" charset="0"/>
              </a:rPr>
              <a:t>Senior Air Quality Specialist</a:t>
            </a:r>
            <a:endParaRPr kumimoji="0" lang="en-US" sz="1800" b="0" i="1"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Mid-Ohio Regional Planning Commission</a:t>
            </a:r>
            <a: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a:r>
            <a:b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9B48"/>
                </a:solidFill>
                <a:effectLst/>
                <a:uLnTx/>
                <a:uFillTx/>
                <a:latin typeface="Arial" panose="020B0604020202020204" pitchFamily="34" charset="0"/>
                <a:ea typeface="+mn-ea"/>
                <a:cs typeface="Arial" panose="020B0604020202020204" pitchFamily="34" charset="0"/>
              </a:rPr>
              <a:t>T</a:t>
            </a:r>
            <a:r>
              <a:rPr kumimoji="0" lang="en-US" sz="1800" b="0" i="0" u="none" strike="noStrike" kern="1200" cap="none" spc="0" normalizeH="0" baseline="0" noProof="0" dirty="0">
                <a:ln>
                  <a:noFill/>
                </a:ln>
                <a:solidFill>
                  <a:srgbClr val="459B48"/>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614.233.4168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white">
                    <a:lumMod val="50000"/>
                  </a:prstClr>
                </a:solidFill>
                <a:latin typeface="Arial" panose="020B0604020202020204" pitchFamily="34" charset="0"/>
                <a:cs typeface="Arial" panose="020B0604020202020204" pitchFamily="34" charset="0"/>
                <a:hlinkClick r:id="rId3"/>
              </a:rPr>
              <a:t>bwhite</a:t>
            </a:r>
            <a: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hlinkClick r:id="rId3"/>
              </a:rPr>
              <a:t>@morpc.org</a:t>
            </a:r>
            <a:endPar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111 Liberty Street, Suite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Columbus, OH 43215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393" y="3264832"/>
            <a:ext cx="2490763" cy="861981"/>
          </a:xfrm>
          <a:prstGeom prst="rect">
            <a:avLst/>
          </a:prstGeom>
        </p:spPr>
      </p:pic>
    </p:spTree>
    <p:extLst>
      <p:ext uri="{BB962C8B-B14F-4D97-AF65-F5344CB8AC3E}">
        <p14:creationId xmlns:p14="http://schemas.microsoft.com/office/powerpoint/2010/main" val="203049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720" y="353373"/>
            <a:ext cx="8942171" cy="480447"/>
          </a:xfrm>
        </p:spPr>
        <p:txBody>
          <a:bodyPr>
            <a:normAutofit fontScale="90000"/>
          </a:bodyPr>
          <a:lstStyle/>
          <a:p>
            <a:r>
              <a:rPr lang="en-US" dirty="0"/>
              <a:t>Air Quality Program Strategy</a:t>
            </a:r>
          </a:p>
        </p:txBody>
      </p:sp>
      <p:sp>
        <p:nvSpPr>
          <p:cNvPr id="5" name="Oval 4"/>
          <p:cNvSpPr/>
          <p:nvPr/>
        </p:nvSpPr>
        <p:spPr>
          <a:xfrm>
            <a:off x="2504920" y="1165901"/>
            <a:ext cx="7182160" cy="48310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7"/>
          <p:cNvSpPr txBox="1"/>
          <p:nvPr/>
        </p:nvSpPr>
        <p:spPr>
          <a:xfrm>
            <a:off x="2715473" y="1348565"/>
            <a:ext cx="998620" cy="461665"/>
          </a:xfrm>
          <a:prstGeom prst="rect">
            <a:avLst/>
          </a:prstGeom>
          <a:noFill/>
        </p:spPr>
        <p:txBody>
          <a:bodyPr wrap="square" rtlCol="0">
            <a:spAutoFit/>
          </a:bodyPr>
          <a:lstStyle/>
          <a:p>
            <a:pPr marL="0" marR="0">
              <a:spcBef>
                <a:spcPts val="0"/>
              </a:spcBef>
              <a:spcAft>
                <a:spcPts val="0"/>
              </a:spcAft>
            </a:pPr>
            <a:r>
              <a:rPr lang="en-US" sz="2400" kern="1200" dirty="0">
                <a:solidFill>
                  <a:srgbClr val="365072"/>
                </a:solidFill>
                <a:effectLst/>
                <a:latin typeface="Calibri" panose="020F0502020204030204" pitchFamily="34" charset="0"/>
                <a:ea typeface="Times New Roman" panose="02020603050405020304" pitchFamily="18" charset="0"/>
                <a:cs typeface="Times New Roman" panose="02020603050405020304" pitchFamily="18" charset="0"/>
              </a:rPr>
              <a:t>Equity</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489051716"/>
              </p:ext>
            </p:extLst>
          </p:nvPr>
        </p:nvGraphicFramePr>
        <p:xfrm>
          <a:off x="2715473" y="1373621"/>
          <a:ext cx="6761053" cy="441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260734"/>
      </p:ext>
    </p:extLst>
  </p:cSld>
  <p:clrMapOvr>
    <a:masterClrMapping/>
  </p:clrMapOvr>
</p:sld>
</file>

<file path=ppt/theme/theme1.xml><?xml version="1.0" encoding="utf-8"?>
<a:theme xmlns:a="http://schemas.openxmlformats.org/drawingml/2006/main" name="Office Theme">
  <a:themeElements>
    <a:clrScheme name="MORPC">
      <a:dk1>
        <a:srgbClr val="365072"/>
      </a:dk1>
      <a:lt1>
        <a:sysClr val="window" lastClr="FFFFFF"/>
      </a:lt1>
      <a:dk2>
        <a:srgbClr val="2A7F67"/>
      </a:dk2>
      <a:lt2>
        <a:srgbClr val="7F7F7F"/>
      </a:lt2>
      <a:accent1>
        <a:srgbClr val="34617A"/>
      </a:accent1>
      <a:accent2>
        <a:srgbClr val="0075BF"/>
      </a:accent2>
      <a:accent3>
        <a:srgbClr val="00B2BF"/>
      </a:accent3>
      <a:accent4>
        <a:srgbClr val="5AB65F"/>
      </a:accent4>
      <a:accent5>
        <a:srgbClr val="365072"/>
      </a:accent5>
      <a:accent6>
        <a:srgbClr val="2A7F67"/>
      </a:accent6>
      <a:hlink>
        <a:srgbClr val="0075BF"/>
      </a:hlink>
      <a:folHlink>
        <a:srgbClr val="5AB6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486</Words>
  <Application>Microsoft Office PowerPoint</Application>
  <PresentationFormat>Widescreen</PresentationFormat>
  <Paragraphs>61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Nova</vt:lpstr>
      <vt:lpstr>Calibri</vt:lpstr>
      <vt:lpstr>Calibri Light</vt:lpstr>
      <vt:lpstr>Times New Roman</vt:lpstr>
      <vt:lpstr>Office Theme</vt:lpstr>
      <vt:lpstr>Air Quality</vt:lpstr>
      <vt:lpstr>End of Year Air Quality Report</vt:lpstr>
      <vt:lpstr>Air Quality Alert Subscribers</vt:lpstr>
      <vt:lpstr>Air Quality Alert Partnerships and Outreach</vt:lpstr>
      <vt:lpstr>Low-Cost Air Quality Monitors </vt:lpstr>
      <vt:lpstr>PowerPoint Presentation</vt:lpstr>
      <vt:lpstr>Air Quality Program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Update</dc:title>
  <dc:creator>Brooke White</dc:creator>
  <cp:lastModifiedBy>Bevan Schneck</cp:lastModifiedBy>
  <cp:revision>23</cp:revision>
  <cp:lastPrinted>2019-09-23T17:01:05Z</cp:lastPrinted>
  <dcterms:created xsi:type="dcterms:W3CDTF">2019-09-16T19:47:19Z</dcterms:created>
  <dcterms:modified xsi:type="dcterms:W3CDTF">2020-02-04T17:42:32Z</dcterms:modified>
</cp:coreProperties>
</file>