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7772400" cy="5029200"/>
  <p:notesSz cx="7772400" cy="502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88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CC0B7-67E3-45B0-8E4A-F3153A1A0E5B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628650"/>
            <a:ext cx="2622550" cy="1697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2420938"/>
            <a:ext cx="6216650" cy="1979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776788"/>
            <a:ext cx="3368675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4776788"/>
            <a:ext cx="3368675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D835E-0579-4B2B-8DA3-FBD08F66B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00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D835E-0579-4B2B-8DA3-FBD08F66BB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5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1559052"/>
            <a:ext cx="6606540" cy="10561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AFBC2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2816352"/>
            <a:ext cx="5440680" cy="1257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AFBC2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AFBC2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156716"/>
            <a:ext cx="338099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156716"/>
            <a:ext cx="338099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AFBC2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5029200"/>
          </a:xfrm>
          <a:custGeom>
            <a:avLst/>
            <a:gdLst/>
            <a:ahLst/>
            <a:cxnLst/>
            <a:rect l="l" t="t" r="r" b="b"/>
            <a:pathLst>
              <a:path w="7772400" h="5029200">
                <a:moveTo>
                  <a:pt x="7772400" y="0"/>
                </a:moveTo>
                <a:lnTo>
                  <a:pt x="0" y="0"/>
                </a:lnTo>
                <a:lnTo>
                  <a:pt x="0" y="5029200"/>
                </a:lnTo>
                <a:lnTo>
                  <a:pt x="7772400" y="5029200"/>
                </a:lnTo>
                <a:lnTo>
                  <a:pt x="7772400" y="0"/>
                </a:lnTo>
                <a:close/>
              </a:path>
            </a:pathLst>
          </a:custGeom>
          <a:solidFill>
            <a:srgbClr val="001E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927339"/>
            <a:ext cx="3648710" cy="2795270"/>
          </a:xfrm>
          <a:custGeom>
            <a:avLst/>
            <a:gdLst/>
            <a:ahLst/>
            <a:cxnLst/>
            <a:rect l="l" t="t" r="r" b="b"/>
            <a:pathLst>
              <a:path w="3648710" h="2795270">
                <a:moveTo>
                  <a:pt x="3648455" y="0"/>
                </a:moveTo>
                <a:lnTo>
                  <a:pt x="0" y="0"/>
                </a:lnTo>
                <a:lnTo>
                  <a:pt x="0" y="2795028"/>
                </a:lnTo>
                <a:lnTo>
                  <a:pt x="3648455" y="2795028"/>
                </a:lnTo>
                <a:lnTo>
                  <a:pt x="3648455" y="0"/>
                </a:lnTo>
                <a:close/>
              </a:path>
            </a:pathLst>
          </a:custGeom>
          <a:solidFill>
            <a:srgbClr val="AFB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5086" y="205879"/>
            <a:ext cx="3950335" cy="978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AFBC2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9" y="2024151"/>
            <a:ext cx="3582035" cy="1185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 u="heavy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4677156"/>
            <a:ext cx="2487168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4677156"/>
            <a:ext cx="178765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4677156"/>
            <a:ext cx="178765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franklin.edu/partner/morpc" TargetMode="External"/><Relationship Id="rId4" Type="http://schemas.openxmlformats.org/officeDocument/2006/relationships/hyperlink" Target="mailto:Partners@franklin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205880"/>
            <a:ext cx="7543800" cy="852798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490"/>
              </a:spcBef>
            </a:pPr>
            <a:r>
              <a:rPr lang="en-US" sz="2400" spc="-130" dirty="0"/>
              <a:t>MORPC </a:t>
            </a:r>
            <a:r>
              <a:rPr sz="2400" spc="-25" dirty="0"/>
              <a:t>and</a:t>
            </a:r>
          </a:p>
          <a:p>
            <a:pPr marL="12700" algn="ctr">
              <a:lnSpc>
                <a:spcPct val="100000"/>
              </a:lnSpc>
              <a:spcBef>
                <a:spcPts val="390"/>
              </a:spcBef>
            </a:pPr>
            <a:r>
              <a:rPr sz="2400" dirty="0"/>
              <a:t>Franklin</a:t>
            </a:r>
            <a:r>
              <a:rPr sz="2400" spc="-140" dirty="0"/>
              <a:t> </a:t>
            </a:r>
            <a:r>
              <a:rPr sz="2400" spc="-10" dirty="0"/>
              <a:t>University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367" y="1118210"/>
            <a:ext cx="77724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Franklin Gothic Book"/>
                <a:cs typeface="Franklin Gothic Book"/>
              </a:rPr>
              <a:t>are</a:t>
            </a:r>
            <a:r>
              <a:rPr sz="1800" spc="-9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excited</a:t>
            </a:r>
            <a:r>
              <a:rPr sz="1800" spc="-9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Book"/>
                <a:cs typeface="Franklin Gothic Book"/>
              </a:rPr>
              <a:t>to</a:t>
            </a:r>
            <a:r>
              <a:rPr sz="1800" spc="-8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Book"/>
                <a:cs typeface="Franklin Gothic Book"/>
              </a:rPr>
              <a:t>offer</a:t>
            </a:r>
            <a:r>
              <a:rPr lang="en-US" spc="-9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lang="en-US" spc="-90">
                <a:solidFill>
                  <a:srgbClr val="FFFFFF"/>
                </a:solidFill>
                <a:latin typeface="Franklin Gothic Book"/>
                <a:cs typeface="Franklin Gothic Book"/>
              </a:rPr>
              <a:t>MORPC member’s employees </a:t>
            </a:r>
            <a:r>
              <a:rPr lang="en-US" sz="18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the following discounts! </a:t>
            </a:r>
            <a:endParaRPr sz="1800" dirty="0">
              <a:latin typeface="Franklin Gothic Book"/>
              <a:cs typeface="Franklin Gothic Book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600" y="3901355"/>
            <a:ext cx="1078133" cy="304758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935405" y="3715214"/>
            <a:ext cx="444500" cy="495300"/>
          </a:xfrm>
          <a:custGeom>
            <a:avLst/>
            <a:gdLst/>
            <a:ahLst/>
            <a:cxnLst/>
            <a:rect l="l" t="t" r="r" b="b"/>
            <a:pathLst>
              <a:path w="444500" h="495300">
                <a:moveTo>
                  <a:pt x="215785" y="0"/>
                </a:moveTo>
                <a:lnTo>
                  <a:pt x="0" y="93078"/>
                </a:lnTo>
                <a:lnTo>
                  <a:pt x="0" y="494728"/>
                </a:lnTo>
                <a:lnTo>
                  <a:pt x="77266" y="494728"/>
                </a:lnTo>
                <a:lnTo>
                  <a:pt x="77749" y="465645"/>
                </a:lnTo>
                <a:lnTo>
                  <a:pt x="80098" y="433209"/>
                </a:lnTo>
                <a:lnTo>
                  <a:pt x="93091" y="363880"/>
                </a:lnTo>
                <a:lnTo>
                  <a:pt x="122301" y="310527"/>
                </a:lnTo>
                <a:lnTo>
                  <a:pt x="161836" y="279781"/>
                </a:lnTo>
                <a:lnTo>
                  <a:pt x="211556" y="262331"/>
                </a:lnTo>
                <a:lnTo>
                  <a:pt x="211556" y="165011"/>
                </a:lnTo>
                <a:lnTo>
                  <a:pt x="88849" y="220014"/>
                </a:lnTo>
                <a:lnTo>
                  <a:pt x="88849" y="143852"/>
                </a:lnTo>
                <a:lnTo>
                  <a:pt x="215785" y="88849"/>
                </a:lnTo>
                <a:lnTo>
                  <a:pt x="215785" y="0"/>
                </a:lnTo>
                <a:close/>
              </a:path>
              <a:path w="444500" h="495300">
                <a:moveTo>
                  <a:pt x="444271" y="93078"/>
                </a:moveTo>
                <a:lnTo>
                  <a:pt x="228485" y="0"/>
                </a:lnTo>
                <a:lnTo>
                  <a:pt x="228485" y="88849"/>
                </a:lnTo>
                <a:lnTo>
                  <a:pt x="355422" y="143852"/>
                </a:lnTo>
                <a:lnTo>
                  <a:pt x="355422" y="220014"/>
                </a:lnTo>
                <a:lnTo>
                  <a:pt x="232714" y="165011"/>
                </a:lnTo>
                <a:lnTo>
                  <a:pt x="232714" y="262331"/>
                </a:lnTo>
                <a:lnTo>
                  <a:pt x="286918" y="271056"/>
                </a:lnTo>
                <a:lnTo>
                  <a:pt x="317334" y="284543"/>
                </a:lnTo>
                <a:lnTo>
                  <a:pt x="351193" y="363880"/>
                </a:lnTo>
                <a:lnTo>
                  <a:pt x="364159" y="433209"/>
                </a:lnTo>
                <a:lnTo>
                  <a:pt x="367004" y="494728"/>
                </a:lnTo>
                <a:lnTo>
                  <a:pt x="444271" y="494728"/>
                </a:lnTo>
                <a:lnTo>
                  <a:pt x="444271" y="930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67200" y="1828571"/>
            <a:ext cx="2734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9445" marR="5080" indent="-62738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AABF00"/>
                </a:solidFill>
                <a:latin typeface="Georgia"/>
                <a:cs typeface="Georgia"/>
              </a:rPr>
              <a:t>Contact</a:t>
            </a:r>
            <a:r>
              <a:rPr sz="1200" b="1" spc="60" dirty="0">
                <a:solidFill>
                  <a:srgbClr val="AABF00"/>
                </a:solidFill>
                <a:latin typeface="Georgia"/>
                <a:cs typeface="Georgia"/>
              </a:rPr>
              <a:t> </a:t>
            </a:r>
            <a:r>
              <a:rPr sz="1200" b="1" spc="-20" dirty="0">
                <a:solidFill>
                  <a:srgbClr val="AABF00"/>
                </a:solidFill>
                <a:latin typeface="Georgia"/>
                <a:cs typeface="Georgia"/>
                <a:hlinkClick r:id="rId4"/>
              </a:rPr>
              <a:t>Partners@franklin.edu</a:t>
            </a:r>
            <a:r>
              <a:rPr sz="1200" b="1" spc="55" dirty="0">
                <a:solidFill>
                  <a:srgbClr val="AABF00"/>
                </a:solidFill>
                <a:latin typeface="Georgia"/>
                <a:cs typeface="Georgia"/>
              </a:rPr>
              <a:t> </a:t>
            </a:r>
            <a:r>
              <a:rPr sz="1200" b="1" spc="-25" dirty="0">
                <a:solidFill>
                  <a:srgbClr val="AABF00"/>
                </a:solidFill>
                <a:latin typeface="Georgia"/>
                <a:cs typeface="Georgia"/>
              </a:rPr>
              <a:t>for </a:t>
            </a:r>
            <a:r>
              <a:rPr sz="1200" b="1" dirty="0">
                <a:solidFill>
                  <a:srgbClr val="AABF00"/>
                </a:solidFill>
                <a:latin typeface="Georgia"/>
                <a:cs typeface="Georgia"/>
              </a:rPr>
              <a:t>more</a:t>
            </a:r>
            <a:r>
              <a:rPr sz="1200" b="1" spc="-75" dirty="0">
                <a:solidFill>
                  <a:srgbClr val="AABF00"/>
                </a:solidFill>
                <a:latin typeface="Georgia"/>
                <a:cs typeface="Georgia"/>
              </a:rPr>
              <a:t> </a:t>
            </a:r>
            <a:r>
              <a:rPr sz="1200" b="1" spc="-10" dirty="0">
                <a:solidFill>
                  <a:srgbClr val="AABF00"/>
                </a:solidFill>
                <a:latin typeface="Georgia"/>
                <a:cs typeface="Georgia"/>
              </a:rPr>
              <a:t>information:</a:t>
            </a:r>
            <a:endParaRPr sz="1200" dirty="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4400" y="4583182"/>
            <a:ext cx="264292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AABF00"/>
                </a:solidFill>
                <a:latin typeface="Georgia"/>
                <a:cs typeface="Georgia"/>
                <a:hlinkClick r:id="rId5"/>
              </a:rPr>
              <a:t>www.</a:t>
            </a:r>
            <a:r>
              <a:rPr lang="en-US" sz="1000" b="1" spc="-10" dirty="0">
                <a:solidFill>
                  <a:srgbClr val="AABF00"/>
                </a:solidFill>
                <a:latin typeface="Georgia"/>
                <a:cs typeface="Georgia"/>
                <a:hlinkClick r:id="rId5"/>
              </a:rPr>
              <a:t>franklin.edu/morpc</a:t>
            </a:r>
            <a:endParaRPr sz="1000" dirty="0">
              <a:latin typeface="Georgia"/>
              <a:cs typeface="Georgi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xfrm>
            <a:off x="8559" y="2024151"/>
            <a:ext cx="3582035" cy="5693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490"/>
              </a:spcBef>
            </a:pPr>
            <a:r>
              <a:rPr lang="en-US" sz="1600" u="none" dirty="0"/>
              <a:t>MORPC</a:t>
            </a:r>
            <a:endParaRPr lang="en-US" sz="1600" u="none" dirty="0">
              <a:latin typeface="Georgia"/>
              <a:cs typeface="Georgia"/>
            </a:endParaRPr>
          </a:p>
          <a:p>
            <a:pPr marL="12700" marR="5080" algn="ctr">
              <a:lnSpc>
                <a:spcPct val="100000"/>
              </a:lnSpc>
              <a:spcBef>
                <a:spcPts val="490"/>
              </a:spcBef>
            </a:pPr>
            <a:r>
              <a:rPr lang="en-US" sz="1600" u="none" dirty="0">
                <a:latin typeface="Georgia"/>
                <a:cs typeface="Georgia"/>
              </a:rPr>
              <a:t> Benefit Offerings</a:t>
            </a:r>
            <a:r>
              <a:rPr lang="en-US" sz="1600" u="none" dirty="0"/>
              <a:t>:</a:t>
            </a:r>
            <a:endParaRPr sz="1600" dirty="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367" y="2408638"/>
            <a:ext cx="3582033" cy="32265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b="1" u="sng" spc="-35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b="1" u="sng" spc="-35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r>
              <a:rPr lang="en-US" sz="1400" b="1" spc="-10" dirty="0">
                <a:solidFill>
                  <a:srgbClr val="FFFFFF"/>
                </a:solidFill>
                <a:latin typeface="Georgia"/>
                <a:cs typeface="Georgia"/>
              </a:rPr>
              <a:t>Undergraduate: </a:t>
            </a:r>
            <a:r>
              <a:rPr lang="en-US" sz="1400" spc="-10" dirty="0">
                <a:solidFill>
                  <a:srgbClr val="FFFFFF"/>
                </a:solidFill>
                <a:latin typeface="Georgia"/>
                <a:cs typeface="Georgia"/>
              </a:rPr>
              <a:t>20% Tuition Discount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b="1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r>
              <a:rPr lang="en-US" sz="1400" b="1" spc="-10" dirty="0">
                <a:solidFill>
                  <a:srgbClr val="FFFFFF"/>
                </a:solidFill>
                <a:latin typeface="Georgia"/>
                <a:cs typeface="Georgia"/>
              </a:rPr>
              <a:t>Graduate: </a:t>
            </a:r>
            <a:r>
              <a:rPr lang="en-US" sz="1400" spc="-10" dirty="0">
                <a:solidFill>
                  <a:srgbClr val="FFFFFF"/>
                </a:solidFill>
                <a:latin typeface="Georgia"/>
                <a:cs typeface="Georgia"/>
              </a:rPr>
              <a:t>20% Tuition Discount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b="1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r>
              <a:rPr lang="en-US" sz="1400" b="1" spc="-10" dirty="0">
                <a:solidFill>
                  <a:srgbClr val="FFFFFF"/>
                </a:solidFill>
                <a:latin typeface="Georgia"/>
                <a:cs typeface="Georgia"/>
              </a:rPr>
              <a:t>Doctoral: </a:t>
            </a:r>
            <a:r>
              <a:rPr lang="en-US" sz="1400" spc="-10" dirty="0">
                <a:solidFill>
                  <a:srgbClr val="FFFFFF"/>
                </a:solidFill>
                <a:latin typeface="Georgia"/>
                <a:cs typeface="Georgia"/>
              </a:rPr>
              <a:t>10% Tuition Discount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r>
              <a:rPr lang="en-US" sz="1400" spc="-10" dirty="0">
                <a:solidFill>
                  <a:srgbClr val="FFFFFF"/>
                </a:solidFill>
                <a:latin typeface="Georgia"/>
                <a:cs typeface="Georgia"/>
              </a:rPr>
              <a:t>Free Textbooks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lang="en-US" sz="1400" spc="-10" dirty="0">
              <a:solidFill>
                <a:srgbClr val="FFFFFF"/>
              </a:solidFill>
              <a:latin typeface="Georgia"/>
              <a:cs typeface="Georgi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21285" algn="l"/>
              </a:tabLst>
            </a:pPr>
            <a:endParaRPr sz="1600" dirty="0">
              <a:latin typeface="Georgia"/>
              <a:cs typeface="Georgia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A04F2385-FC6E-4326-AAD3-28DD701548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4898" y="2345966"/>
            <a:ext cx="1258914" cy="124301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0D9E5DA-5D90-4F19-A56F-1FECD45D21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91200" y="3765603"/>
            <a:ext cx="1523999" cy="5762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AB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20ff5b4-2ae0-4acf-a4b1-734dcdb9be6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AD7F78414CEC4CAC13A2E13C222DB1" ma:contentTypeVersion="15" ma:contentTypeDescription="Create a new document." ma:contentTypeScope="" ma:versionID="eafc5762e7efa45440fc991e12effd64">
  <xsd:schema xmlns:xsd="http://www.w3.org/2001/XMLSchema" xmlns:xs="http://www.w3.org/2001/XMLSchema" xmlns:p="http://schemas.microsoft.com/office/2006/metadata/properties" xmlns:ns3="020ff5b4-2ae0-4acf-a4b1-734dcdb9be6c" xmlns:ns4="71f06ee0-5ef3-4653-8613-59c231d27b7a" targetNamespace="http://schemas.microsoft.com/office/2006/metadata/properties" ma:root="true" ma:fieldsID="7952c69e3e1c2d4bdd435ec8cb9f2f16" ns3:_="" ns4:_="">
    <xsd:import namespace="020ff5b4-2ae0-4acf-a4b1-734dcdb9be6c"/>
    <xsd:import namespace="71f06ee0-5ef3-4653-8613-59c231d27b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ff5b4-2ae0-4acf-a4b1-734dcdb9be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06ee0-5ef3-4653-8613-59c231d27b7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7867FB-516B-41DF-BBB7-2B68D2991B3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71f06ee0-5ef3-4653-8613-59c231d27b7a"/>
    <ds:schemaRef ds:uri="020ff5b4-2ae0-4acf-a4b1-734dcdb9be6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82AEDC1-9BC5-4A2D-99EA-449622D650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10766B-0097-4011-BB2F-6E92589B8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0ff5b4-2ae0-4acf-a4b1-734dcdb9be6c"/>
    <ds:schemaRef ds:uri="71f06ee0-5ef3-4653-8613-59c231d27b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30230</TotalTime>
  <Words>58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Franklin Gothic Book</vt:lpstr>
      <vt:lpstr>Georgia</vt:lpstr>
      <vt:lpstr>Office Theme</vt:lpstr>
      <vt:lpstr>MORPC and Franklin University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Flyer</dc:title>
  <dc:creator>Abigail Warfel</dc:creator>
  <cp:lastModifiedBy>Abigail Warfel</cp:lastModifiedBy>
  <cp:revision>31</cp:revision>
  <dcterms:created xsi:type="dcterms:W3CDTF">2025-03-04T19:10:50Z</dcterms:created>
  <dcterms:modified xsi:type="dcterms:W3CDTF">2025-04-09T19:33:30Z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2024-04-04T00:00:00Z</vt:filetime>
  </property>
  <property fmtid="{D5CDD505-2E9C-101B-9397-08002B2CF9AE}" pid="3" name="Creator">
    <vt:lpwstr>Adobe InDesign 19.2 (Windows)</vt:lpwstr>
  </property>
  <property fmtid="{D5CDD505-2E9C-101B-9397-08002B2CF9AE}" pid="4" name="LastSaved">
    <vt:filetime>2025-03-04T00:00:00Z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0x01010061AD7F78414CEC4CAC13A2E13C222DB1</vt:lpwstr>
  </property>
</Properties>
</file>